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 id="280" r:id="rId25"/>
    <p:sldId id="285" r:id="rId26"/>
    <p:sldId id="282" r:id="rId27"/>
    <p:sldId id="283" r:id="rId28"/>
    <p:sldId id="284" r:id="rId29"/>
    <p:sldId id="28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17/12/2024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17/12/2024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17/12/2024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17/12/2024</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18" Type="http://schemas.openxmlformats.org/officeDocument/2006/relationships/slide" Target="slide19.xml"/><Relationship Id="rId26" Type="http://schemas.openxmlformats.org/officeDocument/2006/relationships/slide" Target="slide27.xml"/><Relationship Id="rId3" Type="http://schemas.openxmlformats.org/officeDocument/2006/relationships/slide" Target="slide4.xml"/><Relationship Id="rId21" Type="http://schemas.openxmlformats.org/officeDocument/2006/relationships/slide" Target="slide22.xml"/><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8.xml"/><Relationship Id="rId25" Type="http://schemas.openxmlformats.org/officeDocument/2006/relationships/slide" Target="slide26.xml"/><Relationship Id="rId2" Type="http://schemas.openxmlformats.org/officeDocument/2006/relationships/slide" Target="slide3.xml"/><Relationship Id="rId16" Type="http://schemas.openxmlformats.org/officeDocument/2006/relationships/slide" Target="slide17.xml"/><Relationship Id="rId20" Type="http://schemas.openxmlformats.org/officeDocument/2006/relationships/slide" Target="slide21.xml"/><Relationship Id="rId29" Type="http://schemas.openxmlformats.org/officeDocument/2006/relationships/image" Target="../media/image3.sv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24" Type="http://schemas.openxmlformats.org/officeDocument/2006/relationships/slide" Target="slide25.xml"/><Relationship Id="rId5" Type="http://schemas.openxmlformats.org/officeDocument/2006/relationships/slide" Target="slide6.xml"/><Relationship Id="rId15" Type="http://schemas.openxmlformats.org/officeDocument/2006/relationships/slide" Target="slide16.xml"/><Relationship Id="rId23" Type="http://schemas.openxmlformats.org/officeDocument/2006/relationships/slide" Target="slide24.xml"/><Relationship Id="rId28" Type="http://schemas.openxmlformats.org/officeDocument/2006/relationships/image" Target="../media/image2.png"/><Relationship Id="rId10" Type="http://schemas.openxmlformats.org/officeDocument/2006/relationships/slide" Target="slide11.xml"/><Relationship Id="rId19" Type="http://schemas.openxmlformats.org/officeDocument/2006/relationships/slide" Target="slide20.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slide" Target="slide23.xml"/><Relationship Id="rId27" Type="http://schemas.openxmlformats.org/officeDocument/2006/relationships/slide" Target="slide28.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www.anzdata.org.au/anzdata/publications/attribution-statement/"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77335" y="1282701"/>
            <a:ext cx="5096060" cy="4307148"/>
          </a:xfrm>
        </p:spPr>
        <p:txBody>
          <a:bodyPr anchor="ctr">
            <a:normAutofit/>
          </a:bodyPr>
          <a:lstStyle/>
          <a:p>
            <a:pPr>
              <a:lnSpc>
                <a:spcPct val="90000"/>
              </a:lnSpc>
            </a:pPr>
            <a:r>
              <a:rPr lang="en-AU" sz="4600" dirty="0"/>
              <a:t>Incidence of </a:t>
            </a:r>
            <a:br>
              <a:rPr lang="en-AU" sz="4600" dirty="0"/>
            </a:br>
            <a:r>
              <a:rPr lang="en-AU" sz="4600" dirty="0"/>
              <a:t>Kidney Failure with </a:t>
            </a:r>
            <a:br>
              <a:rPr lang="en-AU" sz="4600" dirty="0"/>
            </a:br>
            <a:r>
              <a:rPr lang="en-AU" sz="4600" dirty="0"/>
              <a:t>Replacement Therapy </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Registry 47</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31-Dec-2023</a:t>
            </a:r>
          </a:p>
          <a:p>
            <a:pPr algn="l"/>
            <a:r>
              <a:rPr lang="en-AU" sz="3500" dirty="0">
                <a:solidFill>
                  <a:schemeClr val="bg1"/>
                </a:solidFill>
              </a:rPr>
              <a:t>Chapter 1 - Graphs</a:t>
            </a:r>
            <a:endParaRPr lang="en-AU" sz="3500" dirty="0">
              <a:solidFill>
                <a:srgbClr val="FFFFFF"/>
              </a:solidFill>
            </a:endParaRPr>
          </a:p>
        </p:txBody>
      </p:sp>
      <p:sp>
        <p:nvSpPr>
          <p:cNvPr id="5" name="TextBox 4">
            <a:extLst>
              <a:ext uri="{FF2B5EF4-FFF2-40B4-BE49-F238E27FC236}">
                <a16:creationId xmlns:a16="http://schemas.microsoft.com/office/drawing/2014/main" id="{6E61A528-E744-B9AE-E921-38FBE54BC119}"/>
              </a:ext>
            </a:extLst>
          </p:cNvPr>
          <p:cNvSpPr txBox="1"/>
          <p:nvPr/>
        </p:nvSpPr>
        <p:spPr>
          <a:xfrm>
            <a:off x="525146" y="5987151"/>
            <a:ext cx="2911366" cy="307777"/>
          </a:xfrm>
          <a:prstGeom prst="rect">
            <a:avLst/>
          </a:prstGeom>
          <a:noFill/>
        </p:spPr>
        <p:txBody>
          <a:bodyPr wrap="square" rtlCol="0">
            <a:spAutoFit/>
          </a:bodyPr>
          <a:lstStyle/>
          <a:p>
            <a:r>
              <a:rPr lang="en-AU" sz="1400" dirty="0"/>
              <a:t>Release Date 20/11/2024</a:t>
            </a:r>
          </a:p>
        </p:txBody>
      </p:sp>
      <p:pic>
        <p:nvPicPr>
          <p:cNvPr id="6" name="Picture 5" descr="A blue and white logo&#10;&#10;Description automatically generated">
            <a:extLst>
              <a:ext uri="{FF2B5EF4-FFF2-40B4-BE49-F238E27FC236}">
                <a16:creationId xmlns:a16="http://schemas.microsoft.com/office/drawing/2014/main" id="{3574406C-2130-E886-D266-593DBE3F3F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668" y="4898683"/>
            <a:ext cx="1527053" cy="1080000"/>
          </a:xfrm>
          <a:prstGeom prst="rect">
            <a:avLst/>
          </a:prstGeom>
        </p:spPr>
      </p:pic>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E813A07-BCD9-4DD8-8CBB-CDF537A5584C}"/>
              </a:ext>
            </a:extLst>
          </p:cNvPr>
          <p:cNvPicPr>
            <a:picLocks noChangeAspect="1"/>
          </p:cNvPicPr>
          <p:nvPr/>
        </p:nvPicPr>
        <p:blipFill>
          <a:blip r:embed="rId2"/>
          <a:srcRect/>
          <a:stretch/>
        </p:blipFill>
        <p:spPr>
          <a:xfrm>
            <a:off x="2155743" y="563141"/>
            <a:ext cx="7880514" cy="5731718"/>
          </a:xfrm>
          <a:prstGeom prst="rect">
            <a:avLst/>
          </a:prstGeom>
        </p:spPr>
      </p:pic>
      <p:pic>
        <p:nvPicPr>
          <p:cNvPr id="5" name="Picture 4" descr="A blue and white logo&#10;&#10;Description automatically generated">
            <a:hlinkClick r:id="rId3" action="ppaction://hlinksldjump"/>
            <a:extLst>
              <a:ext uri="{FF2B5EF4-FFF2-40B4-BE49-F238E27FC236}">
                <a16:creationId xmlns:a16="http://schemas.microsoft.com/office/drawing/2014/main" id="{C319DE05-23CA-E76D-13CE-344BDE96E8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6274252-39C1-4D92-B29A-4517451B6A0F}"/>
              </a:ext>
            </a:extLst>
          </p:cNvPr>
          <p:cNvPicPr>
            <a:picLocks noChangeAspect="1"/>
          </p:cNvPicPr>
          <p:nvPr/>
        </p:nvPicPr>
        <p:blipFill>
          <a:blip r:embed="rId2"/>
          <a:srcRect/>
          <a:stretch/>
        </p:blipFill>
        <p:spPr>
          <a:xfrm>
            <a:off x="2155743" y="563141"/>
            <a:ext cx="7880514" cy="5731718"/>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FAE094E-F9A9-63CB-6E6E-4B7CE3AE31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ECDD284-5CFE-46DA-BF2C-6DF5A6D11A21}"/>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C5ADC94A-3DC9-F7BC-B25E-E47B059161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17B999-56DB-49F6-ABE9-DB01DC7FEB4C}"/>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0C0470A1-8001-5227-145C-E5137D5411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96AEEA8-D7D5-43FB-AD21-A2E26CAD83DE}"/>
              </a:ext>
            </a:extLst>
          </p:cNvPr>
          <p:cNvPicPr>
            <a:picLocks noChangeAspect="1"/>
          </p:cNvPicPr>
          <p:nvPr/>
        </p:nvPicPr>
        <p:blipFill>
          <a:blip r:embed="rId2"/>
          <a:srcRect/>
          <a:stretch/>
        </p:blipFill>
        <p:spPr>
          <a:xfrm>
            <a:off x="2155742"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18AC313B-6D17-F5C4-EAD3-5F73964C81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ECC2F1B-1B56-4DFD-8697-FF8DE06B0290}"/>
              </a:ext>
            </a:extLst>
          </p:cNvPr>
          <p:cNvPicPr>
            <a:picLocks noChangeAspect="1"/>
          </p:cNvPicPr>
          <p:nvPr/>
        </p:nvPicPr>
        <p:blipFill>
          <a:blip r:embed="rId2"/>
          <a:srcRect/>
          <a:stretch/>
        </p:blipFill>
        <p:spPr>
          <a:xfrm>
            <a:off x="2156832" y="563934"/>
            <a:ext cx="7878335" cy="5730133"/>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2B134813-9B87-A888-707A-6B5A4F2510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7900925-6581-4229-A55A-602D36E78118}"/>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B387BC54-2870-D641-90A8-0D36D728BE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AE6D8FA-6505-4CCF-9F2D-9D634C6F81AE}"/>
              </a:ext>
            </a:extLst>
          </p:cNvPr>
          <p:cNvPicPr>
            <a:picLocks noChangeAspect="1"/>
          </p:cNvPicPr>
          <p:nvPr/>
        </p:nvPicPr>
        <p:blipFill>
          <a:blip r:embed="rId2"/>
          <a:srcRect/>
          <a:stretch/>
        </p:blipFill>
        <p:spPr>
          <a:xfrm>
            <a:off x="2156832" y="563933"/>
            <a:ext cx="7878335" cy="5730133"/>
          </a:xfrm>
          <a:prstGeom prst="rect">
            <a:avLst/>
          </a:prstGeom>
        </p:spPr>
      </p:pic>
      <p:pic>
        <p:nvPicPr>
          <p:cNvPr id="5" name="Picture 4" descr="A blue and white logo&#10;&#10;Description automatically generated">
            <a:hlinkClick r:id="rId3" action="ppaction://hlinksldjump"/>
            <a:extLst>
              <a:ext uri="{FF2B5EF4-FFF2-40B4-BE49-F238E27FC236}">
                <a16:creationId xmlns:a16="http://schemas.microsoft.com/office/drawing/2014/main" id="{E02D6B0B-0B8E-D2D1-0628-8882A81844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4870744-9F38-4F25-A917-EC9DE0CF5615}"/>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9E0E313E-E901-FE48-DEF5-405F71F396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2760A26-95EA-40B7-9EEF-B4DCCF36DBB0}"/>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ECE3DC08-AEBD-87D7-3C36-AF126C8582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938657" y="362389"/>
            <a:ext cx="7371743" cy="6124754"/>
          </a:xfrm>
          <a:prstGeom prst="rect">
            <a:avLst/>
          </a:prstGeom>
        </p:spPr>
        <p:txBody>
          <a:bodyPr wrap="square" anchor="ctr">
            <a:spAutoFit/>
          </a:bodyPr>
          <a:lstStyle/>
          <a:p>
            <a:pPr algn="just"/>
            <a:r>
              <a:rPr lang="en-US" sz="1400" dirty="0">
                <a:latin typeface="Arial" panose="020B0604020202020204" pitchFamily="34" charset="0"/>
                <a:cs typeface="Arial" panose="020B0604020202020204" pitchFamily="34" charset="0"/>
                <a:hlinkClick r:id="rId2" action="ppaction://hlinksldjump"/>
              </a:rPr>
              <a:t>Figure 1.1 </a:t>
            </a:r>
            <a:r>
              <a:rPr lang="en-US" sz="1400" dirty="0">
                <a:latin typeface="Arial" panose="020B0604020202020204" pitchFamily="34" charset="0"/>
                <a:cs typeface="Arial" panose="020B0604020202020204" pitchFamily="34" charset="0"/>
              </a:rPr>
              <a:t>		New Patients - Australia and New Zealand</a:t>
            </a:r>
          </a:p>
          <a:p>
            <a:pPr algn="just"/>
            <a:r>
              <a:rPr lang="en-US" sz="1400" dirty="0">
                <a:latin typeface="Arial" panose="020B0604020202020204" pitchFamily="34" charset="0"/>
                <a:cs typeface="Arial" panose="020B0604020202020204" pitchFamily="34" charset="0"/>
                <a:hlinkClick r:id="rId3" action="ppaction://hlinksldjump"/>
              </a:rPr>
              <a:t>Figure 1.2.1 </a:t>
            </a:r>
            <a:r>
              <a:rPr lang="en-US" sz="1400" dirty="0">
                <a:latin typeface="Arial" panose="020B0604020202020204" pitchFamily="34" charset="0"/>
                <a:cs typeface="Arial" panose="020B0604020202020204" pitchFamily="34" charset="0"/>
              </a:rPr>
              <a:t>	New Patients and Change - Australia</a:t>
            </a:r>
          </a:p>
          <a:p>
            <a:pPr algn="just"/>
            <a:r>
              <a:rPr lang="en-US" sz="1400" dirty="0">
                <a:latin typeface="Arial" panose="020B0604020202020204" pitchFamily="34" charset="0"/>
                <a:cs typeface="Arial" panose="020B0604020202020204" pitchFamily="34" charset="0"/>
                <a:hlinkClick r:id="rId4" action="ppaction://hlinksldjump"/>
              </a:rPr>
              <a:t>Figure 1.2.2 </a:t>
            </a:r>
            <a:r>
              <a:rPr lang="en-US" sz="1400" dirty="0">
                <a:latin typeface="Arial" panose="020B0604020202020204" pitchFamily="34" charset="0"/>
                <a:cs typeface="Arial" panose="020B0604020202020204" pitchFamily="34" charset="0"/>
              </a:rPr>
              <a:t>	New Patients and Change - New Zealand</a:t>
            </a:r>
          </a:p>
          <a:p>
            <a:pPr algn="just"/>
            <a:r>
              <a:rPr lang="en-US" sz="1400" dirty="0">
                <a:latin typeface="Arial" panose="020B0604020202020204" pitchFamily="34" charset="0"/>
                <a:cs typeface="Arial" panose="020B0604020202020204" pitchFamily="34" charset="0"/>
                <a:hlinkClick r:id="rId5" action="ppaction://hlinksldjump"/>
              </a:rPr>
              <a:t>Figure 1.3.1 </a:t>
            </a:r>
            <a:r>
              <a:rPr lang="en-US" sz="1400" dirty="0">
                <a:latin typeface="Arial" panose="020B0604020202020204" pitchFamily="34" charset="0"/>
                <a:cs typeface="Arial" panose="020B0604020202020204" pitchFamily="34" charset="0"/>
              </a:rPr>
              <a:t>	New Patients - Age Specific Rates - Australia</a:t>
            </a:r>
          </a:p>
          <a:p>
            <a:pPr algn="just"/>
            <a:r>
              <a:rPr lang="en-US" sz="1400" dirty="0">
                <a:latin typeface="Arial" panose="020B0604020202020204" pitchFamily="34" charset="0"/>
                <a:cs typeface="Arial" panose="020B0604020202020204" pitchFamily="34" charset="0"/>
                <a:hlinkClick r:id="rId6" action="ppaction://hlinksldjump"/>
              </a:rPr>
              <a:t>Figure 1.3.2 </a:t>
            </a:r>
            <a:r>
              <a:rPr lang="en-US" sz="1400" dirty="0">
                <a:latin typeface="Arial" panose="020B0604020202020204" pitchFamily="34" charset="0"/>
                <a:cs typeface="Arial" panose="020B0604020202020204" pitchFamily="34" charset="0"/>
              </a:rPr>
              <a:t>	New Patients - Age Specific Rates - New Zealand</a:t>
            </a:r>
          </a:p>
          <a:p>
            <a:pPr algn="just"/>
            <a:r>
              <a:rPr lang="en-US" sz="1400" dirty="0">
                <a:latin typeface="Arial" panose="020B0604020202020204" pitchFamily="34" charset="0"/>
                <a:cs typeface="Arial" panose="020B0604020202020204" pitchFamily="34" charset="0"/>
                <a:hlinkClick r:id="rId7" action="ppaction://hlinksldjump"/>
              </a:rPr>
              <a:t>Figure 1.4.1 </a:t>
            </a:r>
            <a:r>
              <a:rPr lang="en-US" sz="1400" dirty="0">
                <a:latin typeface="Arial" panose="020B0604020202020204" pitchFamily="34" charset="0"/>
                <a:cs typeface="Arial" panose="020B0604020202020204" pitchFamily="34" charset="0"/>
              </a:rPr>
              <a:t>	New Patients by Age Group - NT</a:t>
            </a:r>
          </a:p>
          <a:p>
            <a:pPr algn="just"/>
            <a:r>
              <a:rPr lang="en-US" sz="1400" dirty="0">
                <a:latin typeface="Arial" panose="020B0604020202020204" pitchFamily="34" charset="0"/>
                <a:cs typeface="Arial" panose="020B0604020202020204" pitchFamily="34" charset="0"/>
                <a:hlinkClick r:id="rId8" action="ppaction://hlinksldjump"/>
              </a:rPr>
              <a:t>Figure 1.4.2 </a:t>
            </a:r>
            <a:r>
              <a:rPr lang="en-US" sz="1400" dirty="0">
                <a:latin typeface="Arial" panose="020B0604020202020204" pitchFamily="34" charset="0"/>
                <a:cs typeface="Arial" panose="020B0604020202020204" pitchFamily="34" charset="0"/>
              </a:rPr>
              <a:t>	New Patients by Age Group - NSW</a:t>
            </a:r>
          </a:p>
          <a:p>
            <a:pPr algn="just"/>
            <a:r>
              <a:rPr lang="en-US" sz="1400" dirty="0">
                <a:latin typeface="Arial" panose="020B0604020202020204" pitchFamily="34" charset="0"/>
                <a:cs typeface="Arial" panose="020B0604020202020204" pitchFamily="34" charset="0"/>
                <a:hlinkClick r:id="rId9" action="ppaction://hlinksldjump"/>
              </a:rPr>
              <a:t>Figure 1.4.3 </a:t>
            </a:r>
            <a:r>
              <a:rPr lang="en-US" sz="1400" dirty="0">
                <a:latin typeface="Arial" panose="020B0604020202020204" pitchFamily="34" charset="0"/>
                <a:cs typeface="Arial" panose="020B0604020202020204" pitchFamily="34" charset="0"/>
              </a:rPr>
              <a:t>	New Patients by Age Group - VIC</a:t>
            </a:r>
          </a:p>
          <a:p>
            <a:pPr algn="just"/>
            <a:r>
              <a:rPr lang="en-US" sz="1400" dirty="0">
                <a:latin typeface="Arial" panose="020B0604020202020204" pitchFamily="34" charset="0"/>
                <a:cs typeface="Arial" panose="020B0604020202020204" pitchFamily="34" charset="0"/>
                <a:hlinkClick r:id="rId10" action="ppaction://hlinksldjump"/>
              </a:rPr>
              <a:t>Figure 1.4.4 </a:t>
            </a:r>
            <a:r>
              <a:rPr lang="en-US" sz="1400" dirty="0">
                <a:latin typeface="Arial" panose="020B0604020202020204" pitchFamily="34" charset="0"/>
                <a:cs typeface="Arial" panose="020B0604020202020204" pitchFamily="34" charset="0"/>
              </a:rPr>
              <a:t>	New Patients by Age Group - QLD</a:t>
            </a:r>
          </a:p>
          <a:p>
            <a:pPr algn="just"/>
            <a:r>
              <a:rPr lang="en-US" sz="1400" dirty="0">
                <a:latin typeface="Arial" panose="020B0604020202020204" pitchFamily="34" charset="0"/>
                <a:cs typeface="Arial" panose="020B0604020202020204" pitchFamily="34" charset="0"/>
                <a:hlinkClick r:id="rId11" action="ppaction://hlinksldjump"/>
              </a:rPr>
              <a:t>Figure 1.4.5 </a:t>
            </a:r>
            <a:r>
              <a:rPr lang="en-US" sz="1400" dirty="0">
                <a:latin typeface="Arial" panose="020B0604020202020204" pitchFamily="34" charset="0"/>
                <a:cs typeface="Arial" panose="020B0604020202020204" pitchFamily="34" charset="0"/>
              </a:rPr>
              <a:t>	New Patients by Age Group - SA</a:t>
            </a:r>
          </a:p>
          <a:p>
            <a:pPr algn="just"/>
            <a:r>
              <a:rPr lang="en-US" sz="1400" dirty="0">
                <a:latin typeface="Arial" panose="020B0604020202020204" pitchFamily="34" charset="0"/>
                <a:cs typeface="Arial" panose="020B0604020202020204" pitchFamily="34" charset="0"/>
                <a:hlinkClick r:id="rId12" action="ppaction://hlinksldjump"/>
              </a:rPr>
              <a:t>Figure 1.4.6 </a:t>
            </a:r>
            <a:r>
              <a:rPr lang="en-US" sz="1400" dirty="0">
                <a:latin typeface="Arial" panose="020B0604020202020204" pitchFamily="34" charset="0"/>
                <a:cs typeface="Arial" panose="020B0604020202020204" pitchFamily="34" charset="0"/>
              </a:rPr>
              <a:t>	New Patients by Age Group - WA</a:t>
            </a:r>
          </a:p>
          <a:p>
            <a:pPr algn="just"/>
            <a:r>
              <a:rPr lang="en-US" sz="1400" dirty="0">
                <a:latin typeface="Arial" panose="020B0604020202020204" pitchFamily="34" charset="0"/>
                <a:cs typeface="Arial" panose="020B0604020202020204" pitchFamily="34" charset="0"/>
                <a:hlinkClick r:id="rId13" action="ppaction://hlinksldjump"/>
              </a:rPr>
              <a:t>Figure 1.4.7</a:t>
            </a:r>
            <a:r>
              <a:rPr lang="en-US" sz="1400" dirty="0">
                <a:latin typeface="Arial" panose="020B0604020202020204" pitchFamily="34" charset="0"/>
                <a:cs typeface="Arial" panose="020B0604020202020204" pitchFamily="34" charset="0"/>
              </a:rPr>
              <a:t> 	New Patients by Age Group - TAS</a:t>
            </a:r>
          </a:p>
          <a:p>
            <a:pPr algn="just"/>
            <a:r>
              <a:rPr lang="en-US" sz="1400" dirty="0">
                <a:latin typeface="Arial" panose="020B0604020202020204" pitchFamily="34" charset="0"/>
                <a:cs typeface="Arial" panose="020B0604020202020204" pitchFamily="34" charset="0"/>
                <a:hlinkClick r:id="rId14" action="ppaction://hlinksldjump"/>
              </a:rPr>
              <a:t>Figure 1.4.8 </a:t>
            </a:r>
            <a:r>
              <a:rPr lang="en-US" sz="1400" dirty="0">
                <a:latin typeface="Arial" panose="020B0604020202020204" pitchFamily="34" charset="0"/>
                <a:cs typeface="Arial" panose="020B0604020202020204" pitchFamily="34" charset="0"/>
              </a:rPr>
              <a:t>	New Patients by Age Group - ACT</a:t>
            </a:r>
          </a:p>
          <a:p>
            <a:pPr algn="just"/>
            <a:r>
              <a:rPr lang="en-US" sz="1400" dirty="0">
                <a:latin typeface="Arial" panose="020B0604020202020204" pitchFamily="34" charset="0"/>
                <a:cs typeface="Arial" panose="020B0604020202020204" pitchFamily="34" charset="0"/>
                <a:hlinkClick r:id="rId15" action="ppaction://hlinksldjump"/>
              </a:rPr>
              <a:t>Figure 1.5 </a:t>
            </a:r>
            <a:r>
              <a:rPr lang="en-US" sz="1400" dirty="0">
                <a:latin typeface="Arial" panose="020B0604020202020204" pitchFamily="34" charset="0"/>
                <a:cs typeface="Arial" panose="020B0604020202020204" pitchFamily="34" charset="0"/>
              </a:rPr>
              <a:t>		Late Referral Rates - All Incident Patients 2014 - 2023</a:t>
            </a:r>
          </a:p>
          <a:p>
            <a:pPr algn="just"/>
            <a:r>
              <a:rPr lang="en-US" sz="1400" dirty="0">
                <a:latin typeface="Arial" panose="020B0604020202020204" pitchFamily="34" charset="0"/>
                <a:cs typeface="Arial" panose="020B0604020202020204" pitchFamily="34" charset="0"/>
                <a:hlinkClick r:id="rId16" action="ppaction://hlinksldjump"/>
              </a:rPr>
              <a:t>Figure 1.6 </a:t>
            </a:r>
            <a:r>
              <a:rPr lang="en-US" sz="1400" dirty="0">
                <a:latin typeface="Arial" panose="020B0604020202020204" pitchFamily="34" charset="0"/>
                <a:cs typeface="Arial" panose="020B0604020202020204" pitchFamily="34" charset="0"/>
              </a:rPr>
              <a:t>		Late Referral Rates by State/Territory - Australia 2015 - 2023</a:t>
            </a:r>
          </a:p>
          <a:p>
            <a:pPr algn="just"/>
            <a:r>
              <a:rPr lang="en-US" sz="1400" dirty="0">
                <a:latin typeface="Arial" panose="020B0604020202020204" pitchFamily="34" charset="0"/>
                <a:cs typeface="Arial" panose="020B0604020202020204" pitchFamily="34" charset="0"/>
                <a:hlinkClick r:id="rId17" action="ppaction://hlinksldjump"/>
              </a:rPr>
              <a:t>Figure 1.7.1 </a:t>
            </a:r>
            <a:r>
              <a:rPr lang="en-US" sz="1400" dirty="0">
                <a:latin typeface="Arial" panose="020B0604020202020204" pitchFamily="34" charset="0"/>
                <a:cs typeface="Arial" panose="020B0604020202020204" pitchFamily="34" charset="0"/>
              </a:rPr>
              <a:t>	Late Referral Rates by Age - Australia 2014 - 2023</a:t>
            </a:r>
          </a:p>
          <a:p>
            <a:pPr algn="just"/>
            <a:r>
              <a:rPr lang="en-US" sz="1400" dirty="0">
                <a:latin typeface="Arial" panose="020B0604020202020204" pitchFamily="34" charset="0"/>
                <a:cs typeface="Arial" panose="020B0604020202020204" pitchFamily="34" charset="0"/>
                <a:hlinkClick r:id="rId18" action="ppaction://hlinksldjump"/>
              </a:rPr>
              <a:t>Figure 1.7.2 </a:t>
            </a:r>
            <a:r>
              <a:rPr lang="en-US" sz="1400" dirty="0">
                <a:latin typeface="Arial" panose="020B0604020202020204" pitchFamily="34" charset="0"/>
                <a:cs typeface="Arial" panose="020B0604020202020204" pitchFamily="34" charset="0"/>
              </a:rPr>
              <a:t>	Late Referral Rates by Age - New Zealand 2014 - 2023</a:t>
            </a:r>
          </a:p>
          <a:p>
            <a:pPr algn="just"/>
            <a:r>
              <a:rPr lang="en-US" sz="1400" dirty="0">
                <a:latin typeface="Arial" panose="020B0604020202020204" pitchFamily="34" charset="0"/>
                <a:cs typeface="Arial" panose="020B0604020202020204" pitchFamily="34" charset="0"/>
                <a:hlinkClick r:id="rId19" action="ppaction://hlinksldjump"/>
              </a:rPr>
              <a:t>Figure 1.8 </a:t>
            </a:r>
            <a:r>
              <a:rPr lang="en-US" sz="1400" dirty="0">
                <a:latin typeface="Arial" panose="020B0604020202020204" pitchFamily="34" charset="0"/>
                <a:cs typeface="Arial" panose="020B0604020202020204" pitchFamily="34" charset="0"/>
              </a:rPr>
              <a:t>		BMI Category at KRT Entry for Adult Patients</a:t>
            </a:r>
          </a:p>
          <a:p>
            <a:pPr algn="just"/>
            <a:r>
              <a:rPr lang="en-US" sz="1400" dirty="0">
                <a:latin typeface="Arial" panose="020B0604020202020204" pitchFamily="34" charset="0"/>
                <a:cs typeface="Arial" panose="020B0604020202020204" pitchFamily="34" charset="0"/>
                <a:hlinkClick r:id="rId20" action="ppaction://hlinksldjump"/>
              </a:rPr>
              <a:t>Figure 1.9.1 </a:t>
            </a:r>
            <a:r>
              <a:rPr lang="en-US" sz="1400" dirty="0">
                <a:latin typeface="Arial" panose="020B0604020202020204" pitchFamily="34" charset="0"/>
                <a:cs typeface="Arial" panose="020B0604020202020204" pitchFamily="34" charset="0"/>
              </a:rPr>
              <a:t>	Comorbid Conditions at KRT Entry - Australia</a:t>
            </a:r>
          </a:p>
          <a:p>
            <a:pPr algn="just"/>
            <a:r>
              <a:rPr lang="en-US" sz="1400" dirty="0">
                <a:latin typeface="Arial" panose="020B0604020202020204" pitchFamily="34" charset="0"/>
                <a:cs typeface="Arial" panose="020B0604020202020204" pitchFamily="34" charset="0"/>
                <a:hlinkClick r:id="rId21" action="ppaction://hlinksldjump"/>
              </a:rPr>
              <a:t>Figure 1.9.2 </a:t>
            </a:r>
            <a:r>
              <a:rPr lang="en-US" sz="1400" dirty="0">
                <a:latin typeface="Arial" panose="020B0604020202020204" pitchFamily="34" charset="0"/>
                <a:cs typeface="Arial" panose="020B0604020202020204" pitchFamily="34" charset="0"/>
              </a:rPr>
              <a:t>	Comorbid Conditions at KRT Entry - New Zealand</a:t>
            </a:r>
          </a:p>
          <a:p>
            <a:pPr algn="just"/>
            <a:r>
              <a:rPr lang="en-US" sz="1400" dirty="0">
                <a:latin typeface="Arial" panose="020B0604020202020204" pitchFamily="34" charset="0"/>
                <a:cs typeface="Arial" panose="020B0604020202020204" pitchFamily="34" charset="0"/>
                <a:hlinkClick r:id="rId22" action="ppaction://hlinksldjump"/>
              </a:rPr>
              <a:t>Figure 1.10 </a:t>
            </a:r>
            <a:r>
              <a:rPr lang="en-US" sz="1400" dirty="0">
                <a:latin typeface="Arial" panose="020B0604020202020204" pitchFamily="34" charset="0"/>
                <a:cs typeface="Arial" panose="020B0604020202020204" pitchFamily="34" charset="0"/>
              </a:rPr>
              <a:t>	Diabetes Status at KRT Entry</a:t>
            </a:r>
          </a:p>
          <a:p>
            <a:pPr algn="just"/>
            <a:r>
              <a:rPr lang="en-US" sz="1400" dirty="0">
                <a:latin typeface="Arial" panose="020B0604020202020204" pitchFamily="34" charset="0"/>
                <a:cs typeface="Arial" panose="020B0604020202020204" pitchFamily="34" charset="0"/>
                <a:hlinkClick r:id="rId23" action="ppaction://hlinksldjump"/>
              </a:rPr>
              <a:t>Figure 1.11.1 </a:t>
            </a:r>
            <a:r>
              <a:rPr lang="en-US" sz="1400" dirty="0">
                <a:latin typeface="Arial" panose="020B0604020202020204" pitchFamily="34" charset="0"/>
                <a:cs typeface="Arial" panose="020B0604020202020204" pitchFamily="34" charset="0"/>
              </a:rPr>
              <a:t>	Biopsy Rates - Australia</a:t>
            </a:r>
          </a:p>
          <a:p>
            <a:pPr algn="just"/>
            <a:r>
              <a:rPr lang="en-US" sz="1400" dirty="0">
                <a:latin typeface="Arial" panose="020B0604020202020204" pitchFamily="34" charset="0"/>
                <a:cs typeface="Arial" panose="020B0604020202020204" pitchFamily="34" charset="0"/>
                <a:hlinkClick r:id="rId24" action="ppaction://hlinksldjump"/>
              </a:rPr>
              <a:t>Figure 1.11.2 </a:t>
            </a:r>
            <a:r>
              <a:rPr lang="en-US" sz="1400" dirty="0">
                <a:latin typeface="Arial" panose="020B0604020202020204" pitchFamily="34" charset="0"/>
                <a:cs typeface="Arial" panose="020B0604020202020204" pitchFamily="34" charset="0"/>
              </a:rPr>
              <a:t>	Biopsy Rates - New Zealand</a:t>
            </a:r>
          </a:p>
          <a:p>
            <a:pPr algn="just"/>
            <a:r>
              <a:rPr lang="en-US" sz="1400" dirty="0">
                <a:latin typeface="Arial" panose="020B0604020202020204" pitchFamily="34" charset="0"/>
                <a:cs typeface="Arial" panose="020B0604020202020204" pitchFamily="34" charset="0"/>
                <a:hlinkClick r:id="rId25" action="ppaction://hlinksldjump"/>
              </a:rPr>
              <a:t>Figure 1.12.1 </a:t>
            </a:r>
            <a:r>
              <a:rPr lang="en-US" sz="1400" dirty="0">
                <a:latin typeface="Arial" panose="020B0604020202020204" pitchFamily="34" charset="0"/>
                <a:cs typeface="Arial" panose="020B0604020202020204" pitchFamily="34" charset="0"/>
              </a:rPr>
              <a:t>	eGFR at KRT Start for Adult Patients - Australia</a:t>
            </a:r>
          </a:p>
          <a:p>
            <a:pPr algn="just"/>
            <a:r>
              <a:rPr lang="en-US" sz="1400" dirty="0">
                <a:latin typeface="Arial" panose="020B0604020202020204" pitchFamily="34" charset="0"/>
                <a:cs typeface="Arial" panose="020B0604020202020204" pitchFamily="34" charset="0"/>
                <a:hlinkClick r:id="rId26" action="ppaction://hlinksldjump"/>
              </a:rPr>
              <a:t>Figure 1.12.2 </a:t>
            </a:r>
            <a:r>
              <a:rPr lang="en-US" sz="1400" dirty="0">
                <a:latin typeface="Arial" panose="020B0604020202020204" pitchFamily="34" charset="0"/>
                <a:cs typeface="Arial" panose="020B0604020202020204" pitchFamily="34" charset="0"/>
              </a:rPr>
              <a:t>	eGFR at KRT Start for Adult Patients - New Zealand</a:t>
            </a:r>
          </a:p>
          <a:p>
            <a:r>
              <a:rPr lang="en-US" sz="1400" dirty="0">
                <a:latin typeface="Arial" panose="020B0604020202020204" pitchFamily="34" charset="0"/>
                <a:cs typeface="Arial" panose="020B0604020202020204" pitchFamily="34" charset="0"/>
                <a:hlinkClick r:id="rId27" action="ppaction://hlinksldjump"/>
              </a:rPr>
              <a:t>Figure 1.13 </a:t>
            </a:r>
            <a:r>
              <a:rPr lang="en-US" sz="1400" dirty="0">
                <a:latin typeface="Arial" panose="020B0604020202020204" pitchFamily="34" charset="0"/>
                <a:cs typeface="Arial" panose="020B0604020202020204" pitchFamily="34" charset="0"/>
              </a:rPr>
              <a:t>	eGFR at KRT Start for Adult Patients - By State/Territory, Australia </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				2021-2023</a:t>
            </a:r>
            <a:endParaRPr lang="en-GB" sz="1400" dirty="0">
              <a:latin typeface="Arial" panose="020B0604020202020204" pitchFamily="34" charset="0"/>
              <a:cs typeface="Arial" panose="020B0604020202020204" pitchFamily="34" charset="0"/>
            </a:endParaRP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rcRect/>
          <a:stretch/>
        </p:blipFill>
        <p:spPr>
          <a:xfrm>
            <a:off x="1503849" y="2337878"/>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522077" y="563017"/>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8FD9159-FF73-4127-99E8-8826D04BBB99}"/>
              </a:ext>
            </a:extLst>
          </p:cNvPr>
          <p:cNvPicPr>
            <a:picLocks noChangeAspect="1"/>
          </p:cNvPicPr>
          <p:nvPr/>
        </p:nvPicPr>
        <p:blipFill>
          <a:blip r:embed="rId2"/>
          <a:srcRect/>
          <a:stretch/>
        </p:blipFill>
        <p:spPr>
          <a:xfrm>
            <a:off x="2142143" y="1452071"/>
            <a:ext cx="7907714" cy="395385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08570E29-A700-8B64-686F-60BFD1EE62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FC6E1AD-1366-4BC3-9EDB-903DB8D6418A}"/>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C6EAA23F-EE24-A156-6F70-2E990CA1CE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1FF2D9C-4EC2-4A9D-A4AC-2B0ABBDA3CCB}"/>
              </a:ext>
            </a:extLst>
          </p:cNvPr>
          <p:cNvPicPr>
            <a:picLocks noChangeAspect="1"/>
          </p:cNvPicPr>
          <p:nvPr/>
        </p:nvPicPr>
        <p:blipFill>
          <a:blip r:embed="rId2"/>
          <a:srcRect/>
          <a:stretch/>
        </p:blipFill>
        <p:spPr>
          <a:xfrm>
            <a:off x="2155742"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A7C4EAF2-5221-C629-DEED-5CCB56F66B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A475C71-013D-47EC-BAF2-74CC505D22E6}"/>
              </a:ext>
            </a:extLst>
          </p:cNvPr>
          <p:cNvPicPr>
            <a:picLocks noChangeAspect="1"/>
          </p:cNvPicPr>
          <p:nvPr/>
        </p:nvPicPr>
        <p:blipFill>
          <a:blip r:embed="rId2"/>
          <a:srcRect/>
          <a:stretch/>
        </p:blipFill>
        <p:spPr>
          <a:xfrm>
            <a:off x="2155742"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E07BA113-5406-14D9-B7A5-8398C43749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B823D84-ED44-47E3-A505-60729168E828}"/>
              </a:ext>
            </a:extLst>
          </p:cNvPr>
          <p:cNvPicPr>
            <a:picLocks noChangeAspect="1"/>
          </p:cNvPicPr>
          <p:nvPr/>
        </p:nvPicPr>
        <p:blipFill>
          <a:blip r:embed="rId2"/>
          <a:srcRect/>
          <a:stretch/>
        </p:blipFill>
        <p:spPr>
          <a:xfrm>
            <a:off x="2155743" y="563141"/>
            <a:ext cx="7880514"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1824821D-5830-87E1-637C-AD7A491682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B823D84-ED44-47E3-A505-60729168E828}"/>
              </a:ext>
            </a:extLst>
          </p:cNvPr>
          <p:cNvPicPr>
            <a:picLocks noChangeAspect="1"/>
          </p:cNvPicPr>
          <p:nvPr/>
        </p:nvPicPr>
        <p:blipFill>
          <a:blip r:embed="rId2"/>
          <a:srcRect/>
          <a:stretch/>
        </p:blipFill>
        <p:spPr>
          <a:xfrm>
            <a:off x="2155743" y="563141"/>
            <a:ext cx="7880513"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A4156996-329F-FF2A-9BBC-574A988391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668687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CA8DB5E1-13D3-F491-0102-39C27EFC52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91051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3"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311357EA-BA63-6F27-ACB7-82B5CFF2B7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037152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3"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39140757-54AC-193B-F7D3-B2A36AF17F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259168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A586DA-440A-14DF-24B9-71F5B775CBE9}"/>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1E1830EE-E533-4F8C-8579-3C6AC0B42C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D4C536D-FBD8-5618-830C-FA11CAE79E0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5189852-B73C-4A15-2F9A-222E6470703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03D2272-E891-5E2E-A399-F55FEDF615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AF229FBA-947C-FAB8-86A8-96A8F302C1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7504EF8-107F-19C5-263E-700F3D0C63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10CCFD47-82EF-A4D4-40FD-4562ED4BC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B943BA8C-B2DC-A61A-8B5B-4850942C0D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1CC581B8-CE68-9ACC-848B-C7B8290D3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9A617AD5-3356-F879-7E33-1C3A3556E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CE7D3765-E704-251B-8CD8-41D4D731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37FC0F24-9AAF-07C7-BC5E-F0754D2284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67937D3-4CF7-CC90-D7AC-E61433F8A7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F8DECA16-F4EE-53FB-D92F-7B8E195D0E8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1DFC1124-FAFB-66DE-0135-958A985BB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935DC1B7-5319-8928-E76F-2E0F36C394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62A54A92-0837-47FF-FAC2-EF5F756FBD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3D0E4821-AAC5-94F6-44CE-0C871D3F55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CD2962AE-22DE-4DCD-2F1B-B12CF007EF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41847751-B6F8-6377-191F-F04EB69DE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FFD6A009-8D96-CF32-3A81-875C07A70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B4DCD547-DD10-4631-3995-06BC47372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5D9997E2-63BC-0C52-8F5C-117467A2F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7455AE2-6B4B-B6B5-759D-628EE7C30778}"/>
              </a:ext>
            </a:extLst>
          </p:cNvPr>
          <p:cNvSpPr txBox="1"/>
          <p:nvPr/>
        </p:nvSpPr>
        <p:spPr>
          <a:xfrm>
            <a:off x="697876" y="876196"/>
            <a:ext cx="10686359" cy="4393510"/>
          </a:xfrm>
          <a:prstGeom prst="rect">
            <a:avLst/>
          </a:prstGeom>
          <a:noFill/>
        </p:spPr>
        <p:txBody>
          <a:bodyPr wrap="square" rtlCol="0">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r>
              <a:rPr lang="en-AU" dirty="0">
                <a:hlinkClick r:id="rId2"/>
              </a:rPr>
              <a:t>https://www.anzdata.org.au/anzdata/publications/attribution-statement/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a:p>
            <a:endParaRPr lang="en-AU" dirty="0"/>
          </a:p>
        </p:txBody>
      </p:sp>
      <p:pic>
        <p:nvPicPr>
          <p:cNvPr id="4" name="Picture 3" descr="A blue and white logo&#10;&#10;Description automatically generated">
            <a:hlinkClick r:id="rId3" action="ppaction://hlinksldjump"/>
            <a:extLst>
              <a:ext uri="{FF2B5EF4-FFF2-40B4-BE49-F238E27FC236}">
                <a16:creationId xmlns:a16="http://schemas.microsoft.com/office/drawing/2014/main" id="{AF85868D-6FEC-C28E-18CA-AEA434426A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735352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494D3FD-95A2-4D89-8990-C2EB56A83AB8}"/>
              </a:ext>
            </a:extLst>
          </p:cNvPr>
          <p:cNvPicPr>
            <a:picLocks noChangeAspect="1"/>
          </p:cNvPicPr>
          <p:nvPr/>
        </p:nvPicPr>
        <p:blipFill>
          <a:blip r:embed="rId2"/>
          <a:srcRect/>
          <a:stretch/>
        </p:blipFill>
        <p:spPr>
          <a:xfrm>
            <a:off x="2155741" y="563140"/>
            <a:ext cx="7880516" cy="5731718"/>
          </a:xfrm>
          <a:prstGeom prst="rect">
            <a:avLst/>
          </a:prstGeom>
        </p:spPr>
      </p:pic>
      <p:pic>
        <p:nvPicPr>
          <p:cNvPr id="4" name="Picture 3" descr="A blue and white logo&#10;&#10;Description automatically generated">
            <a:hlinkClick r:id="rId3" action="ppaction://hlinksldjump"/>
            <a:extLst>
              <a:ext uri="{FF2B5EF4-FFF2-40B4-BE49-F238E27FC236}">
                <a16:creationId xmlns:a16="http://schemas.microsoft.com/office/drawing/2014/main" id="{D6E5AC5A-6217-CF99-8065-6BE08967CB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A908B7D-294B-4852-B186-4DCA5F99C6B8}"/>
              </a:ext>
            </a:extLst>
          </p:cNvPr>
          <p:cNvPicPr>
            <a:picLocks noChangeAspect="1"/>
          </p:cNvPicPr>
          <p:nvPr/>
        </p:nvPicPr>
        <p:blipFill>
          <a:blip r:embed="rId2"/>
          <a:srcRect/>
          <a:stretch/>
        </p:blipFill>
        <p:spPr>
          <a:xfrm>
            <a:off x="2155743" y="563141"/>
            <a:ext cx="7880514"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95A3711D-45FD-936A-03C0-26A04BFD7B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C03FE4F-A7DF-41FA-B8E7-602E0AE46A42}"/>
              </a:ext>
            </a:extLst>
          </p:cNvPr>
          <p:cNvPicPr>
            <a:picLocks noChangeAspect="1"/>
          </p:cNvPicPr>
          <p:nvPr/>
        </p:nvPicPr>
        <p:blipFill>
          <a:blip r:embed="rId2"/>
          <a:srcRect/>
          <a:stretch/>
        </p:blipFill>
        <p:spPr>
          <a:xfrm>
            <a:off x="2155743" y="563141"/>
            <a:ext cx="7880514" cy="5731717"/>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DE364ED1-CE78-26EA-C3BA-3FD4EAFA41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7F4356C-1051-4ECE-9CC5-1A4868A4F33F}"/>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6E2B08A4-AF4B-2FA1-37CE-4B62A2764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D41BA7A-63C1-47E6-8938-F2FCDB6FC114}"/>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51A54993-F0F3-5ACE-1B16-D90752DAE9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743E667-1375-418E-B474-B3A0B2F90A05}"/>
              </a:ext>
            </a:extLst>
          </p:cNvPr>
          <p:cNvPicPr>
            <a:picLocks noChangeAspect="1"/>
          </p:cNvPicPr>
          <p:nvPr/>
        </p:nvPicPr>
        <p:blipFill>
          <a:blip r:embed="rId2"/>
          <a:srcRect/>
          <a:stretch/>
        </p:blipFill>
        <p:spPr>
          <a:xfrm>
            <a:off x="2155743" y="563141"/>
            <a:ext cx="7880514" cy="573171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B494D62E-844E-BB43-18ED-2DA649AAED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5DE7AEF-C590-43C2-8F83-2AECDE3B415A}"/>
              </a:ext>
            </a:extLst>
          </p:cNvPr>
          <p:cNvPicPr>
            <a:picLocks noChangeAspect="1"/>
          </p:cNvPicPr>
          <p:nvPr/>
        </p:nvPicPr>
        <p:blipFill>
          <a:blip r:embed="rId2"/>
          <a:srcRect/>
          <a:stretch/>
        </p:blipFill>
        <p:spPr>
          <a:xfrm>
            <a:off x="2156832" y="563934"/>
            <a:ext cx="7878335" cy="5730133"/>
          </a:xfrm>
          <a:prstGeom prst="rect">
            <a:avLst/>
          </a:prstGeom>
        </p:spPr>
      </p:pic>
      <p:pic>
        <p:nvPicPr>
          <p:cNvPr id="2" name="Picture 1" descr="A blue and white logo&#10;&#10;Description automatically generated">
            <a:extLst>
              <a:ext uri="{FF2B5EF4-FFF2-40B4-BE49-F238E27FC236}">
                <a16:creationId xmlns:a16="http://schemas.microsoft.com/office/drawing/2014/main" id="{413A6581-6773-03B3-8673-468D0A952B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213</TotalTime>
  <Words>461</Words>
  <Application>Microsoft Office PowerPoint</Application>
  <PresentationFormat>Widescreen</PresentationFormat>
  <Paragraphs>38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Open Sans</vt:lpstr>
      <vt:lpstr>Trebuchet MS</vt:lpstr>
      <vt:lpstr>Wingdings 3</vt:lpstr>
      <vt:lpstr>Facet</vt:lpstr>
      <vt:lpstr>Incidence of  Kidney Failure with  Replacement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ANZDATA Registry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Incidence of Kidney Failure with Replacement Therapy in 2023</dc:title>
  <dc:creator>ANZDATA</dc:creator>
  <cp:keywords>#incidence, #ANZDATA</cp:keywords>
  <cp:lastModifiedBy>Kylie Hurst</cp:lastModifiedBy>
  <cp:revision>40</cp:revision>
  <dcterms:created xsi:type="dcterms:W3CDTF">2019-09-24T02:19:39Z</dcterms:created>
  <dcterms:modified xsi:type="dcterms:W3CDTF">2024-12-17T03:01:10Z</dcterms:modified>
  <cp:category>ANZDATA Annual Report 2024</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