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73" r:id="rId4"/>
    <p:sldId id="270" r:id="rId5"/>
    <p:sldId id="271" r:id="rId6"/>
    <p:sldId id="272" r:id="rId7"/>
    <p:sldId id="385" r:id="rId8"/>
    <p:sldId id="259" r:id="rId9"/>
    <p:sldId id="260" r:id="rId10"/>
    <p:sldId id="261" r:id="rId11"/>
    <p:sldId id="262" r:id="rId12"/>
    <p:sldId id="263" r:id="rId13"/>
    <p:sldId id="264" r:id="rId14"/>
    <p:sldId id="265" r:id="rId15"/>
    <p:sldId id="267" r:id="rId16"/>
    <p:sldId id="268" r:id="rId17"/>
    <p:sldId id="269" r:id="rId18"/>
    <p:sldId id="274" r:id="rId19"/>
    <p:sldId id="275" r:id="rId20"/>
    <p:sldId id="276" r:id="rId21"/>
    <p:sldId id="277" r:id="rId22"/>
    <p:sldId id="278"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8" r:id="rId44"/>
    <p:sldId id="329" r:id="rId45"/>
    <p:sldId id="330" r:id="rId46"/>
    <p:sldId id="394" r:id="rId47"/>
    <p:sldId id="331" r:id="rId48"/>
    <p:sldId id="332" r:id="rId49"/>
    <p:sldId id="333" r:id="rId50"/>
    <p:sldId id="334" r:id="rId51"/>
    <p:sldId id="335" r:id="rId52"/>
    <p:sldId id="336" r:id="rId53"/>
    <p:sldId id="337" r:id="rId54"/>
    <p:sldId id="359" r:id="rId55"/>
    <p:sldId id="338" r:id="rId56"/>
    <p:sldId id="339" r:id="rId57"/>
    <p:sldId id="340" r:id="rId58"/>
    <p:sldId id="341" r:id="rId59"/>
    <p:sldId id="342" r:id="rId60"/>
    <p:sldId id="343" r:id="rId61"/>
    <p:sldId id="344" r:id="rId62"/>
    <p:sldId id="345" r:id="rId63"/>
    <p:sldId id="346" r:id="rId64"/>
    <p:sldId id="384" r:id="rId65"/>
    <p:sldId id="347" r:id="rId66"/>
    <p:sldId id="386" r:id="rId67"/>
    <p:sldId id="348" r:id="rId68"/>
    <p:sldId id="360" r:id="rId69"/>
    <p:sldId id="362" r:id="rId70"/>
    <p:sldId id="363" r:id="rId71"/>
    <p:sldId id="364" r:id="rId72"/>
    <p:sldId id="365" r:id="rId73"/>
    <p:sldId id="366" r:id="rId74"/>
    <p:sldId id="367" r:id="rId75"/>
    <p:sldId id="368" r:id="rId76"/>
    <p:sldId id="369" r:id="rId77"/>
    <p:sldId id="370" r:id="rId78"/>
    <p:sldId id="372" r:id="rId79"/>
    <p:sldId id="373" r:id="rId80"/>
    <p:sldId id="374" r:id="rId81"/>
    <p:sldId id="387" r:id="rId82"/>
    <p:sldId id="388" r:id="rId83"/>
    <p:sldId id="389" r:id="rId84"/>
    <p:sldId id="390" r:id="rId85"/>
    <p:sldId id="391" r:id="rId86"/>
    <p:sldId id="393" r:id="rId87"/>
    <p:sldId id="392" r:id="rId88"/>
    <p:sldId id="375" r:id="rId89"/>
    <p:sldId id="376" r:id="rId90"/>
    <p:sldId id="377" r:id="rId91"/>
    <p:sldId id="378" r:id="rId92"/>
    <p:sldId id="395"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16" d="100"/>
          <a:sy n="116" d="100"/>
        </p:scale>
        <p:origin x="10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19/12/2024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19/12/2024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19/12/2024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19/12/2024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19/12/2024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19/12/2024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19/12/2024</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19/12/2024</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image" Target="../media/image3.svg"/><Relationship Id="rId2" Type="http://schemas.openxmlformats.org/officeDocument/2006/relationships/slide" Target="slide8.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1.xml"/><Relationship Id="rId15" Type="http://schemas.openxmlformats.org/officeDocument/2006/relationships/slide" Target="slide21.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image" Target="../media/image3.svg"/><Relationship Id="rId2" Type="http://schemas.openxmlformats.org/officeDocument/2006/relationships/slide" Target="slide22.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slide" Target="slide3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image" Target="../media/image2.png"/><Relationship Id="rId3" Type="http://schemas.openxmlformats.org/officeDocument/2006/relationships/slide" Target="slide37.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1.xml"/><Relationship Id="rId2" Type="http://schemas.openxmlformats.org/officeDocument/2006/relationships/slide" Target="slide36.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9.xml"/><Relationship Id="rId15" Type="http://schemas.openxmlformats.org/officeDocument/2006/relationships/slide" Target="slide49.xml"/><Relationship Id="rId10" Type="http://schemas.openxmlformats.org/officeDocument/2006/relationships/slide" Target="slide44.xml"/><Relationship Id="rId19" Type="http://schemas.openxmlformats.org/officeDocument/2006/relationships/image" Target="../media/image3.svg"/><Relationship Id="rId4" Type="http://schemas.openxmlformats.org/officeDocument/2006/relationships/slide" Target="slide38.xml"/><Relationship Id="rId9" Type="http://schemas.openxmlformats.org/officeDocument/2006/relationships/slide" Target="slide43.xml"/><Relationship Id="rId14" Type="http://schemas.openxmlformats.org/officeDocument/2006/relationships/slide" Target="slide48.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63.xml"/><Relationship Id="rId18" Type="http://schemas.openxmlformats.org/officeDocument/2006/relationships/image" Target="../media/image2.png"/><Relationship Id="rId3" Type="http://schemas.openxmlformats.org/officeDocument/2006/relationships/slide" Target="slide53.xml"/><Relationship Id="rId7" Type="http://schemas.openxmlformats.org/officeDocument/2006/relationships/slide" Target="slide57.xml"/><Relationship Id="rId12" Type="http://schemas.openxmlformats.org/officeDocument/2006/relationships/slide" Target="slide62.xml"/><Relationship Id="rId17" Type="http://schemas.openxmlformats.org/officeDocument/2006/relationships/slide" Target="slide67.xml"/><Relationship Id="rId2" Type="http://schemas.openxmlformats.org/officeDocument/2006/relationships/slide" Target="slide52.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56.xml"/><Relationship Id="rId11" Type="http://schemas.openxmlformats.org/officeDocument/2006/relationships/slide" Target="slide61.xml"/><Relationship Id="rId5" Type="http://schemas.openxmlformats.org/officeDocument/2006/relationships/slide" Target="slide55.xml"/><Relationship Id="rId15" Type="http://schemas.openxmlformats.org/officeDocument/2006/relationships/slide" Target="slide65.xml"/><Relationship Id="rId10" Type="http://schemas.openxmlformats.org/officeDocument/2006/relationships/slide" Target="slide60.xml"/><Relationship Id="rId19" Type="http://schemas.openxmlformats.org/officeDocument/2006/relationships/image" Target="../media/image3.svg"/><Relationship Id="rId4" Type="http://schemas.openxmlformats.org/officeDocument/2006/relationships/slide" Target="slide54.xml"/><Relationship Id="rId9" Type="http://schemas.openxmlformats.org/officeDocument/2006/relationships/slide" Target="slide59.xml"/><Relationship Id="rId14" Type="http://schemas.openxmlformats.org/officeDocument/2006/relationships/slide" Target="slide6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slide" Target="slide74.xml"/><Relationship Id="rId13" Type="http://schemas.openxmlformats.org/officeDocument/2006/relationships/slide" Target="slide79.xml"/><Relationship Id="rId18" Type="http://schemas.openxmlformats.org/officeDocument/2006/relationships/image" Target="../media/image4.png"/><Relationship Id="rId3" Type="http://schemas.openxmlformats.org/officeDocument/2006/relationships/slide" Target="slide69.xml"/><Relationship Id="rId7" Type="http://schemas.openxmlformats.org/officeDocument/2006/relationships/slide" Target="slide73.xml"/><Relationship Id="rId12" Type="http://schemas.openxmlformats.org/officeDocument/2006/relationships/slide" Target="slide78.xml"/><Relationship Id="rId17" Type="http://schemas.openxmlformats.org/officeDocument/2006/relationships/image" Target="../media/image3.svg"/><Relationship Id="rId2" Type="http://schemas.openxmlformats.org/officeDocument/2006/relationships/slide" Target="slide68.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2.xml"/><Relationship Id="rId11" Type="http://schemas.openxmlformats.org/officeDocument/2006/relationships/slide" Target="slide77.xml"/><Relationship Id="rId5" Type="http://schemas.openxmlformats.org/officeDocument/2006/relationships/slide" Target="slide71.xml"/><Relationship Id="rId15" Type="http://schemas.openxmlformats.org/officeDocument/2006/relationships/slide" Target="slide81.xml"/><Relationship Id="rId10" Type="http://schemas.openxmlformats.org/officeDocument/2006/relationships/slide" Target="slide76.xml"/><Relationship Id="rId4" Type="http://schemas.openxmlformats.org/officeDocument/2006/relationships/slide" Target="slide70.xml"/><Relationship Id="rId9" Type="http://schemas.openxmlformats.org/officeDocument/2006/relationships/slide" Target="slide75.xml"/><Relationship Id="rId14" Type="http://schemas.openxmlformats.org/officeDocument/2006/relationships/slide" Target="slide80.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slide" Target="slide88.xml"/><Relationship Id="rId13" Type="http://schemas.openxmlformats.org/officeDocument/2006/relationships/image" Target="../media/image3.svg"/><Relationship Id="rId3" Type="http://schemas.openxmlformats.org/officeDocument/2006/relationships/slide" Target="slide83.xml"/><Relationship Id="rId7" Type="http://schemas.openxmlformats.org/officeDocument/2006/relationships/slide" Target="slide87.xml"/><Relationship Id="rId12" Type="http://schemas.openxmlformats.org/officeDocument/2006/relationships/image" Target="../media/image2.png"/><Relationship Id="rId2" Type="http://schemas.openxmlformats.org/officeDocument/2006/relationships/slide" Target="slide82.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91.xml"/><Relationship Id="rId5" Type="http://schemas.openxmlformats.org/officeDocument/2006/relationships/slide" Target="slide85.xml"/><Relationship Id="rId10" Type="http://schemas.openxmlformats.org/officeDocument/2006/relationships/slide" Target="slide90.xml"/><Relationship Id="rId4" Type="http://schemas.openxmlformats.org/officeDocument/2006/relationships/slide" Target="slide84.xml"/><Relationship Id="rId9" Type="http://schemas.openxmlformats.org/officeDocument/2006/relationships/slide" Target="slide89.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anzdata.org.au/anzdata/publications/attribution-statement/"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677335" y="1282701"/>
            <a:ext cx="5096060" cy="4307148"/>
          </a:xfrm>
        </p:spPr>
        <p:txBody>
          <a:bodyPr anchor="ctr">
            <a:normAutofit/>
          </a:bodyPr>
          <a:lstStyle/>
          <a:p>
            <a:pPr>
              <a:lnSpc>
                <a:spcPct val="90000"/>
              </a:lnSpc>
            </a:pPr>
            <a:r>
              <a:rPr lang="en-AU" sz="4600" dirty="0"/>
              <a:t>Haemodialysis </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a:bodyPr>
          <a:lstStyle/>
          <a:p>
            <a:pPr algn="l">
              <a:lnSpc>
                <a:spcPct val="150000"/>
              </a:lnSpc>
            </a:pPr>
            <a:r>
              <a:rPr lang="en-AU" dirty="0">
                <a:solidFill>
                  <a:schemeClr val="bg1"/>
                </a:solidFill>
              </a:rPr>
              <a:t>ANZDATA Registry 47</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31-Dec-2023</a:t>
            </a:r>
          </a:p>
          <a:p>
            <a:pPr algn="l"/>
            <a:r>
              <a:rPr lang="en-AU" sz="3500" dirty="0">
                <a:solidFill>
                  <a:schemeClr val="bg1"/>
                </a:solidFill>
              </a:rPr>
              <a:t>Chapter 4 - Graphs</a:t>
            </a:r>
            <a:endParaRPr lang="en-AU" sz="3500" dirty="0">
              <a:solidFill>
                <a:srgbClr val="FFFFFF"/>
              </a:solidFill>
            </a:endParaRPr>
          </a:p>
        </p:txBody>
      </p:sp>
      <p:pic>
        <p:nvPicPr>
          <p:cNvPr id="6" name="Picture 5" descr="A blue and white logo&#10;&#10;Description automatically generated">
            <a:extLst>
              <a:ext uri="{FF2B5EF4-FFF2-40B4-BE49-F238E27FC236}">
                <a16:creationId xmlns:a16="http://schemas.microsoft.com/office/drawing/2014/main" id="{C5BDF815-B656-4DE3-2F8E-B62D0A437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43" y="4951039"/>
            <a:ext cx="1527053" cy="1080000"/>
          </a:xfrm>
          <a:prstGeom prst="rect">
            <a:avLst/>
          </a:prstGeom>
        </p:spPr>
      </p:pic>
      <p:sp>
        <p:nvSpPr>
          <p:cNvPr id="7" name="TextBox 6">
            <a:extLst>
              <a:ext uri="{FF2B5EF4-FFF2-40B4-BE49-F238E27FC236}">
                <a16:creationId xmlns:a16="http://schemas.microsoft.com/office/drawing/2014/main" id="{F0C7AC0A-11AF-DA82-2382-77C2AC6D46D3}"/>
              </a:ext>
            </a:extLst>
          </p:cNvPr>
          <p:cNvSpPr txBox="1"/>
          <p:nvPr/>
        </p:nvSpPr>
        <p:spPr>
          <a:xfrm>
            <a:off x="686643" y="6093119"/>
            <a:ext cx="2379690" cy="276999"/>
          </a:xfrm>
          <a:prstGeom prst="rect">
            <a:avLst/>
          </a:prstGeom>
          <a:noFill/>
        </p:spPr>
        <p:txBody>
          <a:bodyPr wrap="square" rtlCol="0">
            <a:spAutoFit/>
          </a:bodyPr>
          <a:lstStyle/>
          <a:p>
            <a:r>
              <a:rPr lang="en-AU" sz="1200" b="1" dirty="0"/>
              <a:t>Release Date: 19/12/2024 </a:t>
            </a:r>
          </a:p>
        </p:txBody>
      </p:sp>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44FEAB1-5693-853B-E78D-A15B0A007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2" y="5477940"/>
            <a:ext cx="1272544" cy="90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4B77B0B-5982-90EE-86D3-1319DE03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477940"/>
            <a:ext cx="1272544" cy="90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6DC2C2D-DCAC-8610-505D-EB9205603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4E9908C-860E-B604-20C2-5DDD9338D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DD6CD83-0800-5B1B-7A27-58CEE78B3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637E6A2-AAB0-3FF4-8D88-4514CD682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DF2A9D6-E7B4-6805-A267-3BF1EC6ED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1079626-398E-ACC2-282D-7D5D05D36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9605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84BE582-3DA0-0A87-C4A1-2C09B57D6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0901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7FE4B36-00E4-6358-3770-5F708BA01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74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a:spLocks/>
          </p:cNvSpPr>
          <p:nvPr/>
        </p:nvSpPr>
        <p:spPr>
          <a:xfrm>
            <a:off x="4934525" y="819000"/>
            <a:ext cx="6660000" cy="5220000"/>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2" action="ppaction://hlinksldjump"/>
              </a:rPr>
              <a:t>Figure 4.1.1 </a:t>
            </a:r>
            <a:r>
              <a:rPr lang="en-AU" sz="1100" dirty="0">
                <a:latin typeface="Arial" panose="020B0604020202020204" pitchFamily="34" charset="0"/>
                <a:cs typeface="Arial" panose="020B0604020202020204" pitchFamily="34" charset="0"/>
              </a:rPr>
              <a:t>	Age (%) of Incident Haemodialysis^ Patients - Australia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3" action="ppaction://hlinksldjump"/>
              </a:rPr>
              <a:t>Figure 4.1.2 </a:t>
            </a:r>
            <a:r>
              <a:rPr lang="en-AU" sz="1100" dirty="0">
                <a:latin typeface="Arial" panose="020B0604020202020204" pitchFamily="34" charset="0"/>
                <a:cs typeface="Arial" panose="020B0604020202020204" pitchFamily="34" charset="0"/>
              </a:rPr>
              <a:t>	Age (%) of Incident Haemodialysis^ Patients - New Zealand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4" action="ppaction://hlinksldjump"/>
              </a:rPr>
              <a:t>Figure 4.2.1 </a:t>
            </a:r>
            <a:r>
              <a:rPr lang="en-AU" sz="1100" dirty="0">
                <a:latin typeface="Arial" panose="020B0604020202020204" pitchFamily="34" charset="0"/>
                <a:cs typeface="Arial" panose="020B0604020202020204" pitchFamily="34" charset="0"/>
              </a:rPr>
              <a:t>	Age (%) of Prevalent Haemodialysis^ Patients - Australia 31 Dec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5" action="ppaction://hlinksldjump"/>
              </a:rPr>
              <a:t>Figure 4.2.2 </a:t>
            </a:r>
            <a:r>
              <a:rPr lang="en-AU" sz="1100" dirty="0">
                <a:latin typeface="Arial" panose="020B0604020202020204" pitchFamily="34" charset="0"/>
                <a:cs typeface="Arial" panose="020B0604020202020204" pitchFamily="34" charset="0"/>
              </a:rPr>
              <a:t>	Age (%) of Prevalent Haemodialysis^ Patients - New Zealand 31 Dec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6" action="ppaction://hlinksldjump"/>
              </a:rPr>
              <a:t>Figure 4.3.1 </a:t>
            </a:r>
            <a:r>
              <a:rPr lang="en-AU" sz="1100" dirty="0">
                <a:latin typeface="Arial" panose="020B0604020202020204" pitchFamily="34" charset="0"/>
                <a:cs typeface="Arial" panose="020B0604020202020204" pitchFamily="34" charset="0"/>
              </a:rPr>
              <a:t>	Unadjusted HD Patient Survival by Era - Australia 2012-2023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7" action="ppaction://hlinksldjump"/>
              </a:rPr>
              <a:t>Figure 4.3.2 </a:t>
            </a:r>
            <a:r>
              <a:rPr lang="en-AU" sz="1100" dirty="0">
                <a:latin typeface="Arial" panose="020B0604020202020204" pitchFamily="34" charset="0"/>
                <a:cs typeface="Arial" panose="020B0604020202020204" pitchFamily="34" charset="0"/>
              </a:rPr>
              <a:t>	Unadjusted HD Patient Survival by Era - New Zealand 2012-2023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8" action="ppaction://hlinksldjump"/>
              </a:rPr>
              <a:t>Figure 4.4.1 </a:t>
            </a:r>
            <a:r>
              <a:rPr lang="en-AU" sz="1100" dirty="0">
                <a:latin typeface="Arial" panose="020B0604020202020204" pitchFamily="34" charset="0"/>
                <a:cs typeface="Arial" panose="020B0604020202020204" pitchFamily="34" charset="0"/>
              </a:rPr>
              <a:t>	Unadjusted HD Patient Survival by Age Group  - Australia 2012-2023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9" action="ppaction://hlinksldjump"/>
              </a:rPr>
              <a:t>Figure 4.4.2 </a:t>
            </a:r>
            <a:r>
              <a:rPr lang="en-AU" sz="1100" dirty="0">
                <a:latin typeface="Arial" panose="020B0604020202020204" pitchFamily="34" charset="0"/>
                <a:cs typeface="Arial" panose="020B0604020202020204" pitchFamily="34" charset="0"/>
              </a:rPr>
              <a:t>	Unadjusted HD Patient Survival by Age Group - New Zealand 2012-2023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0" action="ppaction://hlinksldjump"/>
              </a:rPr>
              <a:t>Figure 4.5.1 </a:t>
            </a:r>
            <a:r>
              <a:rPr lang="en-AU" sz="1100" dirty="0">
                <a:latin typeface="Arial" panose="020B0604020202020204" pitchFamily="34" charset="0"/>
                <a:cs typeface="Arial" panose="020B0604020202020204" pitchFamily="34" charset="0"/>
              </a:rPr>
              <a:t>	Unadjusted HD Patient Survival by Diabetes - Australia 2012-2023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1" action="ppaction://hlinksldjump"/>
              </a:rPr>
              <a:t>Figure 4.5.2 </a:t>
            </a:r>
            <a:r>
              <a:rPr lang="en-AU" sz="1100" dirty="0">
                <a:latin typeface="Arial" panose="020B0604020202020204" pitchFamily="34" charset="0"/>
                <a:cs typeface="Arial" panose="020B0604020202020204" pitchFamily="34" charset="0"/>
              </a:rPr>
              <a:t>	Unadjusted HD Patient Survival by Diabetes - New Zealand 2012-2023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2" action="ppaction://hlinksldjump"/>
              </a:rPr>
              <a:t>Figure 4.6.1 </a:t>
            </a:r>
            <a:r>
              <a:rPr lang="en-AU" sz="1100" dirty="0">
                <a:latin typeface="Arial" panose="020B0604020202020204" pitchFamily="34" charset="0"/>
                <a:cs typeface="Arial" panose="020B0604020202020204" pitchFamily="34" charset="0"/>
              </a:rPr>
              <a:t>	Unadjusted HD Patient Survival by Age Group - Australia 2012-2023 No Diabetes and No Cardiovascular Disease</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3" action="ppaction://hlinksldjump"/>
              </a:rPr>
              <a:t>Figure 4.6.2 </a:t>
            </a:r>
            <a:r>
              <a:rPr lang="en-AU" sz="1100" dirty="0">
                <a:latin typeface="Arial" panose="020B0604020202020204" pitchFamily="34" charset="0"/>
                <a:cs typeface="Arial" panose="020B0604020202020204" pitchFamily="34" charset="0"/>
              </a:rPr>
              <a:t>	Unadjusted HD Patient Survival by Age Group - Australia 2012-2023 Diabetes but No Cardiovascular Disease</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4" action="ppaction://hlinksldjump"/>
              </a:rPr>
              <a:t>Figure 4.6.3 </a:t>
            </a:r>
            <a:r>
              <a:rPr lang="en-AU" sz="1100" dirty="0">
                <a:latin typeface="Arial" panose="020B0604020202020204" pitchFamily="34" charset="0"/>
                <a:cs typeface="Arial" panose="020B0604020202020204" pitchFamily="34" charset="0"/>
              </a:rPr>
              <a:t>	Unadjusted HD Patient Survival by Age Group - Australia 2012-2023 Cardiovascular Disease but No Diabetes</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5" action="ppaction://hlinksldjump"/>
              </a:rPr>
              <a:t>Figure 4.6.4 </a:t>
            </a:r>
            <a:r>
              <a:rPr lang="en-AU" sz="1100" dirty="0">
                <a:latin typeface="Arial" panose="020B0604020202020204" pitchFamily="34" charset="0"/>
                <a:cs typeface="Arial" panose="020B0604020202020204" pitchFamily="34" charset="0"/>
              </a:rPr>
              <a:t>	Unadjusted HD Patient Survival by Age Group  - Australia 2012-2023 Both Diabetes and Cardiovascular Disease</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601717" y="2108392"/>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649427" y="480060"/>
            <a:ext cx="4072694" cy="1064650"/>
          </a:xfrm>
          <a:prstGeom prst="rect">
            <a:avLst/>
          </a:prstGeom>
        </p:spPr>
        <p:txBody>
          <a:bodyPr wrap="square">
            <a:spAutoFit/>
          </a:bodyPr>
          <a:lstStyle/>
          <a:p>
            <a:pPr>
              <a:lnSpc>
                <a:spcPct val="150000"/>
              </a:lnSpc>
            </a:pPr>
            <a:r>
              <a:rPr lang="en-AU" sz="4800" dirty="0">
                <a:solidFill>
                  <a:schemeClr val="accent2"/>
                </a:solidFill>
              </a:rPr>
              <a:t>List of Figures</a:t>
            </a:r>
          </a:p>
        </p:txBody>
      </p:sp>
    </p:spTree>
    <p:extLst>
      <p:ext uri="{BB962C8B-B14F-4D97-AF65-F5344CB8AC3E}">
        <p14:creationId xmlns:p14="http://schemas.microsoft.com/office/powerpoint/2010/main" val="396571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64955F4-8714-760D-90C9-6E48AB53A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75017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2833" y="561024"/>
            <a:ext cx="7886334" cy="573595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68D81AA-645E-B1B0-D10E-EB04905AE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777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87434C7-E76E-7463-234F-FC9AC1089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27068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6D54584-8C46-D0F6-0D59-95EF04488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44197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0" y="561815"/>
            <a:ext cx="7884158" cy="573436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2B13398-176B-0677-9C3E-F84CFB28D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96600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DD08D2F-CF18-A8C8-C4BB-5A10CDE75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7513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75566C6-E58E-1DD3-609D-3AC2AAD68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76977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02DB72B-13AF-45A2-A263-079C64F40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3302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FB90A7C-F4C0-3394-35BB-442945BD9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27235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BF0EFFB-BEAF-C8F5-43D4-473DDF188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5092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950371" y="819000"/>
            <a:ext cx="6660000" cy="5220000"/>
          </a:xfrm>
          <a:prstGeom prst="rect">
            <a:avLst/>
          </a:prstGeom>
        </p:spPr>
        <p:txBody>
          <a:bodyPr wrap="square">
            <a:spAutoFit/>
          </a:bodyPr>
          <a:lstStyle/>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2" action="ppaction://hlinksldjump"/>
              </a:rPr>
              <a:t>Figure 4.7.1 </a:t>
            </a:r>
            <a:r>
              <a:rPr lang="en-AU" sz="1100" dirty="0">
                <a:latin typeface="Arial" panose="020B0604020202020204" pitchFamily="34" charset="0"/>
                <a:cs typeface="Arial" panose="020B0604020202020204" pitchFamily="34" charset="0"/>
              </a:rPr>
              <a:t>	Unadjusted HD Patient Survival by Age Group - New Zealand 2012-2023 No Diabetes and No Cardiovascular Disease</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3" action="ppaction://hlinksldjump"/>
              </a:rPr>
              <a:t>Figure 4.7.2 </a:t>
            </a:r>
            <a:r>
              <a:rPr lang="en-AU" sz="1100" dirty="0">
                <a:latin typeface="Arial" panose="020B0604020202020204" pitchFamily="34" charset="0"/>
                <a:cs typeface="Arial" panose="020B0604020202020204" pitchFamily="34" charset="0"/>
              </a:rPr>
              <a:t>	Unadjusted HD Patient Survival by Age Group - New Zealand 2012-2023 Diabetes but No Cardiovascular Disease</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4" action="ppaction://hlinksldjump"/>
              </a:rPr>
              <a:t>Figure 4.7.3</a:t>
            </a:r>
            <a:r>
              <a:rPr lang="en-AU" sz="1100" dirty="0">
                <a:latin typeface="Arial" panose="020B0604020202020204" pitchFamily="34" charset="0"/>
                <a:cs typeface="Arial" panose="020B0604020202020204" pitchFamily="34" charset="0"/>
              </a:rPr>
              <a:t>	Unadjusted HD Patient Survival by Age Group - New Zealand 2012-2023 Cardiovascular Disease but No Diabetes</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5" action="ppaction://hlinksldjump"/>
              </a:rPr>
              <a:t>Figure 4.7.4 </a:t>
            </a:r>
            <a:r>
              <a:rPr lang="en-AU" sz="1100" dirty="0">
                <a:latin typeface="Arial" panose="020B0604020202020204" pitchFamily="34" charset="0"/>
                <a:cs typeface="Arial" panose="020B0604020202020204" pitchFamily="34" charset="0"/>
              </a:rPr>
              <a:t>	Unadjusted HD Patient Survival by Age Group - New Zealand 2012-2023 Both Diabetes and Cardiovascular Disease</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6" action="ppaction://hlinksldjump"/>
              </a:rPr>
              <a:t>Figure 4.8 </a:t>
            </a:r>
            <a:r>
              <a:rPr lang="en-AU" sz="1100" dirty="0">
                <a:latin typeface="Arial" panose="020B0604020202020204" pitchFamily="34" charset="0"/>
                <a:cs typeface="Arial" panose="020B0604020202020204" pitchFamily="34" charset="0"/>
              </a:rPr>
              <a:t>	Vascular Access - Initial KRT - Haemodialysis as Initial Modality</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7" action="ppaction://hlinksldjump"/>
              </a:rPr>
              <a:t>Figure 4.9 </a:t>
            </a:r>
            <a:r>
              <a:rPr lang="en-AU" sz="1100" dirty="0">
                <a:latin typeface="Arial" panose="020B0604020202020204" pitchFamily="34" charset="0"/>
                <a:cs typeface="Arial" panose="020B0604020202020204" pitchFamily="34" charset="0"/>
              </a:rPr>
              <a:t>	Vascular Access - Initial KRT - By Age Group 2023</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8" action="ppaction://hlinksldjump"/>
              </a:rPr>
              <a:t>Figure 4.10.1 </a:t>
            </a:r>
            <a:r>
              <a:rPr lang="en-AU" sz="1100" dirty="0">
                <a:latin typeface="Arial" panose="020B0604020202020204" pitchFamily="34" charset="0"/>
                <a:cs typeface="Arial" panose="020B0604020202020204" pitchFamily="34" charset="0"/>
              </a:rPr>
              <a:t>	Vascular Access - Initial KRT - By Gender - Australia</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9" action="ppaction://hlinksldjump"/>
              </a:rPr>
              <a:t>Figure 4.10.2 </a:t>
            </a:r>
            <a:r>
              <a:rPr lang="en-AU" sz="1100" dirty="0">
                <a:latin typeface="Arial" panose="020B0604020202020204" pitchFamily="34" charset="0"/>
                <a:cs typeface="Arial" panose="020B0604020202020204" pitchFamily="34" charset="0"/>
              </a:rPr>
              <a:t>	Vascular Access - Initial KRT - By Gender - New Zealand</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0" action="ppaction://hlinksldjump"/>
              </a:rPr>
              <a:t>Figure 4.11.1 </a:t>
            </a:r>
            <a:r>
              <a:rPr lang="en-AU" sz="1100" dirty="0">
                <a:latin typeface="Arial" panose="020B0604020202020204" pitchFamily="34" charset="0"/>
                <a:cs typeface="Arial" panose="020B0604020202020204" pitchFamily="34" charset="0"/>
              </a:rPr>
              <a:t>	Vascular Access - Initial KRT - By Referral Time - Australia</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1" action="ppaction://hlinksldjump"/>
              </a:rPr>
              <a:t>Figure 4.11.2 </a:t>
            </a:r>
            <a:r>
              <a:rPr lang="en-AU" sz="1100" dirty="0">
                <a:latin typeface="Arial" panose="020B0604020202020204" pitchFamily="34" charset="0"/>
                <a:cs typeface="Arial" panose="020B0604020202020204" pitchFamily="34" charset="0"/>
              </a:rPr>
              <a:t>	Vascular Access - Initial KRT - By Referral Time - New Zealand</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2" action="ppaction://hlinksldjump"/>
              </a:rPr>
              <a:t>Figure 4.12.1 </a:t>
            </a:r>
            <a:r>
              <a:rPr lang="en-AU" sz="1100" dirty="0">
                <a:latin typeface="Arial" panose="020B0604020202020204" pitchFamily="34" charset="0"/>
                <a:cs typeface="Arial" panose="020B0604020202020204" pitchFamily="34" charset="0"/>
              </a:rPr>
              <a:t>	Percentage of all Patients who Commenced HD Starting with AVF/AVG - Australia 2023</a:t>
            </a:r>
          </a:p>
          <a:p>
            <a:pPr marL="989013" indent="-989013"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3" action="ppaction://hlinksldjump"/>
              </a:rPr>
              <a:t>Figure 4.12.2 </a:t>
            </a:r>
            <a:r>
              <a:rPr lang="en-AU" sz="1100" dirty="0">
                <a:latin typeface="Arial" panose="020B0604020202020204" pitchFamily="34" charset="0"/>
                <a:cs typeface="Arial" panose="020B0604020202020204" pitchFamily="34" charset="0"/>
              </a:rPr>
              <a:t>	Percentage of all Patients who Commenced HD Starting with AVF/AVG - New Zealand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4" action="ppaction://hlinksldjump"/>
              </a:rPr>
              <a:t>Figure 4.13 </a:t>
            </a:r>
            <a:r>
              <a:rPr lang="en-AU" sz="1100" dirty="0">
                <a:latin typeface="Arial" panose="020B0604020202020204" pitchFamily="34" charset="0"/>
                <a:cs typeface="Arial" panose="020B0604020202020204" pitchFamily="34" charset="0"/>
              </a:rPr>
              <a:t>	Prevalent Haemodialysis^ Access</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5" action="ppaction://hlinksldjump"/>
              </a:rPr>
              <a:t>Figure 4.14 </a:t>
            </a:r>
            <a:r>
              <a:rPr lang="en-AU" sz="1100" dirty="0">
                <a:latin typeface="Arial" panose="020B0604020202020204" pitchFamily="34" charset="0"/>
                <a:cs typeface="Arial" panose="020B0604020202020204" pitchFamily="34" charset="0"/>
              </a:rPr>
              <a:t>	Prevalent Haemodialysis^ Access - By Age Group 2023</a:t>
            </a:r>
          </a:p>
          <a:p>
            <a:pPr marL="989013" indent="-989013" defTabSz="449263">
              <a:spcBef>
                <a:spcPts val="600"/>
              </a:spcBef>
              <a:spcAft>
                <a:spcPts val="600"/>
              </a:spcAft>
              <a:tabLst>
                <a:tab pos="989013" algn="l"/>
              </a:tabLst>
            </a:pPr>
            <a:endParaRPr lang="en-AU" sz="1100" dirty="0">
              <a:latin typeface="Arial" panose="020B0604020202020204" pitchFamily="34" charset="0"/>
              <a:cs typeface="Arial" panose="020B0604020202020204" pitchFamily="34" charset="0"/>
            </a:endParaRP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601788" y="2642015"/>
            <a:ext cx="2379690" cy="2379690"/>
          </a:xfrm>
          <a:prstGeom prst="rect">
            <a:avLst/>
          </a:prstGeom>
        </p:spPr>
      </p:pic>
      <p:sp>
        <p:nvSpPr>
          <p:cNvPr id="33" name="Rectangle 32">
            <a:extLst>
              <a:ext uri="{FF2B5EF4-FFF2-40B4-BE49-F238E27FC236}">
                <a16:creationId xmlns:a16="http://schemas.microsoft.com/office/drawing/2014/main" id="{A5BCE2CB-042D-4D3C-8CA6-DAE3B9DC9C77}"/>
              </a:ext>
            </a:extLst>
          </p:cNvPr>
          <p:cNvSpPr/>
          <p:nvPr/>
        </p:nvSpPr>
        <p:spPr>
          <a:xfrm>
            <a:off x="508652" y="486395"/>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1577467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spTree>
    <p:extLst>
      <p:ext uri="{BB962C8B-B14F-4D97-AF65-F5344CB8AC3E}">
        <p14:creationId xmlns:p14="http://schemas.microsoft.com/office/powerpoint/2010/main" val="835910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F87E799-5071-4842-7295-DC5E28300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14715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31B2B62C-8292-0477-9028-8058D8FA9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22535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D6A85B3-2FCF-EEE9-35A2-4616C952E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4989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86AE9F1-6156-8031-6C09-8FFCB3EB8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25972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F7D3B08-482A-9212-88F1-6D78573C9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10364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58B50F5-E35D-D18E-41F8-F3537684E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1459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AE603EB-4552-1EC6-4905-BA4BA990F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628104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6FDC909-C1C2-AF0E-FC0B-F6262F190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34683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D27869F-B333-65E2-F110-C5BE005E2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4649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5050660" y="819000"/>
            <a:ext cx="6660000" cy="5220000"/>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2" action="ppaction://hlinksldjump"/>
              </a:rPr>
              <a:t>Figure 4.15.1 </a:t>
            </a:r>
            <a:r>
              <a:rPr lang="en-AU" sz="1100" dirty="0">
                <a:latin typeface="Arial" panose="020B0604020202020204" pitchFamily="34" charset="0"/>
                <a:cs typeface="Arial" panose="020B0604020202020204" pitchFamily="34" charset="0"/>
              </a:rPr>
              <a:t>	Prevalent Haemodialysis^ Access - By Gender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3" action="ppaction://hlinksldjump"/>
              </a:rPr>
              <a:t>Figure 4.15.2 </a:t>
            </a:r>
            <a:r>
              <a:rPr lang="en-AU" sz="1100" dirty="0">
                <a:latin typeface="Arial" panose="020B0604020202020204" pitchFamily="34" charset="0"/>
                <a:cs typeface="Arial" panose="020B0604020202020204" pitchFamily="34" charset="0"/>
              </a:rPr>
              <a:t>	Prevalent Haemodialysis^ Access - By Gender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4" action="ppaction://hlinksldjump"/>
              </a:rPr>
              <a:t>Figure 4.16 </a:t>
            </a:r>
            <a:r>
              <a:rPr lang="en-AU" sz="1100" dirty="0">
                <a:latin typeface="Arial" panose="020B0604020202020204" pitchFamily="34" charset="0"/>
                <a:cs typeface="Arial" panose="020B0604020202020204" pitchFamily="34" charset="0"/>
              </a:rPr>
              <a:t>	Prevalent Haemodialysis^ Access - By Location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5" action="ppaction://hlinksldjump"/>
              </a:rPr>
              <a:t>Figure 4.17.1 </a:t>
            </a:r>
            <a:r>
              <a:rPr lang="en-AU" sz="1100" dirty="0">
                <a:latin typeface="Arial" panose="020B0604020202020204" pitchFamily="34" charset="0"/>
                <a:cs typeface="Arial" panose="020B0604020202020204" pitchFamily="34" charset="0"/>
              </a:rPr>
              <a:t>	% Prevalent HD^ Patients Dialysing with AVF/AVG - Australia 31 December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6" action="ppaction://hlinksldjump"/>
              </a:rPr>
              <a:t>Figure 4.17.2 </a:t>
            </a:r>
            <a:r>
              <a:rPr lang="en-AU" sz="1100" dirty="0">
                <a:latin typeface="Arial" panose="020B0604020202020204" pitchFamily="34" charset="0"/>
                <a:cs typeface="Arial" panose="020B0604020202020204" pitchFamily="34" charset="0"/>
              </a:rPr>
              <a:t>	% Prevalent HD^ Patients Dialysing with AVF/AVG - New Zealand 31 December 2023</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7" action="ppaction://hlinksldjump"/>
              </a:rPr>
              <a:t>Figure 4.18.1 </a:t>
            </a:r>
            <a:r>
              <a:rPr lang="en-AU" sz="1100" dirty="0">
                <a:latin typeface="Arial" panose="020B0604020202020204" pitchFamily="34" charset="0"/>
                <a:cs typeface="Arial" panose="020B0604020202020204" pitchFamily="34" charset="0"/>
              </a:rPr>
              <a:t>	Distribution of Blood Flow Rates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8" action="ppaction://hlinksldjump"/>
              </a:rPr>
              <a:t>Figure 4.18.2 </a:t>
            </a:r>
            <a:r>
              <a:rPr lang="en-AU" sz="1100" dirty="0">
                <a:latin typeface="Arial" panose="020B0604020202020204" pitchFamily="34" charset="0"/>
                <a:cs typeface="Arial" panose="020B0604020202020204" pitchFamily="34" charset="0"/>
              </a:rPr>
              <a:t>	Distribution of Blood Flow Rates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9" action="ppaction://hlinksldjump"/>
              </a:rPr>
              <a:t>Figure 4.19.1</a:t>
            </a:r>
            <a:r>
              <a:rPr lang="en-AU" sz="1100" dirty="0">
                <a:latin typeface="Arial" panose="020B0604020202020204" pitchFamily="34" charset="0"/>
                <a:cs typeface="Arial" panose="020B0604020202020204" pitchFamily="34" charset="0"/>
              </a:rPr>
              <a:t>	Haemodialysis Frequency Per Week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0" action="ppaction://hlinksldjump"/>
              </a:rPr>
              <a:t>Figure 4.19.2 </a:t>
            </a:r>
            <a:r>
              <a:rPr lang="en-AU" sz="1100" dirty="0">
                <a:latin typeface="Arial" panose="020B0604020202020204" pitchFamily="34" charset="0"/>
                <a:cs typeface="Arial" panose="020B0604020202020204" pitchFamily="34" charset="0"/>
              </a:rPr>
              <a:t>	Haemodialysis Frequency Per Week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1" action="ppaction://hlinksldjump"/>
              </a:rPr>
              <a:t>Figure 4.20.1 </a:t>
            </a:r>
            <a:r>
              <a:rPr lang="en-AU" sz="1100" dirty="0">
                <a:latin typeface="Arial" panose="020B0604020202020204" pitchFamily="34" charset="0"/>
                <a:cs typeface="Arial" panose="020B0604020202020204" pitchFamily="34" charset="0"/>
              </a:rPr>
              <a:t>	Haemodialysis Session Length (Hours)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2" action="ppaction://hlinksldjump"/>
              </a:rPr>
              <a:t>Figure 4.20.2 </a:t>
            </a:r>
            <a:r>
              <a:rPr lang="en-AU" sz="1100" dirty="0">
                <a:latin typeface="Arial" panose="020B0604020202020204" pitchFamily="34" charset="0"/>
                <a:cs typeface="Arial" panose="020B0604020202020204" pitchFamily="34" charset="0"/>
              </a:rPr>
              <a:t>	Haemodialysis Session Length (Hours)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3" action="ppaction://hlinksldjump"/>
              </a:rPr>
              <a:t>Figure 4.21.1 </a:t>
            </a:r>
            <a:r>
              <a:rPr lang="en-AU" sz="1100" dirty="0">
                <a:latin typeface="Arial" panose="020B0604020202020204" pitchFamily="34" charset="0"/>
                <a:cs typeface="Arial" panose="020B0604020202020204" pitchFamily="34" charset="0"/>
              </a:rPr>
              <a:t>	Haemodialysis Duration (Hours Per Week) - Prevalent Haemodialysis^ - Australia</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4" action="ppaction://hlinksldjump"/>
              </a:rPr>
              <a:t>Figure 4.21.2 </a:t>
            </a:r>
            <a:r>
              <a:rPr lang="en-AU" sz="1100" dirty="0">
                <a:latin typeface="Arial" panose="020B0604020202020204" pitchFamily="34" charset="0"/>
                <a:cs typeface="Arial" panose="020B0604020202020204" pitchFamily="34" charset="0"/>
              </a:rPr>
              <a:t>	Haemodialysis Duration (Hours Per Week) - Prevalent Haemodialysis^ - New Zealand</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5" action="ppaction://hlinksldjump"/>
              </a:rPr>
              <a:t>Figure 4.22 </a:t>
            </a:r>
            <a:r>
              <a:rPr lang="en-AU" sz="1100" dirty="0">
                <a:latin typeface="Arial" panose="020B0604020202020204" pitchFamily="34" charset="0"/>
                <a:cs typeface="Arial" panose="020B0604020202020204" pitchFamily="34" charset="0"/>
              </a:rPr>
              <a:t>	Percentage of HD^ Patients Dialysing More than 3 Days Per Week</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6" action="ppaction://hlinksldjump"/>
              </a:rPr>
              <a:t>Figure 4.23 </a:t>
            </a:r>
            <a:r>
              <a:rPr lang="en-AU" sz="1100" dirty="0">
                <a:latin typeface="Arial" panose="020B0604020202020204" pitchFamily="34" charset="0"/>
                <a:cs typeface="Arial" panose="020B0604020202020204" pitchFamily="34" charset="0"/>
              </a:rPr>
              <a:t>	Percentage of HD^ Patients Dialysing 3 Days Per Week Dialysing 5 Hours or Longer Per Session</a:t>
            </a:r>
          </a:p>
          <a:p>
            <a:pPr marL="989013" indent="-989013" algn="just" defTabSz="449263">
              <a:spcBef>
                <a:spcPts val="600"/>
              </a:spcBef>
              <a:spcAft>
                <a:spcPts val="600"/>
              </a:spcAft>
              <a:tabLst>
                <a:tab pos="989013" algn="l"/>
              </a:tabLst>
            </a:pPr>
            <a:r>
              <a:rPr lang="en-AU" sz="1100" dirty="0">
                <a:latin typeface="Arial" panose="020B0604020202020204" pitchFamily="34" charset="0"/>
                <a:cs typeface="Arial" panose="020B0604020202020204" pitchFamily="34" charset="0"/>
                <a:hlinkClick r:id="rId17" action="ppaction://hlinksldjump"/>
              </a:rPr>
              <a:t>Figure 4.24 </a:t>
            </a:r>
            <a:r>
              <a:rPr lang="en-AU" sz="1100" dirty="0">
                <a:latin typeface="Arial" panose="020B0604020202020204" pitchFamily="34" charset="0"/>
                <a:cs typeface="Arial" panose="020B0604020202020204" pitchFamily="34" charset="0"/>
              </a:rPr>
              <a:t>	Percentage of HD^ Patients Dialysing &gt;15 Hours Per Week</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96327" y="480060"/>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240591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1" y="561815"/>
            <a:ext cx="7884156" cy="573436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8DAB57A-16C5-82F9-A9C1-E2854CCF9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577481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245C122-07C2-D9EF-8CDE-72B15B31A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84861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499F6B4-C7CE-1A4E-BCA0-C02DC869D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30255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CEB244C-59B5-901E-B069-8E0919E32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7132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0280740-165D-5332-4893-BAAA13B99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277694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spTree>
    <p:extLst>
      <p:ext uri="{BB962C8B-B14F-4D97-AF65-F5344CB8AC3E}">
        <p14:creationId xmlns:p14="http://schemas.microsoft.com/office/powerpoint/2010/main" val="320147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0DE6281-F63C-E776-D20B-D29D5921B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23720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895F58F-2A79-D1C4-A391-21D33534A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023979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C6F0C4A-061C-AF44-E4A2-53C761842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655768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BB6D98E-BAD0-E2AE-D81D-123956FAC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6951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5009000" y="814766"/>
            <a:ext cx="6660000" cy="5220000"/>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2" action="ppaction://hlinksldjump"/>
              </a:rPr>
              <a:t>Figure 4.25 </a:t>
            </a:r>
            <a:r>
              <a:rPr lang="en-AU" sz="1080" dirty="0">
                <a:latin typeface="Arial" panose="020B0604020202020204" pitchFamily="34" charset="0"/>
                <a:cs typeface="Arial" panose="020B0604020202020204" pitchFamily="34" charset="0"/>
              </a:rPr>
              <a:t>	Use of </a:t>
            </a:r>
            <a:r>
              <a:rPr lang="en-AU" sz="1080" dirty="0" err="1">
                <a:latin typeface="Arial" panose="020B0604020202020204" pitchFamily="34" charset="0"/>
                <a:cs typeface="Arial" panose="020B0604020202020204" pitchFamily="34" charset="0"/>
              </a:rPr>
              <a:t>Haemodiafiltration</a:t>
            </a:r>
            <a:r>
              <a:rPr lang="en-AU" sz="1080" dirty="0">
                <a:latin typeface="Arial" panose="020B0604020202020204" pitchFamily="34" charset="0"/>
                <a:cs typeface="Arial" panose="020B0604020202020204" pitchFamily="34" charset="0"/>
              </a:rPr>
              <a:t> - Prevalent Haemodialysis^ Patients 2014-2023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3" action="ppaction://hlinksldjump"/>
              </a:rPr>
              <a:t>Figure 4.26 </a:t>
            </a:r>
            <a:r>
              <a:rPr lang="en-AU" sz="1080" dirty="0">
                <a:latin typeface="Arial" panose="020B0604020202020204" pitchFamily="34" charset="0"/>
                <a:cs typeface="Arial" panose="020B0604020202020204" pitchFamily="34" charset="0"/>
              </a:rPr>
              <a:t>	HDF Substitution Volume by State/Territory and Country - at 31 Dec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4" action="ppaction://hlinksldjump"/>
              </a:rPr>
              <a:t>Figure 4.27 </a:t>
            </a:r>
            <a:r>
              <a:rPr lang="en-AU" sz="1080" dirty="0">
                <a:latin typeface="Arial" panose="020B0604020202020204" pitchFamily="34" charset="0"/>
                <a:cs typeface="Arial" panose="020B0604020202020204" pitchFamily="34" charset="0"/>
              </a:rPr>
              <a:t>	Age Distribution of Home HD* Patients by State/Territory and Country - at 31 Dec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5" action="ppaction://hlinksldjump"/>
              </a:rPr>
              <a:t>Figure 4.28.1 </a:t>
            </a:r>
            <a:r>
              <a:rPr lang="en-AU" sz="1080" dirty="0">
                <a:latin typeface="Arial" panose="020B0604020202020204" pitchFamily="34" charset="0"/>
                <a:cs typeface="Arial" panose="020B0604020202020204" pitchFamily="34" charset="0"/>
              </a:rPr>
              <a:t>	Home HD* Percent of all HD^ by Age at 31 Dec 2023 -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6" action="ppaction://hlinksldjump"/>
              </a:rPr>
              <a:t>Figure 4.28.2 </a:t>
            </a:r>
            <a:r>
              <a:rPr lang="en-AU" sz="1080" dirty="0">
                <a:latin typeface="Arial" panose="020B0604020202020204" pitchFamily="34" charset="0"/>
                <a:cs typeface="Arial" panose="020B0604020202020204" pitchFamily="34" charset="0"/>
              </a:rPr>
              <a:t>	Home HD* Percent of all HD^ by Age at 31 Dec 2023 - New Zealand</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7" action="ppaction://hlinksldjump"/>
              </a:rPr>
              <a:t>Figure 4.29.1 </a:t>
            </a:r>
            <a:r>
              <a:rPr lang="en-AU" sz="1080" dirty="0">
                <a:latin typeface="Arial" panose="020B0604020202020204" pitchFamily="34" charset="0"/>
                <a:cs typeface="Arial" panose="020B0604020202020204" pitchFamily="34" charset="0"/>
              </a:rPr>
              <a:t>	% Haemodialysis^ Patients on Home HD* - Australia 31 December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8" action="ppaction://hlinksldjump"/>
              </a:rPr>
              <a:t>Figure 4.29.2</a:t>
            </a:r>
            <a:r>
              <a:rPr lang="en-AU" sz="1080" dirty="0">
                <a:latin typeface="Arial" panose="020B0604020202020204" pitchFamily="34" charset="0"/>
                <a:cs typeface="Arial" panose="020B0604020202020204" pitchFamily="34" charset="0"/>
              </a:rPr>
              <a:t>	 % Haemodialysis^ Patients on Home HD* - New Zealand 31 December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9" action="ppaction://hlinksldjump"/>
              </a:rPr>
              <a:t>Figure 4.30</a:t>
            </a:r>
            <a:r>
              <a:rPr lang="en-AU" sz="1080" dirty="0">
                <a:latin typeface="Arial" panose="020B0604020202020204" pitchFamily="34" charset="0"/>
                <a:cs typeface="Arial" panose="020B0604020202020204" pitchFamily="34" charset="0"/>
              </a:rPr>
              <a:t>	Treatment Failure - Home Haemodialysis* 2013 - 2023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0" action="ppaction://hlinksldjump"/>
              </a:rPr>
              <a:t>Figure 4.31 </a:t>
            </a:r>
            <a:r>
              <a:rPr lang="en-AU" sz="1080" dirty="0">
                <a:latin typeface="Arial" panose="020B0604020202020204" pitchFamily="34" charset="0"/>
                <a:cs typeface="Arial" panose="020B0604020202020204" pitchFamily="34" charset="0"/>
              </a:rPr>
              <a:t>	Treatment Failure by Age Group - Home Haemodialysis* 2013 - 2023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1" action="ppaction://hlinksldjump"/>
              </a:rPr>
              <a:t>Figure 4.32 </a:t>
            </a:r>
            <a:r>
              <a:rPr lang="en-AU" sz="1080" dirty="0">
                <a:latin typeface="Arial" panose="020B0604020202020204" pitchFamily="34" charset="0"/>
                <a:cs typeface="Arial" panose="020B0604020202020204" pitchFamily="34" charset="0"/>
              </a:rPr>
              <a:t>	Death-Censored Treatment Failure by Age Group - Home Haemodialysis 2013 - 2023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2" action="ppaction://hlinksldjump"/>
              </a:rPr>
              <a:t>Figure 4.33 </a:t>
            </a:r>
            <a:r>
              <a:rPr lang="en-AU" sz="1080" dirty="0">
                <a:latin typeface="Arial" panose="020B0604020202020204" pitchFamily="34" charset="0"/>
                <a:cs typeface="Arial" panose="020B0604020202020204" pitchFamily="34" charset="0"/>
              </a:rPr>
              <a:t>	Patient Survival - Home Haemodialysis* 2013 - 2023</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3" action="ppaction://hlinksldjump"/>
              </a:rPr>
              <a:t>Figure 4.34.1 </a:t>
            </a:r>
            <a:r>
              <a:rPr lang="en-AU" sz="1080" dirty="0">
                <a:latin typeface="Arial" panose="020B0604020202020204" pitchFamily="34" charset="0"/>
                <a:cs typeface="Arial" panose="020B0604020202020204" pitchFamily="34" charset="0"/>
              </a:rPr>
              <a:t>	Home Haemodialysis* Frequency Per Week - Prevalent Home HD*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4" action="ppaction://hlinksldjump"/>
              </a:rPr>
              <a:t>Figure 4.34.2 </a:t>
            </a:r>
            <a:r>
              <a:rPr lang="en-AU" sz="1080" dirty="0">
                <a:latin typeface="Arial" panose="020B0604020202020204" pitchFamily="34" charset="0"/>
                <a:cs typeface="Arial" panose="020B0604020202020204" pitchFamily="34" charset="0"/>
              </a:rPr>
              <a:t>	Home Haemodialysis* Frequency Per Week - Prevalent Home HD* - New Zealand</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5" action="ppaction://hlinksldjump"/>
              </a:rPr>
              <a:t>Figure 4.35.1 </a:t>
            </a:r>
            <a:r>
              <a:rPr lang="en-AU" sz="1080" dirty="0">
                <a:latin typeface="Arial" panose="020B0604020202020204" pitchFamily="34" charset="0"/>
                <a:cs typeface="Arial" panose="020B0604020202020204" pitchFamily="34" charset="0"/>
              </a:rPr>
              <a:t>	Home Haemodialysis* Session Length (Hours) - Prevalent Home HD* - Australia</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6" action="ppaction://hlinksldjump"/>
              </a:rPr>
              <a:t>Figure 4.35.2 </a:t>
            </a:r>
            <a:r>
              <a:rPr lang="en-AU" sz="1080" dirty="0">
                <a:latin typeface="Arial" panose="020B0604020202020204" pitchFamily="34" charset="0"/>
                <a:cs typeface="Arial" panose="020B0604020202020204" pitchFamily="34" charset="0"/>
              </a:rPr>
              <a:t>	Home Haemodialysis* Session Length (Hours) - Prevalent Home HD* - New Zealand</a:t>
            </a:r>
          </a:p>
          <a:p>
            <a:pPr marL="989013" indent="-989013" algn="just" defTabSz="449263">
              <a:spcBef>
                <a:spcPts val="600"/>
              </a:spcBef>
              <a:spcAft>
                <a:spcPts val="600"/>
              </a:spcAft>
              <a:tabLst>
                <a:tab pos="989013" algn="l"/>
              </a:tabLst>
            </a:pPr>
            <a:r>
              <a:rPr lang="en-AU" sz="1080" dirty="0">
                <a:latin typeface="Arial" panose="020B0604020202020204" pitchFamily="34" charset="0"/>
                <a:cs typeface="Arial" panose="020B0604020202020204" pitchFamily="34" charset="0"/>
                <a:hlinkClick r:id="rId17" action="ppaction://hlinksldjump"/>
              </a:rPr>
              <a:t>Figure 4.36.1 </a:t>
            </a:r>
            <a:r>
              <a:rPr lang="en-AU" sz="1080" dirty="0">
                <a:latin typeface="Arial" panose="020B0604020202020204" pitchFamily="34" charset="0"/>
                <a:cs typeface="Arial" panose="020B0604020202020204" pitchFamily="34" charset="0"/>
              </a:rPr>
              <a:t>	Home Haemodialysis* Duration (Hours Per Week) - Prevalent Home HD* - Australia</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517281" y="493489"/>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1323485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9BC97B9-5992-F4E5-97E2-613690FFE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507882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B694647-18DA-FB92-ED90-FDA182112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508990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6EDFDF8-7C76-2CCA-C5F0-E995074BC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719735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3927A64-5945-F63B-0B3E-B1E73660D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08998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C231BFF-6B27-BFAF-F26B-582A40F92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639559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A3273B4-E563-00AC-9F61-8306303C3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96543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2" y="561816"/>
            <a:ext cx="7884154" cy="573436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3818927-99F5-0D4B-D188-B2047B21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85028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EB49191-D16C-3ABA-26F7-D618E82EE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120665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3" y="561519"/>
            <a:ext cx="7884974" cy="57349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956888A-032F-71DB-DF27-3D11486DA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61822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5"/>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EFFBF94-4FBF-1EC4-1911-0FC103752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7724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956937" y="780583"/>
            <a:ext cx="6660000" cy="5296835"/>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2" action="ppaction://hlinksldjump"/>
              </a:rPr>
              <a:t>Figure 4.36.2 </a:t>
            </a:r>
            <a:r>
              <a:rPr lang="en-AU" sz="1050" dirty="0">
                <a:latin typeface="Arial" panose="020B0604020202020204" pitchFamily="34" charset="0"/>
                <a:cs typeface="Arial" panose="020B0604020202020204" pitchFamily="34" charset="0"/>
              </a:rPr>
              <a:t>	Home Haemodialysis* Duration (Hours Per Week) - Prevalent Home HD* - New Zealand</a:t>
            </a:r>
          </a:p>
          <a:p>
            <a:pPr marL="989013" indent="-989013" algn="just" defTabSz="449263">
              <a:spcBef>
                <a:spcPts val="600"/>
              </a:spcBef>
              <a:spcAft>
                <a:spcPts val="600"/>
              </a:spcAft>
              <a:tabLst>
                <a:tab pos="989013" algn="l"/>
              </a:tabLst>
            </a:pPr>
            <a:r>
              <a:rPr lang="en-AU" sz="1050" dirty="0">
                <a:latin typeface="Arial" panose="020B0604020202020204" pitchFamily="34" charset="0"/>
                <a:cs typeface="Arial" panose="020B0604020202020204" pitchFamily="34" charset="0"/>
                <a:hlinkClick r:id="rId3" action="ppaction://hlinksldjump"/>
              </a:rPr>
              <a:t>Figure 4.37 </a:t>
            </a:r>
            <a:r>
              <a:rPr lang="en-AU" sz="1050" dirty="0">
                <a:latin typeface="Arial" panose="020B0604020202020204" pitchFamily="34" charset="0"/>
                <a:cs typeface="Arial" panose="020B0604020202020204" pitchFamily="34" charset="0"/>
              </a:rPr>
              <a:t>	Percentage of Home HD* Patients Dialysing More than 3 Days Per Week</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4" action="ppaction://hlinksldjump"/>
              </a:rPr>
              <a:t>Figure 4.38 </a:t>
            </a:r>
            <a:r>
              <a:rPr lang="en-AU" sz="1040" dirty="0">
                <a:latin typeface="Arial" panose="020B0604020202020204" pitchFamily="34" charset="0"/>
                <a:cs typeface="Arial" panose="020B0604020202020204" pitchFamily="34" charset="0"/>
              </a:rPr>
              <a:t>	Percentage of Home HD* Patients Dialysing 3 Days Per Week Dialysing 5 Hours or Longer Per Session</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5" action="ppaction://hlinksldjump"/>
              </a:rPr>
              <a:t>Figure 4.39 </a:t>
            </a:r>
            <a:r>
              <a:rPr lang="en-AU" sz="1040" dirty="0">
                <a:latin typeface="Arial" panose="020B0604020202020204" pitchFamily="34" charset="0"/>
                <a:cs typeface="Arial" panose="020B0604020202020204" pitchFamily="34" charset="0"/>
              </a:rPr>
              <a:t>	Percentage of Home HD* Patients Dialysing &gt;15 Hours Per Week</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6" action="ppaction://hlinksldjump"/>
              </a:rPr>
              <a:t>Figure 4.40.1 </a:t>
            </a:r>
            <a:r>
              <a:rPr lang="en-AU" sz="1040" dirty="0">
                <a:latin typeface="Arial" panose="020B0604020202020204" pitchFamily="34" charset="0"/>
                <a:cs typeface="Arial" panose="020B0604020202020204" pitchFamily="34" charset="0"/>
              </a:rPr>
              <a:t>	Haemoglobin in Haemodialysis^ Patients - Australia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7" action="ppaction://hlinksldjump"/>
              </a:rPr>
              <a:t>Figure 4.40.2 </a:t>
            </a:r>
            <a:r>
              <a:rPr lang="en-AU" sz="1040" dirty="0">
                <a:latin typeface="Arial" panose="020B0604020202020204" pitchFamily="34" charset="0"/>
                <a:cs typeface="Arial" panose="020B0604020202020204" pitchFamily="34" charset="0"/>
              </a:rPr>
              <a:t>	Haemoglobin in Haemodialysis^ Patients - New Zealand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8" action="ppaction://hlinksldjump"/>
              </a:rPr>
              <a:t>Figure 4.41.1 </a:t>
            </a:r>
            <a:r>
              <a:rPr lang="en-AU" sz="1040" dirty="0">
                <a:latin typeface="Arial" panose="020B0604020202020204" pitchFamily="34" charset="0"/>
                <a:cs typeface="Arial" panose="020B0604020202020204" pitchFamily="34" charset="0"/>
              </a:rPr>
              <a:t>	% Haemodialysis^ Patients receiving an ESA with Hb 100-115 g/L - Australia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9" action="ppaction://hlinksldjump"/>
              </a:rPr>
              <a:t>Figure 4.41.2 </a:t>
            </a:r>
            <a:r>
              <a:rPr lang="en-AU" sz="1040" dirty="0">
                <a:latin typeface="Arial" panose="020B0604020202020204" pitchFamily="34" charset="0"/>
                <a:cs typeface="Arial" panose="020B0604020202020204" pitchFamily="34" charset="0"/>
              </a:rPr>
              <a:t>	% Haemodialysis^ Patients receiving an ESA with Hb 100-115 g/L - New Zealand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0" action="ppaction://hlinksldjump"/>
              </a:rPr>
              <a:t>Figure 4.42.1 </a:t>
            </a:r>
            <a:r>
              <a:rPr lang="en-AU" sz="1040" dirty="0">
                <a:latin typeface="Arial" panose="020B0604020202020204" pitchFamily="34" charset="0"/>
                <a:cs typeface="Arial" panose="020B0604020202020204" pitchFamily="34" charset="0"/>
              </a:rPr>
              <a:t>	% Haemodialysis^ Patients receiving an ESA with Ferritin 200-500 </a:t>
            </a:r>
            <a:r>
              <a:rPr lang="el-GR" sz="1040" dirty="0">
                <a:latin typeface="Arial" panose="020B0604020202020204" pitchFamily="34" charset="0"/>
                <a:cs typeface="Arial" panose="020B0604020202020204" pitchFamily="34" charset="0"/>
              </a:rPr>
              <a:t>μ</a:t>
            </a:r>
            <a:r>
              <a:rPr lang="en-AU" sz="1040" dirty="0">
                <a:latin typeface="Arial" panose="020B0604020202020204" pitchFamily="34" charset="0"/>
                <a:cs typeface="Arial" panose="020B0604020202020204" pitchFamily="34" charset="0"/>
              </a:rPr>
              <a:t>g/L - Australia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1" action="ppaction://hlinksldjump"/>
              </a:rPr>
              <a:t>Figure 4.42.2 </a:t>
            </a:r>
            <a:r>
              <a:rPr lang="en-AU" sz="1040" dirty="0">
                <a:latin typeface="Arial" panose="020B0604020202020204" pitchFamily="34" charset="0"/>
                <a:cs typeface="Arial" panose="020B0604020202020204" pitchFamily="34" charset="0"/>
              </a:rPr>
              <a:t>	% Haemodialysis^ Patients receiving an ESA with Ferritin 200-500 </a:t>
            </a:r>
            <a:r>
              <a:rPr lang="el-GR" sz="1040" dirty="0">
                <a:latin typeface="Arial" panose="020B0604020202020204" pitchFamily="34" charset="0"/>
                <a:cs typeface="Arial" panose="020B0604020202020204" pitchFamily="34" charset="0"/>
              </a:rPr>
              <a:t>μ</a:t>
            </a:r>
            <a:r>
              <a:rPr lang="en-AU" sz="1040" dirty="0">
                <a:latin typeface="Arial" panose="020B0604020202020204" pitchFamily="34" charset="0"/>
                <a:cs typeface="Arial" panose="020B0604020202020204" pitchFamily="34" charset="0"/>
              </a:rPr>
              <a:t>g/L - New Zealand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2" action="ppaction://hlinksldjump"/>
              </a:rPr>
              <a:t>Figure 4.43.1 </a:t>
            </a:r>
            <a:r>
              <a:rPr lang="en-AU" sz="1040" dirty="0">
                <a:latin typeface="Arial" panose="020B0604020202020204" pitchFamily="34" charset="0"/>
                <a:cs typeface="Arial" panose="020B0604020202020204" pitchFamily="34" charset="0"/>
              </a:rPr>
              <a:t>	% Haemodialysis^ Patients receiving an ESA with </a:t>
            </a:r>
            <a:r>
              <a:rPr lang="en-AU" sz="1040" dirty="0" err="1">
                <a:latin typeface="Arial" panose="020B0604020202020204" pitchFamily="34" charset="0"/>
                <a:cs typeface="Arial" panose="020B0604020202020204" pitchFamily="34" charset="0"/>
              </a:rPr>
              <a:t>TSat</a:t>
            </a:r>
            <a:r>
              <a:rPr lang="en-AU" sz="1040" dirty="0">
                <a:latin typeface="Arial" panose="020B0604020202020204" pitchFamily="34" charset="0"/>
                <a:cs typeface="Arial" panose="020B0604020202020204" pitchFamily="34" charset="0"/>
              </a:rPr>
              <a:t>&gt;20% - Australia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3" action="ppaction://hlinksldjump"/>
              </a:rPr>
              <a:t>Figure 4.43.2 </a:t>
            </a:r>
            <a:r>
              <a:rPr lang="en-AU" sz="1040" dirty="0">
                <a:latin typeface="Arial" panose="020B0604020202020204" pitchFamily="34" charset="0"/>
                <a:cs typeface="Arial" panose="020B0604020202020204" pitchFamily="34" charset="0"/>
              </a:rPr>
              <a:t>	% Haemodialysis^ Patients receiving an ESA with </a:t>
            </a:r>
            <a:r>
              <a:rPr lang="en-AU" sz="1040" dirty="0" err="1">
                <a:latin typeface="Arial" panose="020B0604020202020204" pitchFamily="34" charset="0"/>
                <a:cs typeface="Arial" panose="020B0604020202020204" pitchFamily="34" charset="0"/>
              </a:rPr>
              <a:t>TSat</a:t>
            </a:r>
            <a:r>
              <a:rPr lang="en-AU" sz="1040" dirty="0">
                <a:latin typeface="Arial" panose="020B0604020202020204" pitchFamily="34" charset="0"/>
                <a:cs typeface="Arial" panose="020B0604020202020204" pitchFamily="34" charset="0"/>
              </a:rPr>
              <a:t>&gt;20% - New Zealand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4" action="ppaction://hlinksldjump"/>
              </a:rPr>
              <a:t>Figure 4.44.1 </a:t>
            </a:r>
            <a:r>
              <a:rPr lang="en-AU" sz="1040" dirty="0">
                <a:latin typeface="Arial" panose="020B0604020202020204" pitchFamily="34" charset="0"/>
                <a:cs typeface="Arial" panose="020B0604020202020204" pitchFamily="34" charset="0"/>
              </a:rPr>
              <a:t>	% Haemodialysis^ Patients with Calcium 2.1-2.4 mmol/L - Australia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5" action="ppaction://hlinksldjump"/>
              </a:rPr>
              <a:t>Figure 4.44.2 </a:t>
            </a:r>
            <a:r>
              <a:rPr lang="en-AU" sz="1040" dirty="0">
                <a:latin typeface="Arial" panose="020B0604020202020204" pitchFamily="34" charset="0"/>
                <a:cs typeface="Arial" panose="020B0604020202020204" pitchFamily="34" charset="0"/>
              </a:rPr>
              <a:t>	% Haemodialysis^ Patients with Calcium 2.1-2.4 mmol/L - New Zealand 31 December 2023</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601788" y="2642015"/>
            <a:ext cx="2379690" cy="2379690"/>
          </a:xfrm>
          <a:prstGeom prst="rect">
            <a:avLst/>
          </a:prstGeom>
        </p:spPr>
      </p:pic>
      <p:pic>
        <p:nvPicPr>
          <p:cNvPr id="7" name="Picture 6">
            <a:extLst>
              <a:ext uri="{FF2B5EF4-FFF2-40B4-BE49-F238E27FC236}">
                <a16:creationId xmlns:a16="http://schemas.microsoft.com/office/drawing/2014/main" id="{EF7EEA61-7FA0-AF52-9422-4F1D92CF3604}"/>
              </a:ext>
            </a:extLst>
          </p:cNvPr>
          <p:cNvPicPr>
            <a:picLocks noChangeAspect="1"/>
          </p:cNvPicPr>
          <p:nvPr/>
        </p:nvPicPr>
        <p:blipFill>
          <a:blip r:embed="rId18"/>
          <a:stretch>
            <a:fillRect/>
          </a:stretch>
        </p:blipFill>
        <p:spPr>
          <a:xfrm>
            <a:off x="224366" y="480060"/>
            <a:ext cx="4651651" cy="1877731"/>
          </a:xfrm>
          <a:prstGeom prst="rect">
            <a:avLst/>
          </a:prstGeom>
        </p:spPr>
      </p:pic>
    </p:spTree>
    <p:extLst>
      <p:ext uri="{BB962C8B-B14F-4D97-AF65-F5344CB8AC3E}">
        <p14:creationId xmlns:p14="http://schemas.microsoft.com/office/powerpoint/2010/main" val="192754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5"/>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1F468E1-AE36-4C02-B97F-508BC5768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88388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5"/>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366DD76-469E-A31C-4A60-E8260957D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26229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021CBB8-9C9D-6AA5-18BE-39BC942A6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33785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F1AD60E-A3F6-7965-C00C-DC90C6881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97546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512" y="561518"/>
            <a:ext cx="7884974" cy="5734962"/>
          </a:xfrm>
          <a:prstGeom prst="rect">
            <a:avLst/>
          </a:prstGeom>
        </p:spPr>
      </p:pic>
    </p:spTree>
    <p:extLst>
      <p:ext uri="{BB962C8B-B14F-4D97-AF65-F5344CB8AC3E}">
        <p14:creationId xmlns:p14="http://schemas.microsoft.com/office/powerpoint/2010/main" val="2486715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CBC87-F6C1-4FCA-96F6-EBC4C79EDCD0}"/>
              </a:ext>
            </a:extLst>
          </p:cNvPr>
          <p:cNvPicPr>
            <a:picLocks noChangeAspect="1"/>
          </p:cNvPicPr>
          <p:nvPr/>
        </p:nvPicPr>
        <p:blipFill>
          <a:blip r:embed="rId2"/>
          <a:srcRect/>
          <a:stretch/>
        </p:blipFill>
        <p:spPr>
          <a:xfrm>
            <a:off x="2153513" y="561518"/>
            <a:ext cx="7884974" cy="57349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A28BAC2-DD2D-A0ED-08AC-6DC9EEF58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37469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CBC87-F6C1-4FCA-96F6-EBC4C79EDCD0}"/>
              </a:ext>
            </a:extLst>
          </p:cNvPr>
          <p:cNvPicPr>
            <a:picLocks noChangeAspect="1"/>
          </p:cNvPicPr>
          <p:nvPr/>
        </p:nvPicPr>
        <p:blipFill>
          <a:blip r:embed="rId2"/>
          <a:srcRect/>
          <a:stretch/>
        </p:blipFill>
        <p:spPr>
          <a:xfrm>
            <a:off x="2153513" y="561518"/>
            <a:ext cx="7884974" cy="57349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6547273-BE81-5A1D-7E0D-A9E89791D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7957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3E89E098-AB06-9A1C-E0D6-1D1FBDD56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60118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4027808-FA64-7618-A30D-2E35B8BA5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940053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DCF01A8-D82A-9F6E-3354-FD607EE02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56534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10D7E8-7049-4CCB-A0CE-BD98A89F510D}"/>
              </a:ext>
            </a:extLst>
          </p:cNvPr>
          <p:cNvSpPr/>
          <p:nvPr/>
        </p:nvSpPr>
        <p:spPr>
          <a:xfrm>
            <a:off x="4998503" y="814766"/>
            <a:ext cx="6660000" cy="5220000"/>
          </a:xfrm>
          <a:prstGeom prst="rect">
            <a:avLst/>
          </a:prstGeom>
        </p:spPr>
        <p:txBody>
          <a:bodyPr wrap="square">
            <a:spAutoFit/>
          </a:bodyPr>
          <a:lstStyle/>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2" action="ppaction://hlinksldjump"/>
              </a:rPr>
              <a:t>Figure 4.45.1 </a:t>
            </a:r>
            <a:r>
              <a:rPr lang="en-AU" sz="1040" dirty="0">
                <a:latin typeface="Arial" panose="020B0604020202020204" pitchFamily="34" charset="0"/>
                <a:cs typeface="Arial" panose="020B0604020202020204" pitchFamily="34" charset="0"/>
              </a:rPr>
              <a:t>	% Haemodialysis^ Patients with Phosphate 0.8-1.6 mmol/L - Australia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3" action="ppaction://hlinksldjump"/>
              </a:rPr>
              <a:t>Figure 4.45.2 </a:t>
            </a:r>
            <a:r>
              <a:rPr lang="en-AU" sz="1040" dirty="0">
                <a:latin typeface="Arial" panose="020B0604020202020204" pitchFamily="34" charset="0"/>
                <a:cs typeface="Arial" panose="020B0604020202020204" pitchFamily="34" charset="0"/>
              </a:rPr>
              <a:t>	% Haemodialysis^ Patients with Phosphate 0.8-1.6 mmol/L - New Zealand 31 December 2023</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4" action="ppaction://hlinksldjump"/>
              </a:rPr>
              <a:t>Figure 4.46.1 </a:t>
            </a:r>
            <a:r>
              <a:rPr lang="en-AU" sz="1040" dirty="0">
                <a:latin typeface="Arial" panose="020B0604020202020204" pitchFamily="34" charset="0"/>
                <a:cs typeface="Arial" panose="020B0604020202020204" pitchFamily="34" charset="0"/>
              </a:rPr>
              <a:t>	Urea Reduction Ratio (%) - HD^ Three Sessions Per Week - Australia</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5" action="ppaction://hlinksldjump"/>
              </a:rPr>
              <a:t>Figure 4.46.2 </a:t>
            </a:r>
            <a:r>
              <a:rPr lang="en-AU" sz="1040" dirty="0">
                <a:latin typeface="Arial" panose="020B0604020202020204" pitchFamily="34" charset="0"/>
                <a:cs typeface="Arial" panose="020B0604020202020204" pitchFamily="34" charset="0"/>
              </a:rPr>
              <a:t>	Urea Reduction Ratio (%) - HD^ Three Sessions Per Week - New Zealand</a:t>
            </a:r>
          </a:p>
          <a:p>
            <a:pPr marL="989013" indent="-989013" algn="just"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6" action="ppaction://hlinksldjump"/>
              </a:rPr>
              <a:t>Figure 4.47.1 </a:t>
            </a:r>
            <a:r>
              <a:rPr lang="en-AU" sz="1040" dirty="0">
                <a:latin typeface="Arial" panose="020B0604020202020204" pitchFamily="34" charset="0"/>
                <a:cs typeface="Arial" panose="020B0604020202020204" pitchFamily="34" charset="0"/>
              </a:rPr>
              <a:t>	Urea Reduction Ratio (%) By Type of Access - HD^ Three Sessions Per Week - Australia 2023</a:t>
            </a:r>
          </a:p>
          <a:p>
            <a:pPr marL="989013" indent="-989013"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7" action="ppaction://hlinksldjump"/>
              </a:rPr>
              <a:t>Figure 4.47.2 </a:t>
            </a:r>
            <a:r>
              <a:rPr lang="en-AU" sz="1040" dirty="0">
                <a:latin typeface="Arial" panose="020B0604020202020204" pitchFamily="34" charset="0"/>
                <a:cs typeface="Arial" panose="020B0604020202020204" pitchFamily="34" charset="0"/>
              </a:rPr>
              <a:t>	Urea Reduction Ratio (%) By Type of Access - HD^ Three Sessions Per Week - New Zealand 2023</a:t>
            </a:r>
          </a:p>
          <a:p>
            <a:pPr marL="989013" indent="-989013"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8" action="ppaction://hlinksldjump"/>
              </a:rPr>
              <a:t>Figure 4.48.1 </a:t>
            </a:r>
            <a:r>
              <a:rPr lang="en-AU" sz="1040" dirty="0">
                <a:latin typeface="Arial" panose="020B0604020202020204" pitchFamily="34" charset="0"/>
                <a:cs typeface="Arial" panose="020B0604020202020204" pitchFamily="34" charset="0"/>
              </a:rPr>
              <a:t>	Median URR in Haemodialysis^ Patients - Three Sessions Per Week Australia 31 December 2023</a:t>
            </a:r>
          </a:p>
          <a:p>
            <a:pPr marL="989013" indent="-989013"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9" action="ppaction://hlinksldjump"/>
              </a:rPr>
              <a:t>Figure 4.48.2 </a:t>
            </a:r>
            <a:r>
              <a:rPr lang="en-AU" sz="1040" dirty="0">
                <a:latin typeface="Arial" panose="020B0604020202020204" pitchFamily="34" charset="0"/>
                <a:cs typeface="Arial" panose="020B0604020202020204" pitchFamily="34" charset="0"/>
              </a:rPr>
              <a:t>	Median URR in Haemodialysis^ Patients - Three Sessions Per Week New Zealand 31 December 2023</a:t>
            </a:r>
          </a:p>
          <a:p>
            <a:pPr marL="989013" indent="-989013"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0" action="ppaction://hlinksldjump"/>
              </a:rPr>
              <a:t>Figure 4.49.1 </a:t>
            </a:r>
            <a:r>
              <a:rPr lang="en-AU" sz="1040" dirty="0">
                <a:latin typeface="Arial" panose="020B0604020202020204" pitchFamily="34" charset="0"/>
                <a:cs typeface="Arial" panose="020B0604020202020204" pitchFamily="34" charset="0"/>
              </a:rPr>
              <a:t>	% Haemodialysis^ Patients with URR&gt;70% - Three Sessions Per Week Australia 31 December 2023</a:t>
            </a:r>
          </a:p>
          <a:p>
            <a:pPr marL="989013" indent="-989013" defTabSz="449263">
              <a:spcBef>
                <a:spcPts val="600"/>
              </a:spcBef>
              <a:spcAft>
                <a:spcPts val="600"/>
              </a:spcAft>
              <a:tabLst>
                <a:tab pos="989013" algn="l"/>
              </a:tabLst>
            </a:pPr>
            <a:r>
              <a:rPr lang="en-AU" sz="1040" dirty="0">
                <a:latin typeface="Arial" panose="020B0604020202020204" pitchFamily="34" charset="0"/>
                <a:cs typeface="Arial" panose="020B0604020202020204" pitchFamily="34" charset="0"/>
                <a:hlinkClick r:id="rId11" action="ppaction://hlinksldjump"/>
              </a:rPr>
              <a:t>Figure 4.49.2 </a:t>
            </a:r>
            <a:r>
              <a:rPr lang="en-AU" sz="1040" dirty="0">
                <a:latin typeface="Arial" panose="020B0604020202020204" pitchFamily="34" charset="0"/>
                <a:cs typeface="Arial" panose="020B0604020202020204" pitchFamily="34" charset="0"/>
              </a:rPr>
              <a:t>	% Haemodialysis^ Patients with URR&gt;70% - Three Sessions Per Week New Zealand 31 December 2023</a:t>
            </a:r>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601788" y="2642015"/>
            <a:ext cx="2379690" cy="2379690"/>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73964" y="494622"/>
            <a:ext cx="4371515" cy="1692771"/>
          </a:xfrm>
          <a:prstGeom prst="rect">
            <a:avLst/>
          </a:prstGeom>
        </p:spPr>
        <p:txBody>
          <a:bodyPr wrap="square">
            <a:spAutoFit/>
          </a:bodyPr>
          <a:lstStyle/>
          <a:p>
            <a:pPr>
              <a:lnSpc>
                <a:spcPct val="150000"/>
              </a:lnSpc>
            </a:pPr>
            <a:r>
              <a:rPr lang="en-AU" sz="4800" dirty="0">
                <a:solidFill>
                  <a:schemeClr val="accent2"/>
                </a:solidFill>
              </a:rPr>
              <a:t>List of Figures</a:t>
            </a:r>
          </a:p>
          <a:p>
            <a:r>
              <a:rPr lang="en-AU" sz="3200" i="1" dirty="0">
                <a:solidFill>
                  <a:schemeClr val="accent2"/>
                </a:solidFill>
              </a:rPr>
              <a:t>continued</a:t>
            </a:r>
          </a:p>
        </p:txBody>
      </p:sp>
    </p:spTree>
    <p:extLst>
      <p:ext uri="{BB962C8B-B14F-4D97-AF65-F5344CB8AC3E}">
        <p14:creationId xmlns:p14="http://schemas.microsoft.com/office/powerpoint/2010/main" val="4078433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5891ABF-5D45-F79D-6F9B-31D024258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566673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C8E6102-98D8-2991-D8EA-2CCE29DA4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084797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2859939-3A02-82E4-4943-88FF678E4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198256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7"/>
            <a:ext cx="7884152" cy="573436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7D97C20-3BE7-C975-2278-428C826B6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63810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51"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0AEAB4D-D9CF-6A82-ACEC-88FD31356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6128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51"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A876FE8-AA5A-396C-2660-C9DB61A7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68965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51" cy="573436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4D85B0B-E865-E97C-D872-9BF081DBA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888581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480CE4E-5B8A-871E-56AF-CA3BDC450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62211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0894949-CE68-013B-27FE-0D84916AF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468557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631A256-6D45-D8F2-4921-1F0006CE3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41897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0" y="561815"/>
            <a:ext cx="7884158" cy="573436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50EF423-1B54-5366-5C50-0FA81EE9B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2" y="5477940"/>
            <a:ext cx="1272544" cy="90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3B8790D-623F-67F9-DB8A-152FA81FD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654093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872868F-E716-6003-837B-1E85D95DD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240748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D00109F-033B-B2E4-8BB8-341D910D5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04443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3208C54-8B3D-AFD7-17FD-FD92EC732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249576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7EA1756-676D-2442-C2C6-275C3E8BB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0097021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8" cy="573436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5A1DC1F-E570-2EB7-2B7B-E2CD1329B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105590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7" cy="573436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11E5BBE-D67F-3CA7-95E9-BBEA454E2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4718141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7" cy="573436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BE91B64-9C5B-5FDF-E7BF-81EBBD4F3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1559590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12EDD57-4961-E521-BA09-1304A18D0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48697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3361FDB-718C-3770-BB47-E8AAD0141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73287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3" y="561817"/>
            <a:ext cx="7884154" cy="5734365"/>
          </a:xfrm>
          <a:prstGeom prst="rect">
            <a:avLst/>
          </a:prstGeom>
        </p:spPr>
      </p:pic>
      <p:pic>
        <p:nvPicPr>
          <p:cNvPr id="4" name="Picture 3" descr="A blue and white logo&#10;&#10;Description automatically generated">
            <a:hlinkClick r:id="rId3" action="ppaction://hlinksldjump"/>
            <a:extLst>
              <a:ext uri="{FF2B5EF4-FFF2-40B4-BE49-F238E27FC236}">
                <a16:creationId xmlns:a16="http://schemas.microsoft.com/office/drawing/2014/main" id="{794D5B00-D32B-56A9-B34A-612300779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67" y="5435600"/>
            <a:ext cx="1272544" cy="90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4D20D5F-39F2-4E77-BEBD-A4C765FCB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2014655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3924" y="582598"/>
            <a:ext cx="7884149" cy="5734362"/>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059C305-153D-17DE-C08A-DDEFC91B4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46283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821D10-7C41-5DF2-9DB1-10940551DD7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7686886-613E-7B81-1369-21E43F523E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BBF582A-4981-8A69-E7FD-6BF763064A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B65B0F-AD90-650A-2E65-375C00DD46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4430594-506C-15B8-27FE-4EEC796CD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E1DE0353-8B54-A79B-D5FC-578388FEA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84BAD9C0-ADB1-BF71-4837-0D031F40D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84EA73F7-CCA0-BE97-4BDB-A3D2E8B37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02684874-152B-058C-2662-8F4E98077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60FECE88-2DD1-A6DA-E9DE-B796682F5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D64623C8-9795-D754-F70C-172554F18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8AFD7CA-C0E9-1EA1-F64C-C4B589456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C7D1BC21-83FD-2F8A-B443-0AB27058E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DD01A70-1833-C271-8573-E08D091A08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4B50642D-A9CE-8341-4CCE-ABB96015AC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405201C-783D-686C-51E5-9CA64781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A192636C-AE2B-AAA5-9F7C-2EFDF0A08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FE7A37E5-DD4F-0798-A73D-440FAD4F6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2EA0094D-67F6-7F9D-A3FC-83DF2296C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DC054BE3-8BD7-0FAC-CE8A-25CA161C3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ECECDCCE-8261-12B3-C4AF-3F1E83E19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3D470EE6-81C3-76B5-D6C0-DE0F122E6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656221F3-776E-7E2C-A067-1414CB2E3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D7E33A1A-681D-2221-5AAE-29728B10A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3937F4-18E8-5BAE-1032-2E07B85CED44}"/>
              </a:ext>
            </a:extLst>
          </p:cNvPr>
          <p:cNvSpPr txBox="1"/>
          <p:nvPr/>
        </p:nvSpPr>
        <p:spPr>
          <a:xfrm>
            <a:off x="703518" y="1422040"/>
            <a:ext cx="10784964" cy="4013919"/>
          </a:xfrm>
          <a:prstGeom prst="rect">
            <a:avLst/>
          </a:prstGeom>
          <a:noFill/>
        </p:spPr>
        <p:txBody>
          <a:bodyPr wrap="square">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a:t>
            </a:r>
            <a:r>
              <a:rPr lang="en-US" dirty="0" err="1">
                <a:solidFill>
                  <a:srgbClr val="4A4A4A"/>
                </a:solidFill>
                <a:latin typeface="Open Sans" panose="020B0606030504020204" pitchFamily="34" charset="0"/>
              </a:rPr>
              <a:t>utilisation</a:t>
            </a:r>
            <a:r>
              <a:rPr lang="en-US" dirty="0">
                <a:solidFill>
                  <a:srgbClr val="4A4A4A"/>
                </a:solidFill>
                <a:latin typeface="Open Sans" panose="020B0606030504020204" pitchFamily="34" charset="0"/>
              </a:rPr>
              <a:t>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r>
              <a:rPr lang="en-AU" dirty="0">
                <a:hlinkClick r:id="rId2"/>
              </a:rPr>
              <a:t>https://www.anzdata.org.au/anzdata/publications/attribution-statement/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which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p:txBody>
      </p:sp>
      <p:pic>
        <p:nvPicPr>
          <p:cNvPr id="3" name="Picture 2" descr="A blue and white logo&#10;&#10;Description automatically generated">
            <a:hlinkClick r:id="rId3" action="ppaction://hlinksldjump"/>
            <a:extLst>
              <a:ext uri="{FF2B5EF4-FFF2-40B4-BE49-F238E27FC236}">
                <a16:creationId xmlns:a16="http://schemas.microsoft.com/office/drawing/2014/main" id="{C52D6B56-E2DF-0DC0-87D7-8DF7D3272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 y="5477940"/>
            <a:ext cx="1272544" cy="900000"/>
          </a:xfrm>
          <a:prstGeom prst="rect">
            <a:avLst/>
          </a:prstGeom>
        </p:spPr>
      </p:pic>
    </p:spTree>
    <p:extLst>
      <p:ext uri="{BB962C8B-B14F-4D97-AF65-F5344CB8AC3E}">
        <p14:creationId xmlns:p14="http://schemas.microsoft.com/office/powerpoint/2010/main" val="38655610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507</TotalTime>
  <Words>1565</Words>
  <Application>Microsoft Office PowerPoint</Application>
  <PresentationFormat>Widescreen</PresentationFormat>
  <Paragraphs>104</Paragraphs>
  <Slides>92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Open Sans</vt:lpstr>
      <vt:lpstr>Trebuchet MS</vt:lpstr>
      <vt:lpstr>Wingdings 3</vt:lpstr>
      <vt:lpstr>Facet</vt:lpstr>
      <vt:lpstr>Haemodialysis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ANZDATA Registry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Haemodialysis ANZDATA AR 2024 Chapter 4 </dc:title>
  <dc:subject>Annual Report</dc:subject>
  <dc:creator>ANZ DATA</dc:creator>
  <cp:keywords>#haemodialysis, #ANZDATA</cp:keywords>
  <cp:lastModifiedBy>Kylie Hurst</cp:lastModifiedBy>
  <cp:revision>42</cp:revision>
  <dcterms:created xsi:type="dcterms:W3CDTF">2019-09-24T02:19:39Z</dcterms:created>
  <dcterms:modified xsi:type="dcterms:W3CDTF">2024-12-19T07:05:38Z</dcterms:modified>
  <cp:category>47th Annual Report 2024 on 2023 Data</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