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69" r:id="rId4"/>
    <p:sldId id="29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7"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072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14739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34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73035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77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0293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41693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3373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96973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CDDD60-8BC9-4A56-805C-3B1FC1BAEC1F}" type="datetimeFigureOut">
              <a:rPr lang="en-AU" smtClean="0"/>
              <a:t>23/12/2024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2264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69327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CDDD60-8BC9-4A56-805C-3B1FC1BAEC1F}" type="datetimeFigureOut">
              <a:rPr lang="en-AU" smtClean="0"/>
              <a:t>23/12/2024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188113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CDDD60-8BC9-4A56-805C-3B1FC1BAEC1F}" type="datetimeFigureOut">
              <a:rPr lang="en-AU" smtClean="0"/>
              <a:t>23/12/2024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4044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DDD60-8BC9-4A56-805C-3B1FC1BAEC1F}" type="datetimeFigureOut">
              <a:rPr lang="en-AU" smtClean="0"/>
              <a:t>23/12/2024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3591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Tree>
    <p:extLst>
      <p:ext uri="{BB962C8B-B14F-4D97-AF65-F5344CB8AC3E}">
        <p14:creationId xmlns:p14="http://schemas.microsoft.com/office/powerpoint/2010/main" val="29695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CD35A42-0430-4B7F-A768-F5C77B9302EB}" type="slidenum">
              <a:rPr lang="en-AU" smtClean="0"/>
              <a:t>‹#›</a:t>
            </a:fld>
            <a:endParaRPr lang="en-AU"/>
          </a:p>
        </p:txBody>
      </p:sp>
      <p:sp>
        <p:nvSpPr>
          <p:cNvPr id="5" name="Date Placeholder 4"/>
          <p:cNvSpPr>
            <a:spLocks noGrp="1"/>
          </p:cNvSpPr>
          <p:nvPr>
            <p:ph type="dt" sz="half" idx="10"/>
          </p:nvPr>
        </p:nvSpPr>
        <p:spPr/>
        <p:txBody>
          <a:bodyPr/>
          <a:lstStyle/>
          <a:p>
            <a:fld id="{A6CDDD60-8BC9-4A56-805C-3B1FC1BAEC1F}" type="datetimeFigureOut">
              <a:rPr lang="en-AU" smtClean="0"/>
              <a:t>23/12/2024</a:t>
            </a:fld>
            <a:endParaRPr lang="en-AU"/>
          </a:p>
        </p:txBody>
      </p:sp>
    </p:spTree>
    <p:extLst>
      <p:ext uri="{BB962C8B-B14F-4D97-AF65-F5344CB8AC3E}">
        <p14:creationId xmlns:p14="http://schemas.microsoft.com/office/powerpoint/2010/main" val="26119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CDDD60-8BC9-4A56-805C-3B1FC1BAEC1F}" type="datetimeFigureOut">
              <a:rPr lang="en-AU" smtClean="0"/>
              <a:t>23/12/2024</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D35A42-0430-4B7F-A768-F5C77B9302EB}" type="slidenum">
              <a:rPr lang="en-AU" smtClean="0"/>
              <a:t>‹#›</a:t>
            </a:fld>
            <a:endParaRPr lang="en-AU"/>
          </a:p>
        </p:txBody>
      </p:sp>
    </p:spTree>
    <p:extLst>
      <p:ext uri="{BB962C8B-B14F-4D97-AF65-F5344CB8AC3E}">
        <p14:creationId xmlns:p14="http://schemas.microsoft.com/office/powerpoint/2010/main" val="42797114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3.svg"/><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image" Target="../media/image3.svg"/><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0.xml"/><Relationship Id="rId2" Type="http://schemas.openxmlformats.org/officeDocument/2006/relationships/image" Target="../media/image2.png"/><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5" Type="http://schemas.openxmlformats.org/officeDocument/2006/relationships/slide" Target="slide2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3" Type="http://schemas.openxmlformats.org/officeDocument/2006/relationships/image" Target="../media/image3.svg"/><Relationship Id="rId7" Type="http://schemas.openxmlformats.org/officeDocument/2006/relationships/slide" Target="slide35.xml"/><Relationship Id="rId12" Type="http://schemas.openxmlformats.org/officeDocument/2006/relationships/slide" Target="slide4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slide" Target="slide33.xml"/><Relationship Id="rId15" Type="http://schemas.openxmlformats.org/officeDocument/2006/relationships/slide" Target="slide43.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anzdata.org.au/anzdata/publications/attribution-statement/"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 name="Title 1"/>
          <p:cNvSpPr>
            <a:spLocks noGrp="1"/>
          </p:cNvSpPr>
          <p:nvPr>
            <p:ph type="ctrTitle"/>
          </p:nvPr>
        </p:nvSpPr>
        <p:spPr>
          <a:xfrm>
            <a:off x="291944" y="1282701"/>
            <a:ext cx="5804055" cy="4307148"/>
          </a:xfrm>
        </p:spPr>
        <p:txBody>
          <a:bodyPr anchor="ctr">
            <a:normAutofit/>
          </a:bodyPr>
          <a:lstStyle/>
          <a:p>
            <a:pPr>
              <a:lnSpc>
                <a:spcPct val="90000"/>
              </a:lnSpc>
            </a:pPr>
            <a:r>
              <a:rPr lang="en-AU" sz="4600"/>
              <a:t>Australian Transplant </a:t>
            </a:r>
            <a:br>
              <a:rPr lang="en-AU" sz="4600"/>
            </a:br>
            <a:r>
              <a:rPr lang="en-AU" sz="4600"/>
              <a:t>Waiting List</a:t>
            </a:r>
            <a:endParaRPr lang="en-AU" sz="4600" dirty="0"/>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821120" y="2753679"/>
            <a:ext cx="4078935" cy="1663907"/>
          </a:xfrm>
        </p:spPr>
        <p:txBody>
          <a:bodyPr anchor="ctr">
            <a:normAutofit/>
          </a:bodyPr>
          <a:lstStyle/>
          <a:p>
            <a:pPr algn="l">
              <a:lnSpc>
                <a:spcPct val="150000"/>
              </a:lnSpc>
            </a:pPr>
            <a:r>
              <a:rPr lang="en-AU" dirty="0">
                <a:solidFill>
                  <a:schemeClr val="bg1"/>
                </a:solidFill>
              </a:rPr>
              <a:t>ANZDATA Registry 47</a:t>
            </a:r>
            <a:r>
              <a:rPr lang="en-AU" baseline="30000" dirty="0">
                <a:solidFill>
                  <a:schemeClr val="bg1"/>
                </a:solidFill>
              </a:rPr>
              <a:t>th</a:t>
            </a:r>
            <a:r>
              <a:rPr lang="en-AU" dirty="0">
                <a:solidFill>
                  <a:schemeClr val="bg1"/>
                </a:solidFill>
              </a:rPr>
              <a:t> Annual Report</a:t>
            </a:r>
            <a:br>
              <a:rPr lang="en-AU" dirty="0">
                <a:solidFill>
                  <a:schemeClr val="bg1"/>
                </a:solidFill>
              </a:rPr>
            </a:br>
            <a:r>
              <a:rPr lang="en-AU" dirty="0">
                <a:solidFill>
                  <a:srgbClr val="FFFFFF"/>
                </a:solidFill>
              </a:rPr>
              <a:t>Data to 31-Dec-2023</a:t>
            </a:r>
          </a:p>
          <a:p>
            <a:pPr algn="l"/>
            <a:r>
              <a:rPr lang="en-AU" sz="3500" dirty="0">
                <a:solidFill>
                  <a:schemeClr val="bg1"/>
                </a:solidFill>
              </a:rPr>
              <a:t>Chapter 6 - Graphs</a:t>
            </a:r>
            <a:endParaRPr lang="en-AU" sz="3500" dirty="0">
              <a:solidFill>
                <a:srgbClr val="FFFFFF"/>
              </a:solidFill>
            </a:endParaRPr>
          </a:p>
        </p:txBody>
      </p:sp>
      <p:pic>
        <p:nvPicPr>
          <p:cNvPr id="4" name="Picture 3" descr="A blue and white logo&#10;&#10;Description automatically generated">
            <a:extLst>
              <a:ext uri="{FF2B5EF4-FFF2-40B4-BE49-F238E27FC236}">
                <a16:creationId xmlns:a16="http://schemas.microsoft.com/office/drawing/2014/main" id="{4572E580-14E8-9D0A-25F3-EC6A187E2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140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D6995A-5CFA-44F1-9590-18B877EE1189}"/>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C330DF2-FE3A-8365-4726-968BD8CFA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71791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D78B7D-2899-40C1-BBB2-F1AABC4FAB3A}"/>
              </a:ext>
            </a:extLst>
          </p:cNvPr>
          <p:cNvPicPr>
            <a:picLocks noChangeAspect="1"/>
          </p:cNvPicPr>
          <p:nvPr/>
        </p:nvPicPr>
        <p:blipFill>
          <a:blip r:embed="rId2"/>
          <a:srcRect/>
          <a:stretch/>
        </p:blipFill>
        <p:spPr>
          <a:xfrm>
            <a:off x="2158921" y="561221"/>
            <a:ext cx="7874158" cy="573555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5ED1C5E-C0CA-430D-298A-2C15DE318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1851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B7BE5F-FEEC-4219-8C6F-8EB10209552B}"/>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53FA993-C907-7D70-C1DD-3F1736968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8645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868147-E88A-43DA-9F9F-EEC03E91A8B8}"/>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5782A34-5703-859D-F9B2-B86C27242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65165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E11578A2-4B1C-CAA8-EB0F-DAF76E6E9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38228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2D099F2-5ED2-C0EF-6B8A-04279231D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71941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980BE43-AE9A-8DB6-91BB-02BBEDB39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8638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B87A5624-7385-DE53-3531-ECF4E22E9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58245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4127870" y="561221"/>
            <a:ext cx="3936258"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C4DF50A-1879-7A1C-B0F1-B045EA640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1852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F1410B12-9D94-E8D9-4FAB-9272ADB6F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00485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66642" y="2406869"/>
            <a:ext cx="2755146" cy="2755146"/>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73704" y="474088"/>
            <a:ext cx="4371515" cy="1064650"/>
          </a:xfrm>
          <a:prstGeom prst="rect">
            <a:avLst/>
          </a:prstGeom>
        </p:spPr>
        <p:txBody>
          <a:bodyPr wrap="square">
            <a:spAutoFit/>
          </a:bodyPr>
          <a:lstStyle/>
          <a:p>
            <a:pPr>
              <a:lnSpc>
                <a:spcPct val="150000"/>
              </a:lnSpc>
            </a:pPr>
            <a:r>
              <a:rPr lang="en-AU" sz="4800" dirty="0">
                <a:solidFill>
                  <a:schemeClr val="accent2"/>
                </a:solidFill>
              </a:rPr>
              <a:t>List of Figures</a:t>
            </a:r>
          </a:p>
        </p:txBody>
      </p:sp>
      <p:sp>
        <p:nvSpPr>
          <p:cNvPr id="2" name="TextBox 1">
            <a:extLst>
              <a:ext uri="{FF2B5EF4-FFF2-40B4-BE49-F238E27FC236}">
                <a16:creationId xmlns:a16="http://schemas.microsoft.com/office/drawing/2014/main" id="{55592CE3-F33F-8221-1D16-953987732F79}"/>
              </a:ext>
            </a:extLst>
          </p:cNvPr>
          <p:cNvSpPr txBox="1"/>
          <p:nvPr/>
        </p:nvSpPr>
        <p:spPr>
          <a:xfrm>
            <a:off x="5011418" y="743649"/>
            <a:ext cx="6660000" cy="5370701"/>
          </a:xfrm>
          <a:prstGeom prst="rect">
            <a:avLst/>
          </a:prstGeom>
          <a:noFill/>
        </p:spPr>
        <p:txBody>
          <a:bodyPr wrap="square" rtlCol="0">
            <a:spAutoFit/>
          </a:bodyPr>
          <a:lstStyle/>
          <a:p>
            <a:pPr>
              <a:spcBef>
                <a:spcPts val="600"/>
              </a:spcBef>
            </a:pPr>
            <a:r>
              <a:rPr lang="en-US" sz="1200" dirty="0">
                <a:latin typeface="Arial" panose="020B0604020202020204" pitchFamily="34" charset="0"/>
                <a:cs typeface="Arial" panose="020B0604020202020204" pitchFamily="34" charset="0"/>
                <a:hlinkClick r:id="rId4" action="ppaction://hlinksldjump"/>
              </a:rPr>
              <a:t>Figure 6.1</a:t>
            </a:r>
            <a:r>
              <a:rPr lang="en-US" sz="1200" dirty="0">
                <a:latin typeface="Arial" panose="020B0604020202020204" pitchFamily="34" charset="0"/>
                <a:cs typeface="Arial" panose="020B0604020202020204" pitchFamily="34" charset="0"/>
              </a:rPr>
              <a:t>	Proportion of Patients Transplanted or on Waiting List - By State or Territory and 			Age, Dec 2023</a:t>
            </a:r>
          </a:p>
          <a:p>
            <a:pPr>
              <a:spcBef>
                <a:spcPts val="600"/>
              </a:spcBef>
            </a:pPr>
            <a:r>
              <a:rPr lang="en-US" sz="1200" dirty="0">
                <a:latin typeface="Arial" panose="020B0604020202020204" pitchFamily="34" charset="0"/>
                <a:cs typeface="Arial" panose="020B0604020202020204" pitchFamily="34" charset="0"/>
                <a:hlinkClick r:id="rId5" action="ppaction://hlinksldjump"/>
              </a:rPr>
              <a:t>Figure 6.2 </a:t>
            </a:r>
            <a:r>
              <a:rPr lang="en-US" sz="1200" dirty="0">
                <a:latin typeface="Arial" panose="020B0604020202020204" pitchFamily="34" charset="0"/>
                <a:cs typeface="Arial" panose="020B0604020202020204" pitchFamily="34" charset="0"/>
              </a:rPr>
              <a:t>	Proportion of Patients Transplanted or on Waiting List - By State or Territory and 			Diabetes Status, Dec 2023</a:t>
            </a:r>
          </a:p>
          <a:p>
            <a:pPr>
              <a:spcBef>
                <a:spcPts val="600"/>
              </a:spcBef>
            </a:pPr>
            <a:r>
              <a:rPr lang="en-US" sz="1200" dirty="0">
                <a:latin typeface="Arial" panose="020B0604020202020204" pitchFamily="34" charset="0"/>
                <a:cs typeface="Arial" panose="020B0604020202020204" pitchFamily="34" charset="0"/>
                <a:hlinkClick r:id="rId6" action="ppaction://hlinksldjump"/>
              </a:rPr>
              <a:t>Figure 6.3 </a:t>
            </a:r>
            <a:r>
              <a:rPr lang="en-US" sz="1200" dirty="0">
                <a:latin typeface="Arial" panose="020B0604020202020204" pitchFamily="34" charset="0"/>
                <a:cs typeface="Arial" panose="020B0604020202020204" pitchFamily="34" charset="0"/>
              </a:rPr>
              <a:t>	Proportion of New KRT Patients Aged 18-60 who were Wait- listed and/or 				Transplanted within 1 year of Commencing KRT - By Hospital, Australia 2018-			2022</a:t>
            </a:r>
          </a:p>
          <a:p>
            <a:pPr>
              <a:spcBef>
                <a:spcPts val="600"/>
              </a:spcBef>
            </a:pPr>
            <a:r>
              <a:rPr lang="en-US" sz="1200" dirty="0">
                <a:latin typeface="Arial" panose="020B0604020202020204" pitchFamily="34" charset="0"/>
                <a:cs typeface="Arial" panose="020B0604020202020204" pitchFamily="34" charset="0"/>
                <a:hlinkClick r:id="rId7" action="ppaction://hlinksldjump"/>
              </a:rPr>
              <a:t>Figure 6.4 </a:t>
            </a:r>
            <a:r>
              <a:rPr lang="en-US" sz="1200" dirty="0">
                <a:latin typeface="Arial" panose="020B0604020202020204" pitchFamily="34" charset="0"/>
                <a:cs typeface="Arial" panose="020B0604020202020204" pitchFamily="34" charset="0"/>
              </a:rPr>
              <a:t>	Proportion of New KRT Patients Aged 18-60 who were Wait- listed and/or 				Transplanted within 1 year of Commencing KRT - By State or Territory, Australia 			2018-2022</a:t>
            </a:r>
          </a:p>
          <a:p>
            <a:pPr>
              <a:spcBef>
                <a:spcPts val="600"/>
              </a:spcBef>
            </a:pPr>
            <a:r>
              <a:rPr lang="en-US" sz="1200" dirty="0">
                <a:latin typeface="Arial" panose="020B0604020202020204" pitchFamily="34" charset="0"/>
                <a:cs typeface="Arial" panose="020B0604020202020204" pitchFamily="34" charset="0"/>
                <a:hlinkClick r:id="rId8" action="ppaction://hlinksldjump"/>
              </a:rPr>
              <a:t>Figure 6.5 </a:t>
            </a:r>
            <a:r>
              <a:rPr lang="en-US" sz="1200" dirty="0">
                <a:latin typeface="Arial" panose="020B0604020202020204" pitchFamily="34" charset="0"/>
                <a:cs typeface="Arial" panose="020B0604020202020204" pitchFamily="34" charset="0"/>
              </a:rPr>
              <a:t>	Time to Wait-listing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9" action="ppaction://hlinksldjump"/>
              </a:rPr>
              <a:t>Figure 6.6 </a:t>
            </a:r>
            <a:r>
              <a:rPr lang="en-US" sz="1200" dirty="0">
                <a:latin typeface="Arial" panose="020B0604020202020204" pitchFamily="34" charset="0"/>
                <a:cs typeface="Arial" panose="020B0604020202020204" pitchFamily="34" charset="0"/>
              </a:rPr>
              <a:t>	Time to Wait-listing by Transplanting Region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10" action="ppaction://hlinksldjump"/>
              </a:rPr>
              <a:t>Figure 6.7 </a:t>
            </a:r>
            <a:r>
              <a:rPr lang="en-US" sz="1200" dirty="0">
                <a:latin typeface="Arial" panose="020B0604020202020204" pitchFamily="34" charset="0"/>
                <a:cs typeface="Arial" panose="020B0604020202020204" pitchFamily="34" charset="0"/>
              </a:rPr>
              <a:t>	Time to Wait-listing by Age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11" action="ppaction://hlinksldjump"/>
              </a:rPr>
              <a:t>Figure 6.8 </a:t>
            </a:r>
            <a:r>
              <a:rPr lang="en-US" sz="1200" dirty="0">
                <a:latin typeface="Arial" panose="020B0604020202020204" pitchFamily="34" charset="0"/>
                <a:cs typeface="Arial" panose="020B0604020202020204" pitchFamily="34" charset="0"/>
              </a:rPr>
              <a:t>	Time to Wait-listing by Diabetes Status - Australian Incident KRT Patients 2018-			2023</a:t>
            </a:r>
          </a:p>
          <a:p>
            <a:pPr>
              <a:spcBef>
                <a:spcPts val="600"/>
              </a:spcBef>
            </a:pPr>
            <a:r>
              <a:rPr lang="en-US" sz="1200" dirty="0">
                <a:latin typeface="Arial" panose="020B0604020202020204" pitchFamily="34" charset="0"/>
                <a:cs typeface="Arial" panose="020B0604020202020204" pitchFamily="34" charset="0"/>
                <a:hlinkClick r:id="rId12" action="ppaction://hlinksldjump"/>
              </a:rPr>
              <a:t>Figure 6.9 </a:t>
            </a:r>
            <a:r>
              <a:rPr lang="en-US" sz="1200" dirty="0">
                <a:latin typeface="Arial" panose="020B0604020202020204" pitchFamily="34" charset="0"/>
                <a:cs typeface="Arial" panose="020B0604020202020204" pitchFamily="34" charset="0"/>
              </a:rPr>
              <a:t>	Time to Wait-listing for Age 65+ by Diabetes Status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13" action="ppaction://hlinksldjump"/>
              </a:rPr>
              <a:t>Figure 6.10 </a:t>
            </a:r>
            <a:r>
              <a:rPr lang="en-US" sz="1200" dirty="0">
                <a:latin typeface="Arial" panose="020B0604020202020204" pitchFamily="34" charset="0"/>
                <a:cs typeface="Arial" panose="020B0604020202020204" pitchFamily="34" charset="0"/>
              </a:rPr>
              <a:t>	Time to Primary Transplant from KRT Start - Incident KRT Patients &lt;65y 2018-			2023</a:t>
            </a:r>
          </a:p>
          <a:p>
            <a:pPr>
              <a:spcBef>
                <a:spcPts val="600"/>
              </a:spcBef>
            </a:pPr>
            <a:r>
              <a:rPr lang="en-US" sz="1200" dirty="0">
                <a:latin typeface="Arial" panose="020B0604020202020204" pitchFamily="34" charset="0"/>
                <a:cs typeface="Arial" panose="020B0604020202020204" pitchFamily="34" charset="0"/>
                <a:hlinkClick r:id="rId14" action="ppaction://hlinksldjump"/>
              </a:rPr>
              <a:t>Figure 6.11 </a:t>
            </a:r>
            <a:r>
              <a:rPr lang="en-US" sz="1200" dirty="0">
                <a:latin typeface="Arial" panose="020B0604020202020204" pitchFamily="34" charset="0"/>
                <a:cs typeface="Arial" panose="020B0604020202020204" pitchFamily="34" charset="0"/>
              </a:rPr>
              <a:t>	Time to Primary Transplant from KRT Start by Transplanting Region - Australian 			Incident KRT Patients &lt;65y 2018-2023</a:t>
            </a:r>
          </a:p>
          <a:p>
            <a:pPr>
              <a:spcBef>
                <a:spcPts val="600"/>
              </a:spcBef>
            </a:pPr>
            <a:r>
              <a:rPr lang="en-US" sz="1200" dirty="0">
                <a:latin typeface="Arial" panose="020B0604020202020204" pitchFamily="34" charset="0"/>
                <a:cs typeface="Arial" panose="020B0604020202020204" pitchFamily="34" charset="0"/>
                <a:hlinkClick r:id="rId15" action="ppaction://hlinksldjump"/>
              </a:rPr>
              <a:t>Figure 6.12 </a:t>
            </a:r>
            <a:r>
              <a:rPr lang="en-US" sz="1200" dirty="0">
                <a:latin typeface="Arial" panose="020B0604020202020204" pitchFamily="34" charset="0"/>
                <a:cs typeface="Arial" panose="020B0604020202020204" pitchFamily="34" charset="0"/>
              </a:rPr>
              <a:t>	Time to Primary Transplant from KRT Start by Age - Incident KRT Patients &lt;65y, 			Australia and New Zealand 2018-2023</a:t>
            </a:r>
          </a:p>
        </p:txBody>
      </p:sp>
    </p:spTree>
    <p:extLst>
      <p:ext uri="{BB962C8B-B14F-4D97-AF65-F5344CB8AC3E}">
        <p14:creationId xmlns:p14="http://schemas.microsoft.com/office/powerpoint/2010/main" val="396571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4127870" y="561221"/>
            <a:ext cx="3936258"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C0184882-98CF-BB51-6F21-2C5996A85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89865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885C2E0-C942-1438-7A3C-8AB29BDCB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946877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61221"/>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DD5D482E-32FE-1208-C02D-4E62E3A0F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4937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1" y="550204"/>
            <a:ext cx="7874155" cy="5735555"/>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42FD9F12-92E6-A304-3C36-6D41B79E0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70180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BF7A6C-A3A3-4AF9-8CBF-799951AE2A74}"/>
              </a:ext>
            </a:extLst>
          </p:cNvPr>
          <p:cNvPicPr>
            <a:picLocks noChangeAspect="1"/>
          </p:cNvPicPr>
          <p:nvPr/>
        </p:nvPicPr>
        <p:blipFill>
          <a:blip r:embed="rId2"/>
          <a:srcRect/>
          <a:stretch/>
        </p:blipFill>
        <p:spPr>
          <a:xfrm>
            <a:off x="2158922" y="550204"/>
            <a:ext cx="7874154" cy="5735554"/>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7EA67B67-CBEF-EAE5-C532-FD16870FA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1152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CBB971-43E6-3DF8-1830-867699951EF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95E5429-A892-8D3D-AA37-FEC1FBE4D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6AC0269-1111-3962-48A7-2B6553CF52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F24F36B-F11F-1492-3734-16E43B1913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BA682DF-8059-FA62-22D3-569E5D6D5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A4EF16D2-A3EE-00C6-5882-792DA98D9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9809EDA-EEDA-28BE-EA7E-FAF58954D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262ACB9D-0730-706C-A513-5F8B9CF63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64134B91-789F-2281-691B-8664D37CA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ADB47F85-9533-158F-B762-5545BD8B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372F403D-F08A-93AA-C16C-11B15D5BA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EE72B47F-CBEE-1E67-2FD0-409AECEEB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F43FF7FD-08A8-8C46-90A6-68605F7F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77F3AC8-98CC-935A-9761-10D575C6E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62FBBC17-3944-64F8-8DE8-72D67C4B7B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D246E61-B5E5-7BC1-2B28-12E6775DE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0A091477-7BFA-DA44-668E-D15CA57B2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BD74D662-6EA6-3023-2ACC-C1A287647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39521041-4FF9-5CD5-AA2F-58EBB7EC3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C4798251-B81C-5691-A1CF-DFE1D507B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1282BB48-64B8-5E88-1069-3C1CE6E70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6F9EBA7E-D5B0-0215-1753-9BD26084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F39A5492-6BFE-914D-3E50-5A43F26B6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E4BA5569-9882-A856-A4C9-D1F43EA40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7D2462-A642-4A6B-7CE5-107C5CBB9CD4}"/>
              </a:ext>
            </a:extLst>
          </p:cNvPr>
          <p:cNvPicPr>
            <a:picLocks noChangeAspect="1"/>
          </p:cNvPicPr>
          <p:nvPr/>
        </p:nvPicPr>
        <p:blipFill>
          <a:blip r:embed="rId2"/>
          <a:srcRect/>
          <a:stretch/>
        </p:blipFill>
        <p:spPr>
          <a:xfrm>
            <a:off x="2158922" y="550204"/>
            <a:ext cx="7874154" cy="5735553"/>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139CDC3F-48C0-78A3-8181-803D4679E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28228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CB302B-00EC-1B61-4B85-D7ABC0259E4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AD9C6C2-54D7-61ED-82CF-DB5F9838A3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7E98AF8-5428-8B2B-7979-2A31EB9D2D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023D883-77DF-B459-733D-D2411D9532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BD89139-C647-C3C1-0A2B-26E9360DD3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08A3B16E-74E8-9BCC-E4FB-8BB9FACF2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D668B65C-C265-C403-6CF4-CC9D1D5BF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B61F4B5-3791-993D-41AB-5E3B9DA00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7CA12FE6-DEB9-17C1-E481-3472EE80A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E6DE649E-3920-BE7B-CCC4-78052DE17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106D18AE-BD60-CBCC-52E8-5A633A258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85F918C-7D90-97FF-2445-E5F3E7501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40182D18-4D9F-77F9-9F98-B9BA8EC8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C2F6310-1D78-8DA5-665F-C235BA2121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6082DCE7-A195-59EF-FDD8-D14BD47BE1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A740BAD-D67B-A16A-B4AF-78091F75A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67F848B9-B04D-4DD7-0D17-8BF57CEF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5F387A9E-49C7-6473-F3AD-10272EA03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1C3423B6-DD36-286A-E035-9374FCFD4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E091342-6D32-B4DE-80C5-765FE7FA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5E8C8AEC-3726-3096-B22B-23ABBE1D2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93E36522-5CCA-1E92-1772-DA55DBA44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1BB8AAE8-3806-52CE-0845-EB11A46FA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E7062F84-B26B-831C-CF0A-E939985A6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CF503D-32B7-A137-F172-E4E7D5A313BF}"/>
              </a:ext>
            </a:extLst>
          </p:cNvPr>
          <p:cNvPicPr>
            <a:picLocks noChangeAspect="1"/>
          </p:cNvPicPr>
          <p:nvPr/>
        </p:nvPicPr>
        <p:blipFill>
          <a:blip r:embed="rId2"/>
          <a:srcRect/>
          <a:stretch/>
        </p:blipFill>
        <p:spPr>
          <a:xfrm>
            <a:off x="2158922" y="550204"/>
            <a:ext cx="7874154"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22C3A0FE-BBC7-BFC7-488E-3A9F91A2C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51534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8DD2D-BC55-0473-0F3A-36383430252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B9CEBC9-B8C3-3C44-0F37-1FFE54168A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24A5284-9475-2F04-DA71-5C52D1692F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E8F162A-D86E-0CFC-86B0-A96905D248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7E3CD64-0222-A8C6-4A2E-392C74EFC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360E8A3F-0066-A78F-F299-8D15FC97C3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381E6F49-2F1B-3D5C-A375-28E6301F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ECE989FE-4AE5-29C8-A5A1-BCC8207E9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27627D48-6E39-09F2-6710-2C88B1E02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3C217DEB-C475-4B71-379D-FD711C46C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FFDAC596-DA1E-B276-4D79-D0030B1FF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0A3C87AD-AD9F-9D6E-3201-474F9A3A8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48884C0-096A-2523-903B-A5CFA0101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5BA23FD-4AB1-9DE9-F57C-2F1489D116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AED1FA64-EA4D-FB88-6F89-C7962DE3E3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7101D6-6F16-A9DD-FCF8-B91EBC0E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8EF02E5B-27CD-A376-3D4C-6F7FAFA6B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346BF839-F370-53E8-5C44-7AF89C779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6F13601F-255F-98F7-1A62-8F5C49270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F77C6AD3-9C49-0E0A-64CC-9C92BE1F2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32FD5AF7-1D6A-69D1-C3A4-AF8D0AD2E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6AA943AC-D295-71E2-76FD-45EF87469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01CCACE5-BC56-ECC3-9048-2429A454B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97862DE1-456C-BAD6-39E1-FB3DC5288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951D7D-110C-FEF7-991D-A2E264C211F0}"/>
              </a:ext>
            </a:extLst>
          </p:cNvPr>
          <p:cNvPicPr>
            <a:picLocks noChangeAspect="1"/>
          </p:cNvPicPr>
          <p:nvPr/>
        </p:nvPicPr>
        <p:blipFill>
          <a:blip r:embed="rId2"/>
          <a:srcRect/>
          <a:stretch/>
        </p:blipFill>
        <p:spPr>
          <a:xfrm>
            <a:off x="2158922" y="550204"/>
            <a:ext cx="7874154"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118CC123-6468-CE62-E1D5-88967DDE8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6985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99422-D576-4AF2-9F4C-6B11091F877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9A37936-9391-2BB6-B4E2-C13A378C5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3CD7B11-4558-5263-93E5-F8EF6397A5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F5A900-7E7C-B018-9093-7E86A8781A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7DD3D27-F1B8-6DDD-371C-8EF53EFF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657D4E95-FE7A-B78C-2007-8FDEAB1EAB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97A31BE6-A044-755C-0417-D7E3B5838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A7D13410-774D-2231-EC96-202F5844B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E4B17494-40F3-0714-21E4-C9CB43BCC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4212C720-044B-A4BD-C930-F2C4D9FBF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2DFA98A9-E737-296D-88B9-E2B83894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4B779F02-3E60-C33A-D808-80CBC7487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6B78044-D419-D95A-4BB3-DD96AE79D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7A66433-7B41-8CDE-FB25-09FFD581A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43649DD-4265-1B06-DC64-DA57890B8A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BE72D57-02E2-C210-4033-785649F0D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38A4DCE5-3C18-4281-EF3F-7CDAB9CC4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02CAEE05-97C6-5045-B1E8-079ED362CA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187544B1-B4BD-61D1-CEEC-54883F663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71FC16B3-C34D-4EBA-1C36-82BB2832A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719ADE93-3967-D2C0-1CF8-D089B9F65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27F7B68-0156-9868-2505-176A5DE0E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92A755AC-2A16-7894-4EB8-8D820C558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E95B9290-48B3-4116-9521-F48D8942F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4D05E0-2FF0-F960-2598-704A4A797D4F}"/>
              </a:ext>
            </a:extLst>
          </p:cNvPr>
          <p:cNvPicPr>
            <a:picLocks noChangeAspect="1"/>
          </p:cNvPicPr>
          <p:nvPr/>
        </p:nvPicPr>
        <p:blipFill>
          <a:blip r:embed="rId2"/>
          <a:srcRect/>
          <a:stretch/>
        </p:blipFill>
        <p:spPr>
          <a:xfrm>
            <a:off x="2158922" y="550204"/>
            <a:ext cx="7874154"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889DC9DF-B1AF-1BA1-B191-B2F719178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05762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45C3C0-840E-5107-82C3-4581171EB77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FE3CFB4-3198-025C-807C-886CFC391F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FBBD2A03-2FB7-B352-DDE2-ECD5B10594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DE4187C-37DD-57B1-D56F-D68403307A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6F11448-6078-6A7C-E8D0-E945CE7DB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892DD4FE-5704-2316-C609-D99D68E35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4EEF6B80-3CF4-9AB8-CDB0-1A00C04CE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8918AF11-CB0A-467C-126E-C7E51AC6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7781ECCF-47C9-834F-FF12-6D10BDEE1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792467A6-FF03-04BA-D535-81DDB2013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60A3A947-74BA-937F-B42E-FDB68929E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F4AE4936-0D60-1B33-31E7-1FA241607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BFA9AF71-FDD3-BAD4-3242-34663B37A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6C639C9-9486-9D52-55D7-A82DB9BB1E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C9AB190-ED6D-1D55-E52C-19A1C4AD43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C8CC252-279F-D8DA-9740-8872A92B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95630FEA-ECB2-2BE0-E96B-3D59A605F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DC45668F-5EA7-50E4-7A81-21EED86B4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53940BE5-044C-D964-4016-6A7A956EB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B8AAFA62-1A79-4D4A-6412-6A18A1FFD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8426C730-AA07-DC77-0858-32019F4AE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1872207F-4FB6-31DC-C826-8E08BF47E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F4FB219C-C269-9032-6734-9393C9344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4D6ABC9F-0278-D604-E36A-ADEB49286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45E02C-3276-504B-8B3C-50C673E2376D}"/>
              </a:ext>
            </a:extLst>
          </p:cNvPr>
          <p:cNvPicPr>
            <a:picLocks noChangeAspect="1"/>
          </p:cNvPicPr>
          <p:nvPr/>
        </p:nvPicPr>
        <p:blipFill>
          <a:blip r:embed="rId2"/>
          <a:srcRect/>
          <a:stretch/>
        </p:blipFill>
        <p:spPr>
          <a:xfrm>
            <a:off x="2158922" y="550204"/>
            <a:ext cx="7874154"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0384684F-32CB-9119-E1C4-D88605827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93008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E74C6A5F-0F6C-4144-8833-EFE6EBD44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66642" y="2406869"/>
            <a:ext cx="2755146" cy="2755146"/>
          </a:xfrm>
          <a:prstGeom prst="rect">
            <a:avLst/>
          </a:prstGeom>
        </p:spPr>
      </p:pic>
      <p:sp>
        <p:nvSpPr>
          <p:cNvPr id="5" name="Rectangle 4">
            <a:extLst>
              <a:ext uri="{FF2B5EF4-FFF2-40B4-BE49-F238E27FC236}">
                <a16:creationId xmlns:a16="http://schemas.microsoft.com/office/drawing/2014/main" id="{16DE45F5-1AD8-444A-A88F-B26ED6F04E6E}"/>
              </a:ext>
            </a:extLst>
          </p:cNvPr>
          <p:cNvSpPr/>
          <p:nvPr/>
        </p:nvSpPr>
        <p:spPr>
          <a:xfrm>
            <a:off x="448733" y="471330"/>
            <a:ext cx="4371515" cy="1929567"/>
          </a:xfrm>
          <a:prstGeom prst="rect">
            <a:avLst/>
          </a:prstGeom>
        </p:spPr>
        <p:txBody>
          <a:bodyPr wrap="square">
            <a:spAutoFit/>
          </a:bodyPr>
          <a:lstStyle/>
          <a:p>
            <a:pPr>
              <a:lnSpc>
                <a:spcPct val="150000"/>
              </a:lnSpc>
            </a:pPr>
            <a:r>
              <a:rPr lang="en-AU" sz="4800" dirty="0">
                <a:solidFill>
                  <a:schemeClr val="accent2"/>
                </a:solidFill>
              </a:rPr>
              <a:t>List of Figures</a:t>
            </a:r>
          </a:p>
          <a:p>
            <a:pPr>
              <a:lnSpc>
                <a:spcPct val="150000"/>
              </a:lnSpc>
            </a:pPr>
            <a:r>
              <a:rPr lang="en-AU" sz="3600" i="1" dirty="0">
                <a:solidFill>
                  <a:schemeClr val="accent2"/>
                </a:solidFill>
              </a:rPr>
              <a:t>Continued…</a:t>
            </a:r>
          </a:p>
        </p:txBody>
      </p:sp>
      <p:sp>
        <p:nvSpPr>
          <p:cNvPr id="2" name="TextBox 1">
            <a:extLst>
              <a:ext uri="{FF2B5EF4-FFF2-40B4-BE49-F238E27FC236}">
                <a16:creationId xmlns:a16="http://schemas.microsoft.com/office/drawing/2014/main" id="{566280E7-B173-75A4-233A-9CD137738B09}"/>
              </a:ext>
            </a:extLst>
          </p:cNvPr>
          <p:cNvSpPr txBox="1"/>
          <p:nvPr/>
        </p:nvSpPr>
        <p:spPr>
          <a:xfrm>
            <a:off x="5011418" y="743649"/>
            <a:ext cx="6660000" cy="5601533"/>
          </a:xfrm>
          <a:prstGeom prst="rect">
            <a:avLst/>
          </a:prstGeom>
          <a:noFill/>
        </p:spPr>
        <p:txBody>
          <a:bodyPr wrap="square" rtlCol="0">
            <a:spAutoFit/>
          </a:bodyPr>
          <a:lstStyle/>
          <a:p>
            <a:pPr>
              <a:spcBef>
                <a:spcPts val="600"/>
              </a:spcBef>
            </a:pPr>
            <a:r>
              <a:rPr lang="en-US" sz="1200" dirty="0">
                <a:latin typeface="Arial" panose="020B0604020202020204" pitchFamily="34" charset="0"/>
                <a:cs typeface="Arial" panose="020B0604020202020204" pitchFamily="34" charset="0"/>
                <a:hlinkClick r:id="rId4" action="ppaction://hlinksldjump"/>
              </a:rPr>
              <a:t>Figure 6.13 </a:t>
            </a:r>
            <a:r>
              <a:rPr lang="en-US" sz="1200" dirty="0">
                <a:latin typeface="Arial" panose="020B0604020202020204" pitchFamily="34" charset="0"/>
                <a:cs typeface="Arial" panose="020B0604020202020204" pitchFamily="34" charset="0"/>
              </a:rPr>
              <a:t>	Time to Primary Transplant from KRT Start by Diabetes Status - Incident KRT 			Patients &lt;65y, Australia and New Zealand 2018-2023</a:t>
            </a:r>
          </a:p>
          <a:p>
            <a:pPr>
              <a:spcBef>
                <a:spcPts val="600"/>
              </a:spcBef>
            </a:pPr>
            <a:r>
              <a:rPr lang="en-US" sz="1200" dirty="0">
                <a:latin typeface="Arial" panose="020B0604020202020204" pitchFamily="34" charset="0"/>
                <a:cs typeface="Arial" panose="020B0604020202020204" pitchFamily="34" charset="0"/>
                <a:hlinkClick r:id="rId5" action="ppaction://hlinksldjump"/>
              </a:rPr>
              <a:t>Figure 6.14 </a:t>
            </a:r>
            <a:r>
              <a:rPr lang="en-US" sz="1200" dirty="0">
                <a:latin typeface="Arial" panose="020B0604020202020204" pitchFamily="34" charset="0"/>
                <a:cs typeface="Arial" panose="020B0604020202020204" pitchFamily="34" charset="0"/>
              </a:rPr>
              <a:t>	Waiting time to transplantation By Blood group and Transplant Region 2018-2023 - 		Primary deceased donor kidney-only transplants</a:t>
            </a:r>
          </a:p>
          <a:p>
            <a:pPr>
              <a:spcBef>
                <a:spcPts val="600"/>
              </a:spcBef>
            </a:pPr>
            <a:r>
              <a:rPr lang="en-US" sz="1200" dirty="0">
                <a:latin typeface="Arial" panose="020B0604020202020204" pitchFamily="34" charset="0"/>
                <a:cs typeface="Arial" panose="020B0604020202020204" pitchFamily="34" charset="0"/>
                <a:hlinkClick r:id="rId6" action="ppaction://hlinksldjump"/>
              </a:rPr>
              <a:t>Figure 6.15 </a:t>
            </a:r>
            <a:r>
              <a:rPr lang="en-US" sz="1200" dirty="0">
                <a:latin typeface="Arial" panose="020B0604020202020204" pitchFamily="34" charset="0"/>
                <a:cs typeface="Arial" panose="020B0604020202020204" pitchFamily="34" charset="0"/>
              </a:rPr>
              <a:t>	Waiting time to transplantation By PRA Category Australia and New Zealand 2018-		2023 - Primary deceased donor kidney-only transplants</a:t>
            </a:r>
          </a:p>
          <a:p>
            <a:pPr>
              <a:spcBef>
                <a:spcPts val="600"/>
              </a:spcBef>
            </a:pPr>
            <a:r>
              <a:rPr lang="en-US" sz="1200" dirty="0">
                <a:latin typeface="Arial" panose="020B0604020202020204" pitchFamily="34" charset="0"/>
                <a:cs typeface="Arial" panose="020B0604020202020204" pitchFamily="34" charset="0"/>
                <a:hlinkClick r:id="rId7" action="ppaction://hlinksldjump"/>
              </a:rPr>
              <a:t>Figure 6.16 </a:t>
            </a:r>
            <a:r>
              <a:rPr lang="en-US" sz="1200" dirty="0">
                <a:latin typeface="Arial" panose="020B0604020202020204" pitchFamily="34" charset="0"/>
                <a:cs typeface="Arial" panose="020B0604020202020204" pitchFamily="34" charset="0"/>
              </a:rPr>
              <a:t>	Waiting time of the Australian Kidney Transplant Waitlist - By Blood Group and 			Transplant Region 2023</a:t>
            </a:r>
          </a:p>
          <a:p>
            <a:pPr>
              <a:spcBef>
                <a:spcPts val="600"/>
              </a:spcBef>
            </a:pPr>
            <a:r>
              <a:rPr lang="en-US" sz="1200" dirty="0">
                <a:latin typeface="Arial" panose="020B0604020202020204" pitchFamily="34" charset="0"/>
                <a:cs typeface="Arial" panose="020B0604020202020204" pitchFamily="34" charset="0"/>
                <a:hlinkClick r:id="rId8" action="ppaction://hlinksldjump"/>
              </a:rPr>
              <a:t>Figure 6.17 </a:t>
            </a:r>
            <a:r>
              <a:rPr lang="en-US" sz="1200" dirty="0">
                <a:latin typeface="Arial" panose="020B0604020202020204" pitchFamily="34" charset="0"/>
                <a:cs typeface="Arial" panose="020B0604020202020204" pitchFamily="34" charset="0"/>
              </a:rPr>
              <a:t>	Waiting time of the Australian Kidney Transplant Waitlist - By PRA Category 2023</a:t>
            </a:r>
          </a:p>
          <a:p>
            <a:pPr>
              <a:spcBef>
                <a:spcPts val="600"/>
              </a:spcBef>
            </a:pPr>
            <a:r>
              <a:rPr lang="en-US" sz="1200" dirty="0">
                <a:latin typeface="Arial" panose="020B0604020202020204" pitchFamily="34" charset="0"/>
                <a:cs typeface="Arial" panose="020B0604020202020204" pitchFamily="34" charset="0"/>
                <a:hlinkClick r:id="rId9" action="ppaction://hlinksldjump"/>
              </a:rPr>
              <a:t>Figure 6.18 </a:t>
            </a:r>
            <a:r>
              <a:rPr lang="en-US" sz="1200" dirty="0">
                <a:latin typeface="Arial" panose="020B0604020202020204" pitchFamily="34" charset="0"/>
                <a:cs typeface="Arial" panose="020B0604020202020204" pitchFamily="34" charset="0"/>
              </a:rPr>
              <a:t>	Deceased Donor Transplant Rate by Transplanting Region - Per 100 Active 			Patient-Years</a:t>
            </a:r>
          </a:p>
          <a:p>
            <a:pPr>
              <a:spcBef>
                <a:spcPts val="600"/>
              </a:spcBef>
            </a:pPr>
            <a:r>
              <a:rPr lang="en-US" sz="1200" dirty="0">
                <a:latin typeface="Arial" panose="020B0604020202020204" pitchFamily="34" charset="0"/>
                <a:cs typeface="Arial" panose="020B0604020202020204" pitchFamily="34" charset="0"/>
                <a:hlinkClick r:id="rId10" action="ppaction://hlinksldjump"/>
              </a:rPr>
              <a:t>Figure 6.19 </a:t>
            </a:r>
            <a:r>
              <a:rPr lang="en-US" sz="1200" dirty="0">
                <a:latin typeface="Arial" panose="020B0604020202020204" pitchFamily="34" charset="0"/>
                <a:cs typeface="Arial" panose="020B0604020202020204" pitchFamily="34" charset="0"/>
              </a:rPr>
              <a:t>	Deceased Donor Transplant Rate by Age - Per 100 Active Patient-Years</a:t>
            </a:r>
          </a:p>
          <a:p>
            <a:pPr>
              <a:spcBef>
                <a:spcPts val="600"/>
              </a:spcBef>
            </a:pPr>
            <a:r>
              <a:rPr lang="en-US" sz="1200" dirty="0">
                <a:latin typeface="Arial" panose="020B0604020202020204" pitchFamily="34" charset="0"/>
                <a:cs typeface="Arial" panose="020B0604020202020204" pitchFamily="34" charset="0"/>
                <a:hlinkClick r:id="rId11" action="ppaction://hlinksldjump"/>
              </a:rPr>
              <a:t>Figure 6.20 </a:t>
            </a:r>
            <a:r>
              <a:rPr lang="en-US" sz="1200" dirty="0">
                <a:latin typeface="Arial" panose="020B0604020202020204" pitchFamily="34" charset="0"/>
                <a:cs typeface="Arial" panose="020B0604020202020204" pitchFamily="34" charset="0"/>
              </a:rPr>
              <a:t>	Deceased Donor Transplant Rate by Ethnicity - Per 100 Active Patient-Years</a:t>
            </a:r>
          </a:p>
          <a:p>
            <a:pPr>
              <a:spcBef>
                <a:spcPts val="600"/>
              </a:spcBef>
            </a:pPr>
            <a:r>
              <a:rPr lang="en-US" sz="1200" dirty="0">
                <a:latin typeface="Arial" panose="020B0604020202020204" pitchFamily="34" charset="0"/>
                <a:cs typeface="Arial" panose="020B0604020202020204" pitchFamily="34" charset="0"/>
                <a:hlinkClick r:id="rId12" action="ppaction://hlinksldjump"/>
              </a:rPr>
              <a:t>Figure 6.21 </a:t>
            </a:r>
            <a:r>
              <a:rPr lang="en-US" sz="1200" dirty="0">
                <a:latin typeface="Arial" panose="020B0604020202020204" pitchFamily="34" charset="0"/>
                <a:cs typeface="Arial" panose="020B0604020202020204" pitchFamily="34" charset="0"/>
              </a:rPr>
              <a:t>	Deceased Donor Transplant Rate by Blood Group - Per 100 Active Patient-Years</a:t>
            </a:r>
          </a:p>
          <a:p>
            <a:pPr>
              <a:spcBef>
                <a:spcPts val="600"/>
              </a:spcBef>
            </a:pPr>
            <a:r>
              <a:rPr lang="en-US" sz="1200" dirty="0">
                <a:latin typeface="Arial" panose="020B0604020202020204" pitchFamily="34" charset="0"/>
                <a:cs typeface="Arial" panose="020B0604020202020204" pitchFamily="34" charset="0"/>
                <a:hlinkClick r:id="rId13" action="ppaction://hlinksldjump"/>
              </a:rPr>
              <a:t>Figure 6.22 </a:t>
            </a:r>
            <a:r>
              <a:rPr lang="en-US" sz="1200" dirty="0">
                <a:latin typeface="Arial" panose="020B0604020202020204" pitchFamily="34" charset="0"/>
                <a:cs typeface="Arial" panose="020B0604020202020204" pitchFamily="34" charset="0"/>
              </a:rPr>
              <a:t>	Deceased Donor Transplant Rate by PRA Category - Per 100 Active Patient-Years</a:t>
            </a:r>
          </a:p>
          <a:p>
            <a:pPr>
              <a:spcBef>
                <a:spcPts val="600"/>
              </a:spcBef>
            </a:pPr>
            <a:r>
              <a:rPr lang="en-US" sz="1200" dirty="0">
                <a:latin typeface="Arial" panose="020B0604020202020204" pitchFamily="34" charset="0"/>
                <a:cs typeface="Arial" panose="020B0604020202020204" pitchFamily="34" charset="0"/>
                <a:hlinkClick r:id="rId14" action="ppaction://hlinksldjump"/>
              </a:rPr>
              <a:t>Figure 6.23 </a:t>
            </a:r>
            <a:r>
              <a:rPr lang="en-US" sz="1200" dirty="0">
                <a:latin typeface="Arial" panose="020B0604020202020204" pitchFamily="34" charset="0"/>
                <a:cs typeface="Arial" panose="020B0604020202020204" pitchFamily="34" charset="0"/>
              </a:rPr>
              <a:t>	Outcomes after Wait-listing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5" action="ppaction://hlinksldjump"/>
              </a:rPr>
              <a:t>Figure 6.24 </a:t>
            </a:r>
            <a:r>
              <a:rPr lang="en-US" sz="1200" dirty="0">
                <a:latin typeface="Arial" panose="020B0604020202020204" pitchFamily="34" charset="0"/>
                <a:cs typeface="Arial" panose="020B0604020202020204" pitchFamily="34" charset="0"/>
              </a:rPr>
              <a:t>	Outcomes after Wait-listing by Transplanting Region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6" action="ppaction://hlinksldjump"/>
              </a:rPr>
              <a:t>Figure 6.25 </a:t>
            </a:r>
            <a:r>
              <a:rPr lang="en-US" sz="1200" dirty="0">
                <a:latin typeface="Arial" panose="020B0604020202020204" pitchFamily="34" charset="0"/>
                <a:cs typeface="Arial" panose="020B0604020202020204" pitchFamily="34" charset="0"/>
              </a:rPr>
              <a:t>	Outcomes after Wait-listing by Blood Group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7" action="ppaction://hlinksldjump"/>
              </a:rPr>
              <a:t>Figure 6.26 </a:t>
            </a:r>
            <a:r>
              <a:rPr lang="en-US" sz="1200" dirty="0">
                <a:latin typeface="Arial" panose="020B0604020202020204" pitchFamily="34" charset="0"/>
                <a:cs typeface="Arial" panose="020B0604020202020204" pitchFamily="34" charset="0"/>
              </a:rPr>
              <a:t>	Outcomes after Wait-listing by Age Group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8" action="ppaction://hlinksldjump"/>
              </a:rPr>
              <a:t>Figure 6.27 </a:t>
            </a:r>
            <a:r>
              <a:rPr lang="en-US" sz="1200" dirty="0">
                <a:latin typeface="Arial" panose="020B0604020202020204" pitchFamily="34" charset="0"/>
                <a:cs typeface="Arial" panose="020B0604020202020204" pitchFamily="34" charset="0"/>
              </a:rPr>
              <a:t>	Outcomes after Wait-listing by PRA Category - Australian Incident Dialysis 				Patients 2018-2023</a:t>
            </a:r>
          </a:p>
        </p:txBody>
      </p:sp>
    </p:spTree>
    <p:extLst>
      <p:ext uri="{BB962C8B-B14F-4D97-AF65-F5344CB8AC3E}">
        <p14:creationId xmlns:p14="http://schemas.microsoft.com/office/powerpoint/2010/main" val="154254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D45DE-425C-73F4-5E8D-D8D0F0C994D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256B1AA-291A-9887-A6CB-3A9D6BACC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83CE8C78-4BDB-0DF9-A4D2-BFE764D5F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7D72DF-EB24-8364-E9A0-B876AED996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F1DF594-2684-3607-08A0-95A0DAC0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34FFCC1A-99FA-F20E-12B6-E9D24E6CF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11DFF943-3B2C-FC07-8158-2C6C0E6BA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4D9B025-72FB-7614-6DD8-4754C5DD8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0C8EBEB-BFC5-51B9-C657-1708322D4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E41B61C2-CB27-7695-5BC1-6E4D88A99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910FEF24-C038-0BB3-49C2-85D066DB4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DBACCFD0-7EAE-F91F-9CFA-7951C4244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5ED33296-2DD3-19F4-E2A8-D8B4868D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A25DD89-42AB-2A7B-D4F1-56842C035E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B93B074-CAD6-6825-5794-AE88673CF0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11A5F07B-D762-3C36-AFB1-55B807C95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1AF5D49C-91E8-C9EB-B176-CF672957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E14D5EBE-C82C-ACF1-9E40-A7A7D1B4D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F9B2F6B8-CFD3-D1A6-5CBA-7D0574220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54C01B0-46D1-991A-11D6-5BE085E9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A0A6AEB7-2E3C-6BBD-8C28-E44ABAB87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CB5A65AA-5710-20F1-1423-CC2ED9421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8B30CA1E-D448-00BB-EB02-9EB6C16CA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88F7E50-72D7-380D-D523-8A5767AD2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D4D17E-7A73-0EDD-4D8F-FE19CE075361}"/>
              </a:ext>
            </a:extLst>
          </p:cNvPr>
          <p:cNvPicPr>
            <a:picLocks noChangeAspect="1"/>
          </p:cNvPicPr>
          <p:nvPr/>
        </p:nvPicPr>
        <p:blipFill>
          <a:blip r:embed="rId2"/>
          <a:srcRect/>
          <a:stretch/>
        </p:blipFill>
        <p:spPr>
          <a:xfrm>
            <a:off x="2158923" y="550204"/>
            <a:ext cx="7874152"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322B4A52-D966-E645-F402-E4EF2E565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5064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05C4A-5F7C-16BD-74FD-00FFB133D05C}"/>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A2BF91A-581D-AEE3-C0BB-2AF1AC921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287103E-88B4-B719-6762-48C919E6A9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32BF382-4EC2-2DF7-02E4-7E9DA50C3E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B0AEE38-94D0-1264-7A04-E1C6B9CF5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5795CB50-F8A6-3777-EE5C-2233B9117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18D9DEE1-FF08-64D8-DF4B-601AA21F2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7F7FC472-489D-6AF3-C915-CD85D0D7B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EF239C9E-2643-D3D1-863E-0A5A032C5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0F418360-57E7-8134-A3A4-BE76C0B9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A8579273-76FA-F1AC-8D90-655EA9DEF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ABC8BC41-645F-C36A-20F4-CAA05BF0E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2DBBBD70-9894-B78F-290B-4B27E5EC8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90E95D9-E344-C469-D9D1-4936546E90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F9B62318-4772-6BE8-26C2-528600B2D1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5ECEE14-5553-D987-356A-98E17F2C2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D8B7DA22-7EA8-0F90-B418-94D500F1F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E153CD57-EF1F-4848-36E7-51BB6E99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D9C6FD98-3A11-A7D0-41C2-9076DE4A7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AC8B6346-6EEA-CA07-03FF-EEDE8D5F1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731E84DC-7C87-5EC7-D88B-A221930CB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C203AAF6-5E56-FB6A-85FF-B1F19BFE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B89A37E5-182C-25A0-35E0-0647F9FA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F808AA9B-8B99-C7AA-6D4F-7DD7E8A95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091860-FB3A-F03B-70B3-C44E87614683}"/>
              </a:ext>
            </a:extLst>
          </p:cNvPr>
          <p:cNvPicPr>
            <a:picLocks noChangeAspect="1"/>
          </p:cNvPicPr>
          <p:nvPr/>
        </p:nvPicPr>
        <p:blipFill>
          <a:blip r:embed="rId2"/>
          <a:srcRect/>
          <a:stretch/>
        </p:blipFill>
        <p:spPr>
          <a:xfrm>
            <a:off x="2158923" y="550204"/>
            <a:ext cx="7874152"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EF73FA0C-3A26-F608-7C7E-4CC97B69A0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21434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4D4611-71F9-B38E-9806-AB7F5B43216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E152E73-234B-8283-48DF-738F82DB6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D5D7618-9A8C-253A-A037-C0AE004EE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A0FC93C-CCB1-7A6A-39DF-4174AA0D03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0BFD8F1-7E43-A274-4D17-C52C426E6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6FDF8DF6-CD18-0DB2-90EA-20BEA05F3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551B5881-2C5E-0276-7CA1-D1A63F859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24AA5B1F-95BC-271E-B57E-5ED0683B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49AE5325-DF12-FF7A-9682-2EFE5B781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32302BE5-19B7-F3E8-D0D5-7D6E7EA32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9B8F5356-A58F-D561-9F57-667719E03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CDCA5C95-F180-5BC1-AB7D-4A07AB874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813585D8-CD51-6B9D-210F-0F92203D0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3DA80D-FAD7-BB2A-4EF4-9976922B1A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8AA3F113-08EC-DED2-E869-8107AC1001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ADB2C67-243B-1623-EC68-E63A7F968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91C3ED98-9F77-1FBD-90CD-0ADCACFC5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5063C959-FC66-6CB5-15B2-E3061E9CF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F34BF090-8A0E-D6F3-DE16-48CB2C090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0B558C1-8B2B-65B8-0A04-C6752616A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E3B93929-5180-8BA1-476F-E6D4BD6A0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79DA8A9C-E210-69E3-7E1C-94D53FF31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81C3DE6E-AC04-C784-BFC5-600C3F7EE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EE5C15F-A5F6-E870-56E8-1464A6D6E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B01601-DB5E-6E63-DE78-3AA18E55B77F}"/>
              </a:ext>
            </a:extLst>
          </p:cNvPr>
          <p:cNvPicPr>
            <a:picLocks noChangeAspect="1"/>
          </p:cNvPicPr>
          <p:nvPr/>
        </p:nvPicPr>
        <p:blipFill>
          <a:blip r:embed="rId2"/>
          <a:srcRect/>
          <a:stretch/>
        </p:blipFill>
        <p:spPr>
          <a:xfrm>
            <a:off x="2158923" y="550204"/>
            <a:ext cx="7874152"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EAC4EFC1-146F-0EBE-3721-93FC2810B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68830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E1F735-CE23-7E2D-78A4-87810EDAD05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D07C97E-1EAE-ED2E-996E-A5318CB8A7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43796A5-DA64-35E1-C2FB-11DEA7D0B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D4B953F-0ECE-87D1-5ED4-91BCBD1FFC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EDFAC99-6B0C-83C8-9BE3-7A4419961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8B305ED8-CCF0-B0B7-EABA-10A2BEDA1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E9F4AFB4-269D-F2EA-59F0-0827D4D04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1F6AD59B-D739-A1E6-BE0A-5878059F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0EA256F9-4F87-AFAA-83B6-F54BDFCC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49D8DECC-79C4-10AB-80CC-7E17341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1D6407DD-64B2-F547-B47A-923911752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93BFCEB3-ACFE-93BE-D6CE-F9A71332B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9A485F6B-378C-2017-D21C-23C6A06D9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4171AF4-2261-163E-D046-3B63B08F4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155D94D-934D-1246-6821-EBEA1B760A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ACDD4C28-D878-8A68-A0F0-281481507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2FD003E2-E4DC-F54C-F299-4F8DA13BE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2917AAC4-372F-5DB7-8E78-D39FA7E60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02183A48-F1A6-2FA5-2016-9F236F6A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922A596-8E56-3316-F30B-E41BF02E9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C6876B60-4407-2CDE-6804-866AC5257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119291-75EA-8D0D-0474-6EA3A82BE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0DD2263E-2D3C-2A17-E0EF-1AF4B7171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ABB048D1-F70D-4C1F-216E-1B5CD2410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387F6E-1FF3-E308-97CE-957FF8522A00}"/>
              </a:ext>
            </a:extLst>
          </p:cNvPr>
          <p:cNvPicPr>
            <a:picLocks noChangeAspect="1"/>
          </p:cNvPicPr>
          <p:nvPr/>
        </p:nvPicPr>
        <p:blipFill>
          <a:blip r:embed="rId2"/>
          <a:srcRect/>
          <a:stretch/>
        </p:blipFill>
        <p:spPr>
          <a:xfrm>
            <a:off x="2158923" y="550204"/>
            <a:ext cx="7874152"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306703F3-25DE-FD7B-45DB-8CE0E2B72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414670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5DAEB1-7EF1-4819-F604-8B3D75B9137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2700B38-21A6-BCAB-3BA8-979C44C1DA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B1EEDE-3CEE-8F81-EAF5-E2DB5A312B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1968982-5DCE-9728-3238-6ABC1B6EE8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B36D0E2-7E9E-B61D-A23F-2028B29C3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C752402E-5DAC-F041-6949-A7E22426F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9B1366EA-5C96-B130-6E2F-3EA2F2AC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26D4CD9D-3375-96B6-9948-5E62EC92D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DDF0B3A5-9439-BC8A-E006-BA02A3B18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C7B0DA6C-E99A-55FF-4E24-05216AA12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306A4485-7BD3-4B01-C556-B78B5AA7A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6B6BD1AE-0EBC-83CF-55DB-8B1B68456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909783CA-8729-3EA4-4783-8254631D3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D4498CF-20A4-5C44-0325-01B2BEEE93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73BEC1BB-D3F5-66C4-66DB-E92057CBEF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A6B2A0C-A881-C195-FB1B-C1DAA983B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6652B57F-A00B-B7F7-45FE-D3CB8EEE7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C2C41E5C-13C2-3D01-4C17-3AE772C62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4284147C-58A6-7565-563C-23C188917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AEB285BA-8F54-9991-EFC0-2CE170404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C97CC64E-2765-5986-8725-B1F55020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FF8E4339-3602-130C-9429-32338881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74DA8F11-AD84-9997-E32A-0378C179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15712D6F-DE40-A79B-E9F3-8DE5A50C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B3B22C-CE51-ED9A-4DED-D0A22236F72A}"/>
              </a:ext>
            </a:extLst>
          </p:cNvPr>
          <p:cNvPicPr>
            <a:picLocks noChangeAspect="1"/>
          </p:cNvPicPr>
          <p:nvPr/>
        </p:nvPicPr>
        <p:blipFill>
          <a:blip r:embed="rId2"/>
          <a:srcRect/>
          <a:stretch/>
        </p:blipFill>
        <p:spPr>
          <a:xfrm>
            <a:off x="2158923" y="550204"/>
            <a:ext cx="7874152" cy="5735553"/>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20C339BF-5B44-EF33-4700-C0D56C2DB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733639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8F26A-2D62-70B4-11C0-B06138303E8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8DEAE17-192A-1310-27C7-2A36EB7E7A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9FC7518-7BA1-084B-23E1-8A99868992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326C201-9DFC-A8FD-829B-1679F97F84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D95AB4C-02B6-F59A-30EC-B4F27D552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7A2CE962-1C2D-EE2F-029A-E3AAF3731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57B7E78D-40F6-BC55-0F2C-1911DBCF2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721BCD3C-A046-94F5-A4C1-7035116D7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BAEC33DC-D303-B3D8-23CF-7226FB620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4DC2E0A0-8DFE-CBB2-31B6-5BD9460E2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71D9C332-6B50-71D9-0DE0-CC4FBAFFC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0BEEFABB-75B0-6391-1F07-F0CE03E8D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387BFC7B-B45B-96BC-7CA6-E7B94E991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252561D-0DCD-4669-4DEA-22402344AD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A687799-14C0-3952-EB3E-70A03DD047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1D0B7F2-3BB5-01CF-B6A6-DB89542B5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EE0FFE4B-B0F4-E69B-74CF-F2DABD4DF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E354D023-460F-526F-C285-904D40A2C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57E93BE0-0FB4-FFE9-2172-3AF37EFE1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AAA897ED-5B2D-62B0-56BE-268D55D74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87FB4760-D3E4-9E9A-A4AD-776312DB3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C8DA92D1-5855-3005-1E49-85170AA92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AD610B95-5206-F93C-11AD-DC42FB38D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5EC53A76-B262-53A0-BCB5-AC102841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770373-C32E-B85E-2EAC-7CC7DFABAFB3}"/>
              </a:ext>
            </a:extLst>
          </p:cNvPr>
          <p:cNvPicPr>
            <a:picLocks noChangeAspect="1"/>
          </p:cNvPicPr>
          <p:nvPr/>
        </p:nvPicPr>
        <p:blipFill>
          <a:blip r:embed="rId2"/>
          <a:srcRect/>
          <a:stretch/>
        </p:blipFill>
        <p:spPr>
          <a:xfrm>
            <a:off x="2158923" y="550204"/>
            <a:ext cx="7874152"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589C93E9-37F9-430B-AB8E-26435FD91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081012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3D6210-8852-4B68-1830-871576FEB2D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034AECE-A075-7C3A-FB80-095963B61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055B8DB0-ED42-5D67-C3C0-4CD89EBAFC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D0AE2E6-02BF-2CDB-DFA3-A8901F9045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DFFBAEB1-2B53-745C-0EA0-7853C0E8F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ED5C28C4-90B1-A0AE-6F6A-58E5DE41E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C4DE2201-BBFE-0B2C-D91D-60AAA445E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1A724FD6-1C29-B714-889F-B5F06C1B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F07E2C56-7CBB-B1D8-EB1F-F77049A1A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53BFC7FB-24BE-822C-A656-66719CDFB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798EA1F7-2CED-8FA2-7E03-4E4CB31F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6B1FEB7C-37BC-9E7F-A02E-68C993D39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128674C-167E-05F4-2ED3-80366ACCA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32C7EA8-E18E-65A1-ED4C-8E4B96F68E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00F6B00-35DB-156F-3CF3-AD4E1D632B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87D8CA1-2A49-ADCE-9793-E71217DDE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672D0B74-9391-D43F-F504-03120BD49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26DCFB6-E9C2-939D-B42E-7F0E98C28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4C657289-1588-D2D6-CE7E-C95D4CE20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56E428BC-7941-F843-FA23-7E914DADF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EA416EE6-A175-BF7C-B882-D10BAB347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D0FDE8C7-F1A3-DDDE-8245-710B0A5A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2AE07715-303A-2DA4-9416-C483BF6B0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F3331A4-D08D-54F7-4B21-6E5B80198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D3E161-D1C2-DF36-01DB-8AD959A8BB1A}"/>
              </a:ext>
            </a:extLst>
          </p:cNvPr>
          <p:cNvPicPr>
            <a:picLocks noChangeAspect="1"/>
          </p:cNvPicPr>
          <p:nvPr/>
        </p:nvPicPr>
        <p:blipFill>
          <a:blip r:embed="rId2"/>
          <a:srcRect/>
          <a:stretch/>
        </p:blipFill>
        <p:spPr>
          <a:xfrm>
            <a:off x="2158923" y="550204"/>
            <a:ext cx="7874152"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0B1887ED-75A6-D488-C1F6-36594846A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19089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C8533A-62DB-340A-BC2E-80B328058C9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43EF394-016F-7309-E20E-8456690BC4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DE9A32F-06E2-1F9D-553C-07ABCCEDAA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28F6B0-A323-BE79-DCAB-A74629D181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C129227-EB08-A7E0-2164-E5E66D4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C2B1B5CF-6AE7-1953-DED2-F5AEE6031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D41994B7-6B07-35F9-61B7-505BF2222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25A62ECA-82A8-AEA5-1F75-247D99C4E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F7FBF317-B5AB-3FE8-9531-FA3D7AEB0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2934449-C2CB-F115-92C2-8D36A4ADE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BEE177BB-8A64-16DD-8F7D-7A51EA64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BBEA03A9-C821-5B7E-1B6B-CB8D2A014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0B8B31C-2758-6FFA-8ADC-BEB0975DD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1C9FEB5-2434-ABE1-28B2-7AD5EF940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CC1C7BA6-4748-F613-1C40-CCE2F9EED1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44BFCDA-E985-52F0-2D7B-FA5A5EA9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C2A928CE-E031-967F-279A-C10BFD782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66AFC831-A785-2360-8B9B-7AE28F688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89DBB9D8-318A-7384-B162-D25D74CA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907821F1-8DF0-8B22-2E7A-8E9B31D73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62CC335-C5E5-7082-7D82-0F46F06A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53AD01D2-2406-2860-0629-DA252B097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DFE58223-52AD-4A82-E82E-493B1209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56E0C5BF-4041-7637-9486-50ED429CB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61EFB4-F4B7-942F-1367-FF18D35AEF47}"/>
              </a:ext>
            </a:extLst>
          </p:cNvPr>
          <p:cNvPicPr>
            <a:picLocks noChangeAspect="1"/>
          </p:cNvPicPr>
          <p:nvPr/>
        </p:nvPicPr>
        <p:blipFill>
          <a:blip r:embed="rId2"/>
          <a:srcRect/>
          <a:stretch/>
        </p:blipFill>
        <p:spPr>
          <a:xfrm>
            <a:off x="2158923" y="550204"/>
            <a:ext cx="7874152"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C23B8C0A-2419-1382-DDF1-3C6220152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89432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52492B-DAB0-F18D-6F0F-64C3D88D3F5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17BC4A1-5A21-4660-A791-872A1720FA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CCE5D46-8EB3-5EF3-F84F-E2E0CFB37A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462E4D-4FE7-BC12-72C6-8CA750C5D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BE2CC63-F8BE-3E78-AABD-793AD1FD6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2D99AB19-3497-C919-7AC6-01ADE9439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82F26072-9239-2C79-45CC-7A9CF88E5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CEF4D094-90ED-FB6A-A5D1-88D33E6C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8C29BCAB-1F12-D3C8-0135-E8278C8F1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84773A5C-9869-FEC0-B43B-7E25A6699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15BA3419-2445-6869-9680-BF206E5F6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854D5128-3590-EA76-38A3-171066884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E3DF497-F057-BC27-14B9-3D44E74B9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1BFF3B5-5B20-FAB6-3206-8BE968B489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7E92EF9-C059-C3C8-6623-3FD7C78B90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6BCB7DE-B643-BCB1-6843-3CE7371C6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965F1DDD-8CCD-6FD9-9096-04F17C0D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E3A2ACE9-7011-CB24-ED97-632FDD973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B3EF842C-8210-AE2F-5E3B-A82A977C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A340A970-598E-B579-41D9-895CEF458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457E62B0-D55D-71F4-2A32-F274C0C1A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BAA58DC4-E058-038A-B2F6-AFA62ABC7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9B030F5D-84F1-EA97-BD42-F4692DEB3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BD57D247-BE0C-021D-351F-F60E1D273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CE8799-4FDA-A16E-1FDE-FA5AF86B563B}"/>
              </a:ext>
            </a:extLst>
          </p:cNvPr>
          <p:cNvPicPr>
            <a:picLocks noChangeAspect="1"/>
          </p:cNvPicPr>
          <p:nvPr/>
        </p:nvPicPr>
        <p:blipFill>
          <a:blip r:embed="rId2"/>
          <a:srcRect/>
          <a:stretch/>
        </p:blipFill>
        <p:spPr>
          <a:xfrm>
            <a:off x="2158923" y="550204"/>
            <a:ext cx="7874152"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35258503-CF67-21BD-CE12-070EE63D4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49071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83B7D-0F30-93EE-3B5A-B120FE697C2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43EE01EE-F90B-5969-A6B0-C4C2201D97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092DCDC3-1140-D551-4172-6E9800D5A4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2BC319-678A-0680-6BF8-AD9E9D427A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1783566D-FB8D-CEDD-D206-273F45CED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C630EA51-9272-CA6C-7CAE-4B2FE3F75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63196C60-88BC-D470-69E2-0EFB4B558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D3F97538-5EC5-3992-2486-F2482452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FCE9B0D-0F8C-6575-DD21-26CA25EE2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FD0D3595-D98F-C6F9-131D-258CD530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A2FAC7CA-3A62-3CD5-A33D-FB4D5E979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9DB36CB5-20F3-5F6E-6FDD-E2ECEA605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FEDD5A60-B40D-6F27-7989-1459EB47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3F53A50-09FD-802F-D936-E67F966E2F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38ACF5DE-51C0-9432-7CFC-78C9E72821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2230F9A-AF9D-C22C-E820-94CBF28F5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554BFED2-5DF6-BD08-0E72-5AA92D21E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B208B580-0ED5-7DFD-D1C7-1BE07027E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002A6A3B-EFDB-6CB7-3CAD-33CC7525AD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EAB1102-E6D4-9703-AC61-0510055D3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C2E3E2C4-1195-069E-4EF9-DFC72EF6EB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8ED05FE9-2672-9F2D-7AD2-E567488B2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421CE504-7854-2DEB-A0BA-76850874F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B441E27C-5300-42E7-5E2B-508525AF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3FC57-80C9-C695-2417-72F48D4E2903}"/>
              </a:ext>
            </a:extLst>
          </p:cNvPr>
          <p:cNvPicPr>
            <a:picLocks noChangeAspect="1"/>
          </p:cNvPicPr>
          <p:nvPr/>
        </p:nvPicPr>
        <p:blipFill>
          <a:blip r:embed="rId2"/>
          <a:srcRect/>
          <a:stretch/>
        </p:blipFill>
        <p:spPr>
          <a:xfrm>
            <a:off x="2158923" y="550204"/>
            <a:ext cx="7874152"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A971017C-7D47-E33B-2682-02A0B2FBA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07215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2A07FA-A5F1-6A1A-4CB1-57CCC01CEA6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00852E9-3E55-AB87-2081-84BAF005B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D7E57646-1F0C-C49D-A45A-D3579E427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A48D64-81D9-8198-9FAA-96E4775B67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F46848C-DBA9-59DC-4048-2D6BDCBB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8D493EE0-581F-CB98-9A1E-555763486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88DBE60B-A6F2-90CF-31F7-42FC0FA0E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6A7E1A71-97A5-5995-CA2E-3D0CFCAF2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A1E4E9A8-0DD2-BD21-1716-350AA8D26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F9801B24-9848-96DC-0A71-A9A8B68A6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6A1CB43-EAF6-8EAA-2432-073B2E3D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ADF01A3A-B25D-FB30-0320-B24EE1D05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D2BF090F-BA8F-9D04-37E5-925EEEBD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4EACCF7-0C66-0CB6-E87B-5B9E78B3CD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4E1876A5-E0B4-A490-E4A9-A4D6D15AB5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1F6209D5-9DF7-EE3B-AE39-992AE3C92F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77FA6D60-EB5B-6413-9829-E73E109C8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EAC7CD5F-569B-6314-E600-B4F88C85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65CCF4D6-33B5-4D98-B9FC-449FB231B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2D114EF0-1654-7CFA-9B42-0DA6D7C09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D097C5AA-2833-5E04-086B-AB87B96F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ED810DF4-0796-6223-81D8-DA884D005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C56EA1D4-8AB6-398E-7256-D6F3B70FF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DB7459B8-0ACE-8DC4-1B10-D8E598BD3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ar chart RTL">
            <a:extLst>
              <a:ext uri="{FF2B5EF4-FFF2-40B4-BE49-F238E27FC236}">
                <a16:creationId xmlns:a16="http://schemas.microsoft.com/office/drawing/2014/main" id="{A43D9E85-4CF2-988C-B07F-83239538F8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66642" y="2406869"/>
            <a:ext cx="2755146" cy="2755146"/>
          </a:xfrm>
          <a:prstGeom prst="rect">
            <a:avLst/>
          </a:prstGeom>
        </p:spPr>
      </p:pic>
      <p:sp>
        <p:nvSpPr>
          <p:cNvPr id="5" name="Rectangle 4">
            <a:extLst>
              <a:ext uri="{FF2B5EF4-FFF2-40B4-BE49-F238E27FC236}">
                <a16:creationId xmlns:a16="http://schemas.microsoft.com/office/drawing/2014/main" id="{7C7FF54E-FF80-079F-B2BF-FCF4686BAFC8}"/>
              </a:ext>
            </a:extLst>
          </p:cNvPr>
          <p:cNvSpPr/>
          <p:nvPr/>
        </p:nvSpPr>
        <p:spPr>
          <a:xfrm>
            <a:off x="448733" y="471330"/>
            <a:ext cx="4371515" cy="1929567"/>
          </a:xfrm>
          <a:prstGeom prst="rect">
            <a:avLst/>
          </a:prstGeom>
        </p:spPr>
        <p:txBody>
          <a:bodyPr wrap="square">
            <a:spAutoFit/>
          </a:bodyPr>
          <a:lstStyle/>
          <a:p>
            <a:pPr>
              <a:lnSpc>
                <a:spcPct val="150000"/>
              </a:lnSpc>
            </a:pPr>
            <a:r>
              <a:rPr lang="en-AU" sz="4800" dirty="0">
                <a:solidFill>
                  <a:schemeClr val="accent2"/>
                </a:solidFill>
              </a:rPr>
              <a:t>List of Figures</a:t>
            </a:r>
          </a:p>
          <a:p>
            <a:pPr>
              <a:lnSpc>
                <a:spcPct val="150000"/>
              </a:lnSpc>
            </a:pPr>
            <a:r>
              <a:rPr lang="en-AU" sz="3600" i="1" dirty="0">
                <a:solidFill>
                  <a:schemeClr val="accent2"/>
                </a:solidFill>
              </a:rPr>
              <a:t>Continued…</a:t>
            </a:r>
          </a:p>
        </p:txBody>
      </p:sp>
      <p:sp>
        <p:nvSpPr>
          <p:cNvPr id="2" name="TextBox 1">
            <a:extLst>
              <a:ext uri="{FF2B5EF4-FFF2-40B4-BE49-F238E27FC236}">
                <a16:creationId xmlns:a16="http://schemas.microsoft.com/office/drawing/2014/main" id="{AF157D1E-C573-6D11-70F2-4AF3118BC3EC}"/>
              </a:ext>
            </a:extLst>
          </p:cNvPr>
          <p:cNvSpPr txBox="1"/>
          <p:nvPr/>
        </p:nvSpPr>
        <p:spPr>
          <a:xfrm>
            <a:off x="5011418" y="743649"/>
            <a:ext cx="6660000" cy="5262979"/>
          </a:xfrm>
          <a:prstGeom prst="rect">
            <a:avLst/>
          </a:prstGeom>
          <a:noFill/>
        </p:spPr>
        <p:txBody>
          <a:bodyPr wrap="square" rtlCol="0">
            <a:spAutoFit/>
          </a:bodyPr>
          <a:lstStyle/>
          <a:p>
            <a:pPr>
              <a:spcBef>
                <a:spcPts val="600"/>
              </a:spcBef>
            </a:pPr>
            <a:r>
              <a:rPr lang="en-US" sz="1200" dirty="0">
                <a:latin typeface="Arial" panose="020B0604020202020204" pitchFamily="34" charset="0"/>
                <a:cs typeface="Arial" panose="020B0604020202020204" pitchFamily="34" charset="0"/>
                <a:hlinkClick r:id="rId4" action="ppaction://hlinksldjump"/>
              </a:rPr>
              <a:t>Figure 6.28 </a:t>
            </a:r>
            <a:r>
              <a:rPr lang="en-US" sz="1200" dirty="0">
                <a:latin typeface="Arial" panose="020B0604020202020204" pitchFamily="34" charset="0"/>
                <a:cs typeface="Arial" panose="020B0604020202020204" pitchFamily="34" charset="0"/>
              </a:rPr>
              <a:t>	Outcomes after Wait-listing by Diabetes Status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5" action="ppaction://hlinksldjump"/>
              </a:rPr>
              <a:t>Figure 6.29 </a:t>
            </a:r>
            <a:r>
              <a:rPr lang="en-US" sz="1200" dirty="0">
                <a:latin typeface="Arial" panose="020B0604020202020204" pitchFamily="34" charset="0"/>
                <a:cs typeface="Arial" panose="020B0604020202020204" pitchFamily="34" charset="0"/>
              </a:rPr>
              <a:t>	Outcomes after Wait-listing for Age 65+ by Diabetes Status - Australian Incident 			KRT Patients 2018-2023</a:t>
            </a:r>
          </a:p>
          <a:p>
            <a:pPr>
              <a:spcBef>
                <a:spcPts val="600"/>
              </a:spcBef>
            </a:pPr>
            <a:r>
              <a:rPr lang="en-US" sz="1200" dirty="0">
                <a:latin typeface="Arial" panose="020B0604020202020204" pitchFamily="34" charset="0"/>
                <a:cs typeface="Arial" panose="020B0604020202020204" pitchFamily="34" charset="0"/>
                <a:hlinkClick r:id="rId6" action="ppaction://hlinksldjump"/>
              </a:rPr>
              <a:t>Figure 6.30 </a:t>
            </a:r>
            <a:r>
              <a:rPr lang="en-US" sz="1200" dirty="0">
                <a:latin typeface="Arial" panose="020B0604020202020204" pitchFamily="34" charset="0"/>
                <a:cs typeface="Arial" panose="020B0604020202020204" pitchFamily="34" charset="0"/>
              </a:rPr>
              <a:t>	Survival after Wait-listing - Australian Incident Dialysis Patients 2018-2023 				Censored at Transplantation</a:t>
            </a:r>
          </a:p>
          <a:p>
            <a:pPr>
              <a:spcBef>
                <a:spcPts val="600"/>
              </a:spcBef>
            </a:pPr>
            <a:r>
              <a:rPr lang="en-US" sz="1200" dirty="0">
                <a:latin typeface="Arial" panose="020B0604020202020204" pitchFamily="34" charset="0"/>
                <a:cs typeface="Arial" panose="020B0604020202020204" pitchFamily="34" charset="0"/>
                <a:hlinkClick r:id="rId7" action="ppaction://hlinksldjump"/>
              </a:rPr>
              <a:t>Figure 6.31 </a:t>
            </a:r>
            <a:r>
              <a:rPr lang="en-US" sz="1200" dirty="0">
                <a:latin typeface="Arial" panose="020B0604020202020204" pitchFamily="34" charset="0"/>
                <a:cs typeface="Arial" panose="020B0604020202020204" pitchFamily="34" charset="0"/>
              </a:rPr>
              <a:t>	Survival after Wait-listing by Age Group - Australian Incident Dialysis Patients 			2018-2023 Censored at Transplantation</a:t>
            </a:r>
          </a:p>
          <a:p>
            <a:pPr>
              <a:spcBef>
                <a:spcPts val="600"/>
              </a:spcBef>
            </a:pPr>
            <a:r>
              <a:rPr lang="en-US" sz="1200" dirty="0">
                <a:latin typeface="Arial" panose="020B0604020202020204" pitchFamily="34" charset="0"/>
                <a:cs typeface="Arial" panose="020B0604020202020204" pitchFamily="34" charset="0"/>
                <a:hlinkClick r:id="rId8" action="ppaction://hlinksldjump"/>
              </a:rPr>
              <a:t>Figure 6.32 </a:t>
            </a:r>
            <a:r>
              <a:rPr lang="en-US" sz="1200" dirty="0">
                <a:latin typeface="Arial" panose="020B0604020202020204" pitchFamily="34" charset="0"/>
                <a:cs typeface="Arial" panose="020B0604020202020204" pitchFamily="34" charset="0"/>
              </a:rPr>
              <a:t>	Survival after Wait-listing by Diabetes Status - Australian Incident Dialysis Patients 		2018-2023 Censored at Transplantation</a:t>
            </a:r>
          </a:p>
          <a:p>
            <a:pPr>
              <a:spcBef>
                <a:spcPts val="600"/>
              </a:spcBef>
            </a:pPr>
            <a:r>
              <a:rPr lang="en-US" sz="1200" dirty="0">
                <a:latin typeface="Arial" panose="020B0604020202020204" pitchFamily="34" charset="0"/>
                <a:cs typeface="Arial" panose="020B0604020202020204" pitchFamily="34" charset="0"/>
                <a:hlinkClick r:id="rId9" action="ppaction://hlinksldjump"/>
              </a:rPr>
              <a:t>Figure 6.33 </a:t>
            </a:r>
            <a:r>
              <a:rPr lang="en-US" sz="1200" dirty="0">
                <a:latin typeface="Arial" panose="020B0604020202020204" pitchFamily="34" charset="0"/>
                <a:cs typeface="Arial" panose="020B0604020202020204" pitchFamily="34" charset="0"/>
              </a:rPr>
              <a:t>	Survival after Wait-listing for Age 65+ by Diabetes Status - Australian Incident 			Dialysis Patients 2018-2023 Censored at Transplantation</a:t>
            </a:r>
          </a:p>
          <a:p>
            <a:pPr>
              <a:spcBef>
                <a:spcPts val="600"/>
              </a:spcBef>
            </a:pPr>
            <a:r>
              <a:rPr lang="en-US" sz="1200" dirty="0">
                <a:latin typeface="Arial" panose="020B0604020202020204" pitchFamily="34" charset="0"/>
                <a:cs typeface="Arial" panose="020B0604020202020204" pitchFamily="34" charset="0"/>
                <a:hlinkClick r:id="rId10" action="ppaction://hlinksldjump"/>
              </a:rPr>
              <a:t>Figure 6.34 </a:t>
            </a:r>
            <a:r>
              <a:rPr lang="en-US" sz="1200" dirty="0">
                <a:latin typeface="Arial" panose="020B0604020202020204" pitchFamily="34" charset="0"/>
                <a:cs typeface="Arial" panose="020B0604020202020204" pitchFamily="34" charset="0"/>
              </a:rPr>
              <a:t>	Outcomes after De-listing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1" action="ppaction://hlinksldjump"/>
              </a:rPr>
              <a:t>Figure 6.35 </a:t>
            </a:r>
            <a:r>
              <a:rPr lang="en-US" sz="1200" dirty="0">
                <a:latin typeface="Arial" panose="020B0604020202020204" pitchFamily="34" charset="0"/>
                <a:cs typeface="Arial" panose="020B0604020202020204" pitchFamily="34" charset="0"/>
              </a:rPr>
              <a:t>	Outcomes after De-listing by Transplanting Region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2" action="ppaction://hlinksldjump"/>
              </a:rPr>
              <a:t>Figure 6.36 </a:t>
            </a:r>
            <a:r>
              <a:rPr lang="en-US" sz="1200" dirty="0">
                <a:latin typeface="Arial" panose="020B0604020202020204" pitchFamily="34" charset="0"/>
                <a:cs typeface="Arial" panose="020B0604020202020204" pitchFamily="34" charset="0"/>
              </a:rPr>
              <a:t>	Outcomes after De-listing by Age Group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3" action="ppaction://hlinksldjump"/>
              </a:rPr>
              <a:t>Figure 6.37 </a:t>
            </a:r>
            <a:r>
              <a:rPr lang="en-US" sz="1200" dirty="0">
                <a:latin typeface="Arial" panose="020B0604020202020204" pitchFamily="34" charset="0"/>
                <a:cs typeface="Arial" panose="020B0604020202020204" pitchFamily="34" charset="0"/>
              </a:rPr>
              <a:t>	Outcomes after De-listing by Diabetes Status - Australian Incident Dialysis 				Patients 2018-2023</a:t>
            </a:r>
          </a:p>
          <a:p>
            <a:pPr>
              <a:spcBef>
                <a:spcPts val="600"/>
              </a:spcBef>
            </a:pPr>
            <a:r>
              <a:rPr lang="en-US" sz="1200" dirty="0">
                <a:latin typeface="Arial" panose="020B0604020202020204" pitchFamily="34" charset="0"/>
                <a:cs typeface="Arial" panose="020B0604020202020204" pitchFamily="34" charset="0"/>
                <a:hlinkClick r:id="rId14" action="ppaction://hlinksldjump"/>
              </a:rPr>
              <a:t>Figure 6.38 </a:t>
            </a:r>
            <a:r>
              <a:rPr lang="en-US" sz="1200" dirty="0">
                <a:latin typeface="Arial" panose="020B0604020202020204" pitchFamily="34" charset="0"/>
                <a:cs typeface="Arial" panose="020B0604020202020204" pitchFamily="34" charset="0"/>
              </a:rPr>
              <a:t>	Outcomes after De-listing for Age 65+ by Diabetes Status - Australian Incident 			Dialysis Patients 2018-2023</a:t>
            </a:r>
          </a:p>
          <a:p>
            <a:pPr>
              <a:spcBef>
                <a:spcPts val="600"/>
              </a:spcBef>
            </a:pPr>
            <a:endParaRPr lang="en-US" sz="1200" dirty="0">
              <a:latin typeface="Arial" panose="020B0604020202020204" pitchFamily="34" charset="0"/>
              <a:cs typeface="Arial" panose="020B0604020202020204" pitchFamily="34" charset="0"/>
            </a:endParaRPr>
          </a:p>
          <a:p>
            <a:pPr>
              <a:spcBef>
                <a:spcPts val="600"/>
              </a:spcBef>
            </a:pPr>
            <a:r>
              <a:rPr lang="en-US" sz="1200" dirty="0">
                <a:latin typeface="Arial" panose="020B0604020202020204" pitchFamily="34" charset="0"/>
                <a:cs typeface="Arial" panose="020B0604020202020204" pitchFamily="34" charset="0"/>
                <a:hlinkClick r:id="rId15" action="ppaction://hlinksldjump"/>
              </a:rPr>
              <a:t>Acknowledgement Statement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319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E9BABB-3119-C13E-FDC1-B9EDE4F2AA4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E02700E-A047-E6C6-C0D7-AC50BE0337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8693027A-72B8-9AF8-9221-2E33062FAB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1D93-0C8D-6C4B-7794-BFC0B1EAA2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8326CC7-0EB3-4729-F4B7-A564CBB99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77415DE9-DCB5-8B41-0597-7D9E09312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6915E398-2782-10B6-7AB0-5469642D6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B01489D9-53C9-8A16-0E5E-87B29A76D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15309F9D-CE76-F1DC-C6E5-6A02C8B03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928CF11E-EC39-403A-81D5-44BF08D02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B2F58848-A6B0-509D-5427-9BC98BD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4851E675-AA47-6F79-83ED-58B4F342B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E02C1F74-81D9-3983-0801-1AEC64500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BB51064-AA80-52D5-075F-678DB0D128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5A600C22-DC27-F0B8-A381-93F0E198CA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F80BCDC5-FF52-6C8E-A302-07EC413B6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F28E04CE-BDC8-C889-885A-AB5AA9584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7104BE4C-FD70-0FAE-044F-9E5C5D6B5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A7E719AA-17DE-95AA-2625-51E9C5C3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7AE98F18-E5C2-3880-2696-8F3E0EB17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7666FF34-2447-B2AB-2943-4537F43E3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F792878D-4E90-15C0-37F5-0A38F59E9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13464326-66C9-8128-7F26-870125576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1CEE4762-3942-6A85-C51A-F852930B3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40C7D2-0C8C-45E9-2610-3F20BF5EE2DB}"/>
              </a:ext>
            </a:extLst>
          </p:cNvPr>
          <p:cNvPicPr>
            <a:picLocks noChangeAspect="1"/>
          </p:cNvPicPr>
          <p:nvPr/>
        </p:nvPicPr>
        <p:blipFill>
          <a:blip r:embed="rId2"/>
          <a:srcRect/>
          <a:stretch/>
        </p:blipFill>
        <p:spPr>
          <a:xfrm>
            <a:off x="2158923" y="550204"/>
            <a:ext cx="7874152" cy="5735552"/>
          </a:xfrm>
          <a:prstGeom prst="rect">
            <a:avLst/>
          </a:prstGeom>
        </p:spPr>
      </p:pic>
      <p:pic>
        <p:nvPicPr>
          <p:cNvPr id="5" name="Picture 4" descr="A blue and white logo&#10;&#10;Description automatically generated">
            <a:hlinkClick r:id="rId3" action="ppaction://hlinksldjump"/>
            <a:extLst>
              <a:ext uri="{FF2B5EF4-FFF2-40B4-BE49-F238E27FC236}">
                <a16:creationId xmlns:a16="http://schemas.microsoft.com/office/drawing/2014/main" id="{B050D61C-9440-A9F1-7E55-28C4DBBAB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579588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976C2-BECB-1E6C-F80A-248D122B327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B56FDB9-C720-A457-98F0-82388C3C4A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C886D1C7-63E5-9A66-EB52-D14DA04B93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A17B85-F5BF-FB48-F422-48AB3237EF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FBF3FCDD-5589-F43F-6985-CA5153B11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1F969A28-8510-4C1B-6508-345419500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BB35101F-EB83-DADC-51FB-48510CCDE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7CB2BB18-43C1-56BF-B137-EDB185B0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493E9216-7C03-7ABE-D79A-FFDF5F1C9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F639B935-14B6-C875-47C5-7A4FFBE9C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759FA7BC-986A-6F29-4638-3BD403053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22EA48F7-AAF4-6A21-0C9C-76009B3CC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BDA22241-F319-21D0-D8AD-0BD3E8D20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A72D010-9F75-6F11-1CE5-EB380C1AC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DD6814F2-98E4-11BC-3F94-671680D9B6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1E91F97-0045-4309-5FC1-0BA81C09E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3642D70D-952F-2496-0DE4-32FE06DD8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DB216281-ABD2-1FFF-C05A-1B218AC10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7C900B75-D43D-253C-3BEB-D8EFF2706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6D4270F0-5813-DF88-A1FD-AFC40B380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237280F1-04BE-1036-4327-9038CB717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976C389F-03BE-5449-5C89-0E3F1D447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A22B8A08-D20C-A347-6AD9-E1B16907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03BE72EB-8E3D-80FE-9234-A5DD18410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AA5B76-7474-66C5-A00E-D0C52D58CAC6}"/>
              </a:ext>
            </a:extLst>
          </p:cNvPr>
          <p:cNvPicPr>
            <a:picLocks noChangeAspect="1"/>
          </p:cNvPicPr>
          <p:nvPr/>
        </p:nvPicPr>
        <p:blipFill>
          <a:blip r:embed="rId2"/>
          <a:srcRect/>
          <a:stretch/>
        </p:blipFill>
        <p:spPr>
          <a:xfrm>
            <a:off x="2158923" y="550204"/>
            <a:ext cx="7874152" cy="5735552"/>
          </a:xfrm>
          <a:prstGeom prst="rect">
            <a:avLst/>
          </a:prstGeom>
        </p:spPr>
      </p:pic>
      <p:pic>
        <p:nvPicPr>
          <p:cNvPr id="5" name="Picture 4" descr="A blue and white logo&#10;&#10;Description automatically generated">
            <a:hlinkClick r:id="rId3" action="ppaction://hlinksldjump"/>
            <a:extLst>
              <a:ext uri="{FF2B5EF4-FFF2-40B4-BE49-F238E27FC236}">
                <a16:creationId xmlns:a16="http://schemas.microsoft.com/office/drawing/2014/main" id="{23161FC6-9431-2A3B-72D5-68C88FC30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503764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9069C5-8BFB-716A-E966-20FC077F5D9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D06D520-3F4F-CF32-730C-9D7761CBC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36BCBA81-68DA-64AF-A51F-AEB613A421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01C070-D270-5573-F2D0-1B638CC57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D4A986B6-85CA-5D99-63C1-310C95142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7CDAA56C-212E-7063-59DD-0717FF70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AACE66CE-7F9B-1AA9-05EA-F3095E73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CCB639FD-28D4-E6E9-E0E0-53E0020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5841A7E5-4613-08A3-D9F7-96D6EAC4A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92E01D75-4779-15D1-9748-30F895440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CDC6356F-0C47-6D29-AED6-0D6E0A94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7982E8BA-BB09-BB9A-31CD-DFA59D8EB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6DF175C6-8C9A-0569-3F8F-4E44CF997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A5CFF0E-B3AE-6750-A7E5-480E0B557A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716E1931-B71B-96B3-1A63-14390C1C00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C838A841-C9B0-FE75-A42D-F1D7DDAA6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33F1E099-E5B0-DF98-5A21-8ED640D1A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1DA0F844-F01B-515C-3C15-34C382797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F0ED132E-7489-55ED-5ECF-01DDDC9F8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CA96859D-D3AD-8985-9CC6-25998EEB9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3417A8E4-7685-A140-4760-89613FBA4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EDC120DE-CE44-70B9-E15B-D36443D1C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73F69CDA-3316-B0C7-C64F-E4FFF94695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C354007D-4F1F-F217-AABF-673FDA66C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B97900-E5D3-F193-5A56-F9DCBED868C3}"/>
              </a:ext>
            </a:extLst>
          </p:cNvPr>
          <p:cNvPicPr>
            <a:picLocks noChangeAspect="1"/>
          </p:cNvPicPr>
          <p:nvPr/>
        </p:nvPicPr>
        <p:blipFill>
          <a:blip r:embed="rId2"/>
          <a:srcRect/>
          <a:stretch/>
        </p:blipFill>
        <p:spPr>
          <a:xfrm>
            <a:off x="2158923" y="550204"/>
            <a:ext cx="7874151" cy="5735552"/>
          </a:xfrm>
          <a:prstGeom prst="rect">
            <a:avLst/>
          </a:prstGeom>
        </p:spPr>
      </p:pic>
      <p:pic>
        <p:nvPicPr>
          <p:cNvPr id="3" name="Picture 2" descr="A blue and white logo&#10;&#10;Description automatically generated">
            <a:hlinkClick r:id="rId3" action="ppaction://hlinksldjump"/>
            <a:extLst>
              <a:ext uri="{FF2B5EF4-FFF2-40B4-BE49-F238E27FC236}">
                <a16:creationId xmlns:a16="http://schemas.microsoft.com/office/drawing/2014/main" id="{2D3C32EB-D45D-2005-A867-FCDFA1F1C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45252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9BA5A7-321E-016A-F42A-AD1BB794726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2D1E3B7-C42D-7262-F005-9AB61ADCDD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C88FB6C9-DC76-BB74-7A20-4267F94A76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0CE53AD-421F-B063-FA2C-66D69B5DAB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874E277-24F1-A8F2-8F4F-1AC2B916B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D05521A3-636B-0835-A6CD-EB59E03D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4EB895FB-0477-3EA5-4973-C68FECADE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27274C90-1EF9-7898-923F-A7A98F291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9764C95D-E734-933D-311C-0A8DA5B0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9F0CD80D-E0B8-3E22-06EA-EECCC54B2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C33E9702-FB05-6BAE-ADA1-99A2509AF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59603645-D243-C42B-2244-503C73121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F83F1FD-8DC7-F136-166D-9F7E4CA7C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8F8A036-3ED1-392B-A0C8-1B2C7A724D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A96CEFE3-C6A6-A9BF-B176-CE2486C90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942CA4E-06FB-195B-3671-4D6B471FE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9C2B6B2-5A2A-AAC7-3EC3-77CD17686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766D3584-9ECA-8537-C814-01E7BEE58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F7C9D986-4E30-7834-3AD9-8AA95B93D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72F847BD-9D51-E6F2-7D01-E831A8C9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9375D382-AD98-585E-A819-5F523A4A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CAC2BBF5-D508-8CB1-71ED-6271950A0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EB390C8D-C063-2740-4816-64C6B6D95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C573AC1D-FEFA-2CBA-8F1C-73BCF696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F58AAF0-2E6B-717D-9C5E-9C4FD66FB926}"/>
              </a:ext>
            </a:extLst>
          </p:cNvPr>
          <p:cNvSpPr txBox="1"/>
          <p:nvPr/>
        </p:nvSpPr>
        <p:spPr>
          <a:xfrm>
            <a:off x="703518" y="1422040"/>
            <a:ext cx="10784964" cy="4013919"/>
          </a:xfrm>
          <a:prstGeom prst="rect">
            <a:avLst/>
          </a:prstGeom>
          <a:noFill/>
        </p:spPr>
        <p:txBody>
          <a:bodyPr wrap="square">
            <a:spAutoFit/>
          </a:bodyPr>
          <a:lstStyle/>
          <a:p>
            <a:r>
              <a:rPr lang="en-AU" b="1" i="0" dirty="0">
                <a:solidFill>
                  <a:srgbClr val="4A4A4A"/>
                </a:solidFill>
                <a:effectLst/>
                <a:latin typeface="Open Sans" panose="020B0606030504020204" pitchFamily="34" charset="0"/>
              </a:rPr>
              <a:t>Attribution Statement</a:t>
            </a:r>
          </a:p>
          <a:p>
            <a:endParaRPr lang="en-US" b="0" i="0" dirty="0">
              <a:solidFill>
                <a:srgbClr val="4A4A4A"/>
              </a:solidFill>
              <a:effectLst/>
              <a:latin typeface="Open Sans" panose="020B0606030504020204" pitchFamily="34" charset="0"/>
            </a:endParaRPr>
          </a:p>
          <a:p>
            <a:r>
              <a:rPr lang="en-US" dirty="0">
                <a:solidFill>
                  <a:srgbClr val="4A4A4A"/>
                </a:solidFill>
                <a:latin typeface="Open Sans" panose="020B0606030504020204" pitchFamily="34" charset="0"/>
              </a:rPr>
              <a:t>ANZDATA encourages </a:t>
            </a:r>
            <a:r>
              <a:rPr lang="en-US" dirty="0" err="1">
                <a:solidFill>
                  <a:srgbClr val="4A4A4A"/>
                </a:solidFill>
                <a:latin typeface="Open Sans" panose="020B0606030504020204" pitchFamily="34" charset="0"/>
              </a:rPr>
              <a:t>utilisation</a:t>
            </a:r>
            <a:r>
              <a:rPr lang="en-US" dirty="0">
                <a:solidFill>
                  <a:srgbClr val="4A4A4A"/>
                </a:solidFill>
                <a:latin typeface="Open Sans" panose="020B0606030504020204" pitchFamily="34" charset="0"/>
              </a:rPr>
              <a:t> of data presented in these graphs for the benefit of patients and the renal community in Australia and New Zealand, to improve care quality and health</a:t>
            </a:r>
          </a:p>
          <a:p>
            <a:r>
              <a:rPr lang="en-US" dirty="0">
                <a:solidFill>
                  <a:srgbClr val="4A4A4A"/>
                </a:solidFill>
                <a:latin typeface="Open Sans" panose="020B0606030504020204" pitchFamily="34" charset="0"/>
              </a:rPr>
              <a:t>Outcomes. For more information v</a:t>
            </a:r>
            <a:r>
              <a:rPr lang="en-US" b="0" i="0" dirty="0">
                <a:solidFill>
                  <a:srgbClr val="4A4A4A"/>
                </a:solidFill>
                <a:effectLst/>
                <a:latin typeface="Open Sans" panose="020B0606030504020204" pitchFamily="34" charset="0"/>
              </a:rPr>
              <a:t>isit </a:t>
            </a:r>
            <a:r>
              <a:rPr lang="en-AU" dirty="0">
                <a:hlinkClick r:id="rId2"/>
              </a:rPr>
              <a:t>https://www.anzdata.org.au/anzdata/publications/attribution-statement/</a:t>
            </a:r>
            <a:r>
              <a:rPr lang="en-AU" dirty="0"/>
              <a:t>  </a:t>
            </a:r>
          </a:p>
          <a:p>
            <a:endParaRPr lang="en-US" b="0" i="0" dirty="0">
              <a:solidFill>
                <a:srgbClr val="4A4A4A"/>
              </a:solidFill>
              <a:effectLst/>
              <a:latin typeface="Open Sans" panose="020B0606030504020204" pitchFamily="34" charset="0"/>
            </a:endParaRPr>
          </a:p>
          <a:p>
            <a:r>
              <a:rPr lang="en-US" b="0" i="0" dirty="0">
                <a:solidFill>
                  <a:srgbClr val="4A4A4A"/>
                </a:solidFill>
                <a:effectLst/>
                <a:latin typeface="Open Sans" panose="020B0606030504020204" pitchFamily="34" charset="0"/>
              </a:rPr>
              <a:t>Publications which incorporate ANZDATA sourced data such as displayed in these graphs, then “ANZDATA Registry” should be acknowledged with the disclaimer below included.</a:t>
            </a:r>
          </a:p>
          <a:p>
            <a:pPr algn="l" fontAlgn="base">
              <a:spcBef>
                <a:spcPts val="2475"/>
              </a:spcBef>
              <a:spcAft>
                <a:spcPts val="750"/>
              </a:spcAft>
            </a:pPr>
            <a:r>
              <a:rPr lang="en-US" b="0" i="1" dirty="0">
                <a:solidFill>
                  <a:srgbClr val="333399"/>
                </a:solidFill>
                <a:effectLst/>
                <a:latin typeface="Open Sans" panose="020B0606030504020204" pitchFamily="34" charset="0"/>
              </a:rPr>
              <a:t>“The data reported here have been supplied by the Australia and New Zealand Dialysis and Transplant Registry (ANZDATA). The interpretation and reporting of these data are the responsibility of the Editors and in no way should be seen as an official policy or interpretation of the Australia and New Zealand Dialysis and Transplant Registry.”</a:t>
            </a:r>
            <a:endParaRPr lang="en-US" b="0" i="0" dirty="0">
              <a:solidFill>
                <a:srgbClr val="4A4A4A"/>
              </a:solidFill>
              <a:effectLst/>
              <a:latin typeface="Open Sans" panose="020B0606030504020204" pitchFamily="34" charset="0"/>
            </a:endParaRPr>
          </a:p>
        </p:txBody>
      </p:sp>
      <p:pic>
        <p:nvPicPr>
          <p:cNvPr id="5" name="Picture 4" descr="A blue and white logo&#10;&#10;Description automatically generated">
            <a:hlinkClick r:id="rId3" action="ppaction://hlinksldjump"/>
            <a:extLst>
              <a:ext uri="{FF2B5EF4-FFF2-40B4-BE49-F238E27FC236}">
                <a16:creationId xmlns:a16="http://schemas.microsoft.com/office/drawing/2014/main" id="{3AB84A71-B373-8158-0534-8E91A1FD6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44706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EF7A93-681D-4EEF-9B86-2789C08CA687}"/>
              </a:ext>
            </a:extLst>
          </p:cNvPr>
          <p:cNvPicPr>
            <a:picLocks noChangeAspect="1"/>
          </p:cNvPicPr>
          <p:nvPr/>
        </p:nvPicPr>
        <p:blipFill>
          <a:blip r:embed="rId2"/>
          <a:srcRect/>
          <a:stretch/>
        </p:blipFill>
        <p:spPr>
          <a:xfrm>
            <a:off x="4378865" y="561221"/>
            <a:ext cx="3434270"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9F48D1EA-4F8A-C327-C328-F8F6783AA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389157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139B63C-111E-4AD2-BE1E-9CE4CEE3B7EB}"/>
              </a:ext>
            </a:extLst>
          </p:cNvPr>
          <p:cNvPicPr>
            <a:picLocks noChangeAspect="1"/>
          </p:cNvPicPr>
          <p:nvPr/>
        </p:nvPicPr>
        <p:blipFill>
          <a:blip r:embed="rId2"/>
          <a:srcRect/>
          <a:stretch/>
        </p:blipFill>
        <p:spPr>
          <a:xfrm>
            <a:off x="4378865" y="561221"/>
            <a:ext cx="3434270"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17B6CE5-925E-A7D1-6436-56A66FB7B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48730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C09136-117A-41EF-8DA5-55BFD27CBB41}"/>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A83B01C-439D-8A85-8D7F-95AB51E20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96264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C5C823-DA7E-48F2-A7D1-67EBB007533A}"/>
              </a:ext>
            </a:extLst>
          </p:cNvPr>
          <p:cNvPicPr>
            <a:picLocks noChangeAspect="1"/>
          </p:cNvPicPr>
          <p:nvPr/>
        </p:nvPicPr>
        <p:blipFill>
          <a:blip r:embed="rId2"/>
          <a:srcRect/>
          <a:stretch/>
        </p:blipFill>
        <p:spPr>
          <a:xfrm>
            <a:off x="2158921" y="561221"/>
            <a:ext cx="7874156" cy="5735556"/>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63E0E5DA-1FC2-4AF5-8091-17E0B117C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118181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Isosceles Triangle 13">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8" name="Isosceles Triangle 17">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9" name="Isosceles Triangle 18">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E44D3E-73F3-48C2-A27F-CF841884D7A6}"/>
              </a:ext>
            </a:extLst>
          </p:cNvPr>
          <p:cNvPicPr>
            <a:picLocks noChangeAspect="1"/>
          </p:cNvPicPr>
          <p:nvPr/>
        </p:nvPicPr>
        <p:blipFill>
          <a:blip r:embed="rId2"/>
          <a:srcRect/>
          <a:stretch/>
        </p:blipFill>
        <p:spPr>
          <a:xfrm>
            <a:off x="2158921" y="561221"/>
            <a:ext cx="7874158" cy="5735557"/>
          </a:xfrm>
          <a:prstGeom prst="rect">
            <a:avLst/>
          </a:prstGeom>
        </p:spPr>
      </p:pic>
      <p:pic>
        <p:nvPicPr>
          <p:cNvPr id="2" name="Picture 1" descr="A blue and white logo&#10;&#10;Description automatically generated">
            <a:hlinkClick r:id="rId3" action="ppaction://hlinksldjump"/>
            <a:extLst>
              <a:ext uri="{FF2B5EF4-FFF2-40B4-BE49-F238E27FC236}">
                <a16:creationId xmlns:a16="http://schemas.microsoft.com/office/drawing/2014/main" id="{21364009-C156-4176-D41D-4D6A9AB49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03" y="5297940"/>
            <a:ext cx="1527053" cy="1080000"/>
          </a:xfrm>
          <a:prstGeom prst="rect">
            <a:avLst/>
          </a:prstGeom>
        </p:spPr>
      </p:pic>
    </p:spTree>
    <p:extLst>
      <p:ext uri="{BB962C8B-B14F-4D97-AF65-F5344CB8AC3E}">
        <p14:creationId xmlns:p14="http://schemas.microsoft.com/office/powerpoint/2010/main" val="2568235292"/>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2E83C3"/>
      </a:hlink>
      <a:folHlink>
        <a:srgbClr val="7030A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248</TotalTime>
  <Words>940</Words>
  <Application>Microsoft Office PowerPoint</Application>
  <PresentationFormat>Widescreen</PresentationFormat>
  <Paragraphs>55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Open Sans</vt:lpstr>
      <vt:lpstr>Trebuchet MS</vt:lpstr>
      <vt:lpstr>Wingdings 3</vt:lpstr>
      <vt:lpstr>Facet</vt:lpstr>
      <vt:lpstr>Australian Transplant  Waiting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ANZDATA AR 2023 - Australian Transplant Waiting List </dc:title>
  <dc:creator>ANZ DATA</dc:creator>
  <cp:keywords>#Waiting List, #ANZDATA</cp:keywords>
  <cp:lastModifiedBy>Chris Davies</cp:lastModifiedBy>
  <cp:revision>21</cp:revision>
  <dcterms:created xsi:type="dcterms:W3CDTF">2019-09-24T02:19:39Z</dcterms:created>
  <dcterms:modified xsi:type="dcterms:W3CDTF">2024-12-23T00:46:33Z</dcterms:modified>
  <cp:category>46th Annual Report 2023</cp:category>
  <cp:contentStatus/>
</cp:coreProperties>
</file>