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6" r:id="rId19"/>
    <p:sldId id="275" r:id="rId20"/>
    <p:sldId id="277" r:id="rId21"/>
    <p:sldId id="278" r:id="rId22"/>
    <p:sldId id="27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2" autoAdjust="0"/>
    <p:restoredTop sz="94660"/>
  </p:normalViewPr>
  <p:slideViewPr>
    <p:cSldViewPr snapToGrid="0">
      <p:cViewPr varScale="1">
        <p:scale>
          <a:sx n="112" d="100"/>
          <a:sy n="112" d="100"/>
        </p:scale>
        <p:origin x="26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0724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14739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3459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730352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7723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02932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416932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3735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96973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2643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CDDD60-8BC9-4A56-805C-3B1FC1BAEC1F}" type="datetimeFigureOut">
              <a:rPr lang="en-AU" smtClean="0"/>
              <a:t>17/12/2024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69327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CDDD60-8BC9-4A56-805C-3B1FC1BAEC1F}" type="datetimeFigureOut">
              <a:rPr lang="en-AU" smtClean="0"/>
              <a:t>17/12/2024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8113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CDDD60-8BC9-4A56-805C-3B1FC1BAEC1F}" type="datetimeFigureOut">
              <a:rPr lang="en-AU" smtClean="0"/>
              <a:t>17/12/2024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0448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DDD60-8BC9-4A56-805C-3B1FC1BAEC1F}" type="datetimeFigureOut">
              <a:rPr lang="en-AU" smtClean="0"/>
              <a:t>17/12/2024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35916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17/12/2024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6953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
        <p:nvSpPr>
          <p:cNvPr id="5" name="Date Placeholder 4"/>
          <p:cNvSpPr>
            <a:spLocks noGrp="1"/>
          </p:cNvSpPr>
          <p:nvPr>
            <p:ph type="dt" sz="half" idx="10"/>
          </p:nvPr>
        </p:nvSpPr>
        <p:spPr/>
        <p:txBody>
          <a:bodyPr/>
          <a:lstStyle/>
          <a:p>
            <a:fld id="{A6CDDD60-8BC9-4A56-805C-3B1FC1BAEC1F}" type="datetimeFigureOut">
              <a:rPr lang="en-AU" smtClean="0"/>
              <a:t>17/12/2024</a:t>
            </a:fld>
            <a:endParaRPr lang="en-AU"/>
          </a:p>
        </p:txBody>
      </p:sp>
    </p:spTree>
    <p:extLst>
      <p:ext uri="{BB962C8B-B14F-4D97-AF65-F5344CB8AC3E}">
        <p14:creationId xmlns:p14="http://schemas.microsoft.com/office/powerpoint/2010/main" val="261196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CDDD60-8BC9-4A56-805C-3B1FC1BAEC1F}" type="datetimeFigureOut">
              <a:rPr lang="en-AU" smtClean="0"/>
              <a:t>17/12/2024</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D35A42-0430-4B7F-A768-F5C77B9302EB}" type="slidenum">
              <a:rPr lang="en-AU" smtClean="0"/>
              <a:t>‹#›</a:t>
            </a:fld>
            <a:endParaRPr lang="en-AU"/>
          </a:p>
        </p:txBody>
      </p:sp>
    </p:spTree>
    <p:extLst>
      <p:ext uri="{BB962C8B-B14F-4D97-AF65-F5344CB8AC3E}">
        <p14:creationId xmlns:p14="http://schemas.microsoft.com/office/powerpoint/2010/main" val="427971144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18" Type="http://schemas.openxmlformats.org/officeDocument/2006/relationships/slide" Target="slide19.xml"/><Relationship Id="rId3" Type="http://schemas.openxmlformats.org/officeDocument/2006/relationships/slide" Target="slide4.xml"/><Relationship Id="rId21" Type="http://schemas.openxmlformats.org/officeDocument/2006/relationships/image" Target="../media/image2.png"/><Relationship Id="rId7" Type="http://schemas.openxmlformats.org/officeDocument/2006/relationships/slide" Target="slide8.xml"/><Relationship Id="rId12" Type="http://schemas.openxmlformats.org/officeDocument/2006/relationships/slide" Target="slide13.xml"/><Relationship Id="rId17" Type="http://schemas.openxmlformats.org/officeDocument/2006/relationships/slide" Target="slide18.xml"/><Relationship Id="rId2" Type="http://schemas.openxmlformats.org/officeDocument/2006/relationships/slide" Target="slide3.xml"/><Relationship Id="rId16" Type="http://schemas.openxmlformats.org/officeDocument/2006/relationships/slide" Target="slide17.xml"/><Relationship Id="rId20" Type="http://schemas.openxmlformats.org/officeDocument/2006/relationships/slide" Target="slide2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2.xml"/><Relationship Id="rId5" Type="http://schemas.openxmlformats.org/officeDocument/2006/relationships/slide" Target="slide6.xml"/><Relationship Id="rId15" Type="http://schemas.openxmlformats.org/officeDocument/2006/relationships/slide" Target="slide16.xml"/><Relationship Id="rId10" Type="http://schemas.openxmlformats.org/officeDocument/2006/relationships/slide" Target="slide11.xml"/><Relationship Id="rId19" Type="http://schemas.openxmlformats.org/officeDocument/2006/relationships/slide" Target="slide20.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5.xml"/><Relationship Id="rId22" Type="http://schemas.openxmlformats.org/officeDocument/2006/relationships/image" Target="../media/image3.svg"/></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hyperlink" Target="https://www.anzdata.org.au/anzdata/publications/attribution-statement/" TargetMode="Externa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677335" y="1282701"/>
            <a:ext cx="5096060" cy="4307148"/>
          </a:xfrm>
        </p:spPr>
        <p:txBody>
          <a:bodyPr anchor="ctr">
            <a:normAutofit/>
          </a:bodyPr>
          <a:lstStyle/>
          <a:p>
            <a:pPr>
              <a:lnSpc>
                <a:spcPct val="90000"/>
              </a:lnSpc>
            </a:pPr>
            <a:r>
              <a:rPr lang="en-AU" sz="4600" dirty="0"/>
              <a:t>Kidney Donation</a:t>
            </a:r>
          </a:p>
        </p:txBody>
      </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p:cNvSpPr>
            <a:spLocks noGrp="1"/>
          </p:cNvSpPr>
          <p:nvPr>
            <p:ph type="subTitle" idx="1"/>
          </p:nvPr>
        </p:nvSpPr>
        <p:spPr>
          <a:xfrm>
            <a:off x="7821120" y="2753679"/>
            <a:ext cx="4078935" cy="1663907"/>
          </a:xfrm>
        </p:spPr>
        <p:txBody>
          <a:bodyPr anchor="ctr">
            <a:normAutofit/>
          </a:bodyPr>
          <a:lstStyle/>
          <a:p>
            <a:pPr algn="l">
              <a:lnSpc>
                <a:spcPct val="150000"/>
              </a:lnSpc>
            </a:pPr>
            <a:r>
              <a:rPr lang="en-AU" dirty="0">
                <a:solidFill>
                  <a:schemeClr val="bg1"/>
                </a:solidFill>
              </a:rPr>
              <a:t>ANZDATA Registry 47</a:t>
            </a:r>
            <a:r>
              <a:rPr lang="en-AU" baseline="30000" dirty="0">
                <a:solidFill>
                  <a:schemeClr val="bg1"/>
                </a:solidFill>
              </a:rPr>
              <a:t>th</a:t>
            </a:r>
            <a:r>
              <a:rPr lang="en-AU" dirty="0">
                <a:solidFill>
                  <a:schemeClr val="bg1"/>
                </a:solidFill>
              </a:rPr>
              <a:t> Annual Report</a:t>
            </a:r>
            <a:br>
              <a:rPr lang="en-AU" dirty="0">
                <a:solidFill>
                  <a:schemeClr val="bg1"/>
                </a:solidFill>
              </a:rPr>
            </a:br>
            <a:r>
              <a:rPr lang="en-AU" dirty="0">
                <a:solidFill>
                  <a:srgbClr val="FFFFFF"/>
                </a:solidFill>
              </a:rPr>
              <a:t>Data to 31-Dec-2023</a:t>
            </a:r>
          </a:p>
          <a:p>
            <a:pPr algn="l"/>
            <a:r>
              <a:rPr lang="en-AU" sz="3500" dirty="0">
                <a:solidFill>
                  <a:schemeClr val="bg1"/>
                </a:solidFill>
              </a:rPr>
              <a:t>Chapter 8 - Graphs</a:t>
            </a:r>
            <a:endParaRPr lang="en-AU" sz="3500" dirty="0">
              <a:solidFill>
                <a:srgbClr val="FFFFFF"/>
              </a:solidFill>
            </a:endParaRPr>
          </a:p>
        </p:txBody>
      </p:sp>
      <p:pic>
        <p:nvPicPr>
          <p:cNvPr id="4" name="Picture 3" descr="A blue and white logo&#10;&#10;Description automatically generated">
            <a:extLst>
              <a:ext uri="{FF2B5EF4-FFF2-40B4-BE49-F238E27FC236}">
                <a16:creationId xmlns:a16="http://schemas.microsoft.com/office/drawing/2014/main" id="{F6D3BD9B-BD04-C83B-9BEF-00913E6B89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643" y="4951039"/>
            <a:ext cx="1527053" cy="1080000"/>
          </a:xfrm>
          <a:prstGeom prst="rect">
            <a:avLst/>
          </a:prstGeom>
        </p:spPr>
      </p:pic>
      <p:sp>
        <p:nvSpPr>
          <p:cNvPr id="5" name="TextBox 4">
            <a:extLst>
              <a:ext uri="{FF2B5EF4-FFF2-40B4-BE49-F238E27FC236}">
                <a16:creationId xmlns:a16="http://schemas.microsoft.com/office/drawing/2014/main" id="{7FBE7DF0-AFCE-88BA-7054-54F8F271AE67}"/>
              </a:ext>
            </a:extLst>
          </p:cNvPr>
          <p:cNvSpPr txBox="1"/>
          <p:nvPr/>
        </p:nvSpPr>
        <p:spPr>
          <a:xfrm>
            <a:off x="686643" y="6093119"/>
            <a:ext cx="2379690" cy="276999"/>
          </a:xfrm>
          <a:prstGeom prst="rect">
            <a:avLst/>
          </a:prstGeom>
          <a:noFill/>
        </p:spPr>
        <p:txBody>
          <a:bodyPr wrap="square" rtlCol="0">
            <a:spAutoFit/>
          </a:bodyPr>
          <a:lstStyle/>
          <a:p>
            <a:r>
              <a:rPr lang="en-AU" sz="1200" b="1" dirty="0"/>
              <a:t>Release Date:  </a:t>
            </a:r>
          </a:p>
        </p:txBody>
      </p:sp>
    </p:spTree>
    <p:extLst>
      <p:ext uri="{BB962C8B-B14F-4D97-AF65-F5344CB8AC3E}">
        <p14:creationId xmlns:p14="http://schemas.microsoft.com/office/powerpoint/2010/main" val="1140272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A8ECC66B-1B85-06F1-2F64-B43337C1BE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864534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5EE6B40-D971-BC89-C2D0-CA35846C65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651652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4AE30A5-4594-D13F-517D-B1D41DD0D7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382283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93716AF9-A43A-9D79-168D-B2EAF79B2F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96059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A7D5705-8011-741E-5AD2-C09B6CD2887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991308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4246BB6D-9586-AA9F-160A-98FFE5B813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20676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C110236D-5FA3-7DAD-F7B9-B56594A93C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55530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488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002DC61-86B1-1113-4778-7C5FAFF6B6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686633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3" y="5488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73812C5-7AF4-4830-9A65-B8AD8C16DE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161902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3" y="5488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1D35E350-16DB-12A8-F16A-F0C825EC05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341322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A10D7E8-7049-4CCB-A0CE-BD98A89F510D}"/>
              </a:ext>
            </a:extLst>
          </p:cNvPr>
          <p:cNvSpPr/>
          <p:nvPr/>
        </p:nvSpPr>
        <p:spPr>
          <a:xfrm>
            <a:off x="4514988" y="474345"/>
            <a:ext cx="7200000" cy="5909310"/>
          </a:xfrm>
          <a:prstGeom prst="rect">
            <a:avLst/>
          </a:prstGeom>
        </p:spPr>
        <p:txBody>
          <a:bodyPr wrap="square">
            <a:spAutoFit/>
          </a:bodyPr>
          <a:lstStyle/>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2" action="ppaction://hlinksldjump"/>
              </a:rPr>
              <a:t>Figure 8.1.1 </a:t>
            </a:r>
            <a:r>
              <a:rPr lang="en-AU" sz="1200" dirty="0">
                <a:latin typeface="Arial" panose="020B0604020202020204" pitchFamily="34" charset="0"/>
                <a:cs typeface="Arial" panose="020B0604020202020204" pitchFamily="34" charset="0"/>
              </a:rPr>
              <a:t>	Deceased Kidney Donor Type - Australia 2014-2023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3" action="ppaction://hlinksldjump"/>
              </a:rPr>
              <a:t>Figure 8.1.2 </a:t>
            </a:r>
            <a:r>
              <a:rPr lang="en-AU" sz="1200" dirty="0">
                <a:latin typeface="Arial" panose="020B0604020202020204" pitchFamily="34" charset="0"/>
                <a:cs typeface="Arial" panose="020B0604020202020204" pitchFamily="34" charset="0"/>
              </a:rPr>
              <a:t>	Deceased Kidney Donor Type - New Zealand 2014-2023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4" action="ppaction://hlinksldjump"/>
              </a:rPr>
              <a:t>Figure 8.2.1 </a:t>
            </a:r>
            <a:r>
              <a:rPr lang="en-AU" sz="1200" dirty="0">
                <a:latin typeface="Arial" panose="020B0604020202020204" pitchFamily="34" charset="0"/>
                <a:cs typeface="Arial" panose="020B0604020202020204" pitchFamily="34" charset="0"/>
              </a:rPr>
              <a:t>	Cause of Donor Death - Australia 2014-2023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5" action="ppaction://hlinksldjump"/>
              </a:rPr>
              <a:t>Figure 8.2.2 </a:t>
            </a:r>
            <a:r>
              <a:rPr lang="en-AU" sz="1200" dirty="0">
                <a:latin typeface="Arial" panose="020B0604020202020204" pitchFamily="34" charset="0"/>
                <a:cs typeface="Arial" panose="020B0604020202020204" pitchFamily="34" charset="0"/>
              </a:rPr>
              <a:t>	Cause of Donor Death - New Zealand 2014-2023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6" action="ppaction://hlinksldjump"/>
              </a:rPr>
              <a:t>Figure 8.3.1 </a:t>
            </a:r>
            <a:r>
              <a:rPr lang="en-AU" sz="1200" dirty="0">
                <a:latin typeface="Arial" panose="020B0604020202020204" pitchFamily="34" charset="0"/>
                <a:cs typeface="Arial" panose="020B0604020202020204" pitchFamily="34" charset="0"/>
              </a:rPr>
              <a:t>	Deceased Kidney Donor Age - Australia 1989-2023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7" action="ppaction://hlinksldjump"/>
              </a:rPr>
              <a:t>Figure 8.3.2 </a:t>
            </a:r>
            <a:r>
              <a:rPr lang="en-AU" sz="1200" dirty="0">
                <a:latin typeface="Arial" panose="020B0604020202020204" pitchFamily="34" charset="0"/>
                <a:cs typeface="Arial" panose="020B0604020202020204" pitchFamily="34" charset="0"/>
              </a:rPr>
              <a:t>	Deceased Kidney Donor Age - New Zealand 1993-2023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8" action="ppaction://hlinksldjump"/>
              </a:rPr>
              <a:t>Figure 8.4.1 </a:t>
            </a:r>
            <a:r>
              <a:rPr lang="en-AU" sz="1200" dirty="0">
                <a:latin typeface="Arial" panose="020B0604020202020204" pitchFamily="34" charset="0"/>
                <a:cs typeface="Arial" panose="020B0604020202020204" pitchFamily="34" charset="0"/>
              </a:rPr>
              <a:t>	Deceased Kidney Donor KDRI - Australia 2004-2023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9" action="ppaction://hlinksldjump"/>
              </a:rPr>
              <a:t>Figure 8.4.2 </a:t>
            </a:r>
            <a:r>
              <a:rPr lang="en-AU" sz="1200" dirty="0">
                <a:latin typeface="Arial" panose="020B0604020202020204" pitchFamily="34" charset="0"/>
                <a:cs typeface="Arial" panose="020B0604020202020204" pitchFamily="34" charset="0"/>
              </a:rPr>
              <a:t>	Deceased Kidney Donor KDRI - New Zealand 2004-2023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0" action="ppaction://hlinksldjump"/>
              </a:rPr>
              <a:t>Figure 8.5 </a:t>
            </a:r>
            <a:r>
              <a:rPr lang="en-AU" sz="1200" dirty="0">
                <a:latin typeface="Arial" panose="020B0604020202020204" pitchFamily="34" charset="0"/>
                <a:cs typeface="Arial" panose="020B0604020202020204" pitchFamily="34" charset="0"/>
              </a:rPr>
              <a:t>	Deceased Kidney Donor KDPI by Transplant Hospital - Australia and New Zealand 2019-2023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1" action="ppaction://hlinksldjump"/>
              </a:rPr>
              <a:t>Figure 8.6 </a:t>
            </a:r>
            <a:r>
              <a:rPr lang="en-AU" sz="1200" dirty="0">
                <a:latin typeface="Arial" panose="020B0604020202020204" pitchFamily="34" charset="0"/>
                <a:cs typeface="Arial" panose="020B0604020202020204" pitchFamily="34" charset="0"/>
              </a:rPr>
              <a:t>	Deceased Kidney Donor KDPI by Transplant Region - Australia and New Zealand 2019-2023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2" action="ppaction://hlinksldjump"/>
              </a:rPr>
              <a:t>Figure 8.7.1 </a:t>
            </a:r>
            <a:r>
              <a:rPr lang="en-AU" sz="1200" dirty="0">
                <a:latin typeface="Arial" panose="020B0604020202020204" pitchFamily="34" charset="0"/>
                <a:cs typeface="Arial" panose="020B0604020202020204" pitchFamily="34" charset="0"/>
              </a:rPr>
              <a:t>	Non-utilisation Rate of Retrieved Kidneys - Australia 2014-2023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3" action="ppaction://hlinksldjump"/>
              </a:rPr>
              <a:t>Figure 8.7.2 </a:t>
            </a:r>
            <a:r>
              <a:rPr lang="en-AU" sz="1200" dirty="0">
                <a:latin typeface="Arial" panose="020B0604020202020204" pitchFamily="34" charset="0"/>
                <a:cs typeface="Arial" panose="020B0604020202020204" pitchFamily="34" charset="0"/>
              </a:rPr>
              <a:t>	Non-utilisation Rate of Retrieved Kidneys - New Zealand 2014-2023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4" action="ppaction://hlinksldjump"/>
              </a:rPr>
              <a:t>Figure 8.8.1 </a:t>
            </a:r>
            <a:r>
              <a:rPr lang="en-AU" sz="1200" dirty="0">
                <a:latin typeface="Arial" panose="020B0604020202020204" pitchFamily="34" charset="0"/>
                <a:cs typeface="Arial" panose="020B0604020202020204" pitchFamily="34" charset="0"/>
              </a:rPr>
              <a:t>	Living Donor Percentage of Transplants - Australia - Stratified by Age of Recipient, 2016-2019 vs 2020-2023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5" action="ppaction://hlinksldjump"/>
              </a:rPr>
              <a:t>Figure 8.8.2</a:t>
            </a:r>
            <a:r>
              <a:rPr lang="en-AU" sz="1200" dirty="0">
                <a:latin typeface="Arial" panose="020B0604020202020204" pitchFamily="34" charset="0"/>
                <a:cs typeface="Arial" panose="020B0604020202020204" pitchFamily="34" charset="0"/>
              </a:rPr>
              <a:t>	Living Donor Percentage of Transplants - New Zealand - Stratified by Age of Recipient, 2016-2019 vs 2020-2023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6" action="ppaction://hlinksldjump"/>
              </a:rPr>
              <a:t>Figure 8.9 </a:t>
            </a:r>
            <a:r>
              <a:rPr lang="en-AU" sz="1200" dirty="0">
                <a:latin typeface="Arial" panose="020B0604020202020204" pitchFamily="34" charset="0"/>
                <a:cs typeface="Arial" panose="020B0604020202020204" pitchFamily="34" charset="0"/>
              </a:rPr>
              <a:t>	Living Donor Percentage of Transplants by Transplant Region - Age 25-44, 2016-2019 vs 2020-2023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7" action="ppaction://hlinksldjump"/>
              </a:rPr>
              <a:t>Figure 8.10.1</a:t>
            </a:r>
            <a:r>
              <a:rPr lang="en-AU" sz="1200" dirty="0">
                <a:latin typeface="Arial" panose="020B0604020202020204" pitchFamily="34" charset="0"/>
                <a:cs typeface="Arial" panose="020B0604020202020204" pitchFamily="34" charset="0"/>
              </a:rPr>
              <a:t>	Living Kidney Donor Age - Australia 2014-2023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8" action="ppaction://hlinksldjump"/>
              </a:rPr>
              <a:t>Figure 8.10.2 </a:t>
            </a:r>
            <a:r>
              <a:rPr lang="en-AU" sz="1200" dirty="0">
                <a:latin typeface="Arial" panose="020B0604020202020204" pitchFamily="34" charset="0"/>
                <a:cs typeface="Arial" panose="020B0604020202020204" pitchFamily="34" charset="0"/>
              </a:rPr>
              <a:t>	Living Kidney Donor Age - New Zealand 2014-2023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9" action="ppaction://hlinksldjump"/>
              </a:rPr>
              <a:t>Figure 8.11.1 </a:t>
            </a:r>
            <a:r>
              <a:rPr lang="en-AU" sz="1200" dirty="0">
                <a:latin typeface="Arial" panose="020B0604020202020204" pitchFamily="34" charset="0"/>
                <a:cs typeface="Arial" panose="020B0604020202020204" pitchFamily="34" charset="0"/>
              </a:rPr>
              <a:t>	Source of Living Kidney Donor - Australia 2014-2023</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20" action="ppaction://hlinksldjump"/>
              </a:rPr>
              <a:t>Figure 8.11.2 </a:t>
            </a:r>
            <a:r>
              <a:rPr lang="en-AU" sz="1200" dirty="0">
                <a:latin typeface="Arial" panose="020B0604020202020204" pitchFamily="34" charset="0"/>
                <a:cs typeface="Arial" panose="020B0604020202020204" pitchFamily="34" charset="0"/>
              </a:rPr>
              <a:t>	Source of Living Kidney Donor - New Zealand 2014-2023</a:t>
            </a:r>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rcRect/>
          <a:stretch/>
        </p:blipFill>
        <p:spPr>
          <a:xfrm>
            <a:off x="1177456" y="2217683"/>
            <a:ext cx="2804022" cy="2804022"/>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473838" y="482325"/>
            <a:ext cx="4371515" cy="1064650"/>
          </a:xfrm>
          <a:prstGeom prst="rect">
            <a:avLst/>
          </a:prstGeom>
        </p:spPr>
        <p:txBody>
          <a:bodyPr wrap="square">
            <a:spAutoFit/>
          </a:bodyPr>
          <a:lstStyle/>
          <a:p>
            <a:pPr>
              <a:lnSpc>
                <a:spcPct val="150000"/>
              </a:lnSpc>
            </a:pPr>
            <a:r>
              <a:rPr lang="en-AU" sz="4800" dirty="0">
                <a:solidFill>
                  <a:schemeClr val="accent2"/>
                </a:solidFill>
              </a:rPr>
              <a:t>List of Figures</a:t>
            </a:r>
          </a:p>
        </p:txBody>
      </p:sp>
    </p:spTree>
    <p:extLst>
      <p:ext uri="{BB962C8B-B14F-4D97-AF65-F5344CB8AC3E}">
        <p14:creationId xmlns:p14="http://schemas.microsoft.com/office/powerpoint/2010/main" val="3965713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48819"/>
            <a:ext cx="7884972" cy="5734960"/>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CEBD62A-2F3A-FD96-416D-82190D6216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819320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3" y="548819"/>
            <a:ext cx="7884972" cy="5734960"/>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24E94BE-0DEA-56EB-E9E0-4414594187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41912933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79965FF-4BA0-97CD-97BD-EC28BA8CF120}"/>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DAF93F10-D242-7A2E-DFCF-D822ED1F07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C5D39AC6-DC20-F54C-321B-4BC667C4085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D23D64A6-E77F-8D92-9CB9-EC40FD0B1D8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FDF4A31C-5CA7-0BE0-917D-A6B55E2EFC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6F930824-F2A0-453C-1BCE-44F6970461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40026511-B112-63F6-3DFC-E60AD3EC77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867D23A8-25AB-5545-EDC6-1380C53D8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4314C4D5-57C3-52D1-18E4-F8D9205993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82AC9661-573A-EE54-ABF3-AD53D17F7B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F7A4A11B-2701-D48F-5502-44BA1D8752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550D3EDF-C54D-ACEA-2CEC-FA474DD25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432FEB63-85AF-758A-9B8F-AB030DB7A9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1F8BE4FE-7062-964C-C887-4FCD2FDE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CFBE7663-4E8E-C994-5774-2F8259AC055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46068DB8-861C-896F-7626-8E08B22BA4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A586A424-0701-D0F8-0E2B-E9DB1FC372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06E697CF-2E8C-8BCC-55B8-CD46A3438F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2070D17C-0FBA-1F42-CB24-188596C52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734F7319-E4D8-89EF-A7EC-E7914503AD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06322FAE-935E-7DD5-0F51-D1A91C5C7C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A818E8C3-44FC-CB2B-F8E3-0979C2264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017268EA-9A37-8303-33E1-762BBFF0A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2CDED005-AD20-E5DF-34E0-4EE60EE151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blue and white logo&#10;&#10;Description automatically generated">
            <a:hlinkClick r:id="rId2" action="ppaction://hlinksldjump"/>
            <a:extLst>
              <a:ext uri="{FF2B5EF4-FFF2-40B4-BE49-F238E27FC236}">
                <a16:creationId xmlns:a16="http://schemas.microsoft.com/office/drawing/2014/main" id="{1AEC514D-5E9C-8813-5507-36800A61DC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
        <p:nvSpPr>
          <p:cNvPr id="4" name="TextBox 3">
            <a:extLst>
              <a:ext uri="{FF2B5EF4-FFF2-40B4-BE49-F238E27FC236}">
                <a16:creationId xmlns:a16="http://schemas.microsoft.com/office/drawing/2014/main" id="{4703CB63-7C83-4181-DE47-A2EEC78C4F39}"/>
              </a:ext>
            </a:extLst>
          </p:cNvPr>
          <p:cNvSpPr txBox="1"/>
          <p:nvPr/>
        </p:nvSpPr>
        <p:spPr>
          <a:xfrm>
            <a:off x="703518" y="1422041"/>
            <a:ext cx="10784964" cy="4013919"/>
          </a:xfrm>
          <a:prstGeom prst="rect">
            <a:avLst/>
          </a:prstGeom>
          <a:noFill/>
        </p:spPr>
        <p:txBody>
          <a:bodyPr wrap="square">
            <a:spAutoFit/>
          </a:bodyPr>
          <a:lstStyle/>
          <a:p>
            <a:r>
              <a:rPr lang="en-AU" b="1" i="0" dirty="0">
                <a:solidFill>
                  <a:srgbClr val="4A4A4A"/>
                </a:solidFill>
                <a:effectLst/>
                <a:latin typeface="Open Sans" panose="020B0606030504020204" pitchFamily="34" charset="0"/>
              </a:rPr>
              <a:t>Attribution Statement</a:t>
            </a:r>
          </a:p>
          <a:p>
            <a:endParaRPr lang="en-US" b="0" i="0" dirty="0">
              <a:solidFill>
                <a:srgbClr val="4A4A4A"/>
              </a:solidFill>
              <a:effectLst/>
              <a:latin typeface="Open Sans" panose="020B0606030504020204" pitchFamily="34" charset="0"/>
            </a:endParaRPr>
          </a:p>
          <a:p>
            <a:r>
              <a:rPr lang="en-US" dirty="0">
                <a:solidFill>
                  <a:srgbClr val="4A4A4A"/>
                </a:solidFill>
                <a:latin typeface="Open Sans" panose="020B0606030504020204" pitchFamily="34" charset="0"/>
              </a:rPr>
              <a:t>ANZDATA encourages </a:t>
            </a:r>
            <a:r>
              <a:rPr lang="en-US" dirty="0" err="1">
                <a:solidFill>
                  <a:srgbClr val="4A4A4A"/>
                </a:solidFill>
                <a:latin typeface="Open Sans" panose="020B0606030504020204" pitchFamily="34" charset="0"/>
              </a:rPr>
              <a:t>utilisation</a:t>
            </a:r>
            <a:r>
              <a:rPr lang="en-US" dirty="0">
                <a:solidFill>
                  <a:srgbClr val="4A4A4A"/>
                </a:solidFill>
                <a:latin typeface="Open Sans" panose="020B0606030504020204" pitchFamily="34" charset="0"/>
              </a:rPr>
              <a:t> of data presented in these graphs for the benefit of patients and the renal community in Australia and New Zealand, to improve care quality and health</a:t>
            </a:r>
          </a:p>
          <a:p>
            <a:r>
              <a:rPr lang="en-US" dirty="0">
                <a:solidFill>
                  <a:srgbClr val="4A4A4A"/>
                </a:solidFill>
                <a:latin typeface="Open Sans" panose="020B0606030504020204" pitchFamily="34" charset="0"/>
              </a:rPr>
              <a:t>Outcomes. For more information v</a:t>
            </a:r>
            <a:r>
              <a:rPr lang="en-US" b="0" i="0" dirty="0">
                <a:solidFill>
                  <a:srgbClr val="4A4A4A"/>
                </a:solidFill>
                <a:effectLst/>
                <a:latin typeface="Open Sans" panose="020B0606030504020204" pitchFamily="34" charset="0"/>
              </a:rPr>
              <a:t>isit </a:t>
            </a:r>
            <a:r>
              <a:rPr lang="en-AU" dirty="0">
                <a:hlinkClick r:id="rId4"/>
              </a:rPr>
              <a:t>https://www.anzdata.org.au/anzdata/publications/attribution-statement/</a:t>
            </a:r>
            <a:r>
              <a:rPr lang="en-AU" dirty="0"/>
              <a:t>  </a:t>
            </a:r>
          </a:p>
          <a:p>
            <a:endParaRPr lang="en-US" b="0" i="0" dirty="0">
              <a:solidFill>
                <a:srgbClr val="4A4A4A"/>
              </a:solidFill>
              <a:effectLst/>
              <a:latin typeface="Open Sans" panose="020B0606030504020204" pitchFamily="34" charset="0"/>
            </a:endParaRPr>
          </a:p>
          <a:p>
            <a:r>
              <a:rPr lang="en-US" b="0" i="0" dirty="0">
                <a:solidFill>
                  <a:srgbClr val="4A4A4A"/>
                </a:solidFill>
                <a:effectLst/>
                <a:latin typeface="Open Sans" panose="020B0606030504020204" pitchFamily="34" charset="0"/>
              </a:rPr>
              <a:t>Publications which incorporate ANZDATA sourced data such as displayed in these graphs, then “ANZDATA Registry” should be acknowledged with the disclaimer below included.</a:t>
            </a:r>
          </a:p>
          <a:p>
            <a:pPr algn="l" fontAlgn="base">
              <a:spcBef>
                <a:spcPts val="2475"/>
              </a:spcBef>
              <a:spcAft>
                <a:spcPts val="750"/>
              </a:spcAft>
            </a:pPr>
            <a:r>
              <a:rPr lang="en-US" b="0" i="1" dirty="0">
                <a:solidFill>
                  <a:srgbClr val="333399"/>
                </a:solidFill>
                <a:effectLst/>
                <a:latin typeface="Open Sans" panose="020B0606030504020204" pitchFamily="34" charset="0"/>
              </a:rPr>
              <a:t>“The data reported here have been supplied by the Australia and New Zealand Dialysis and Transplant Registry (ANZDATA). The interpretation and reporting of these data are the responsibility of the Editors and in no way should be seen as an official policy or interpretation of the Australia and New Zealand Dialysis and Transplant Registry.”</a:t>
            </a:r>
            <a:endParaRPr lang="en-US" b="0" i="0" dirty="0">
              <a:solidFill>
                <a:srgbClr val="4A4A4A"/>
              </a:solidFill>
              <a:effectLst/>
              <a:latin typeface="Open Sans" panose="020B0606030504020204" pitchFamily="34" charset="0"/>
            </a:endParaRPr>
          </a:p>
        </p:txBody>
      </p:sp>
    </p:spTree>
    <p:extLst>
      <p:ext uri="{BB962C8B-B14F-4D97-AF65-F5344CB8AC3E}">
        <p14:creationId xmlns:p14="http://schemas.microsoft.com/office/powerpoint/2010/main" val="1521614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2013" y="560428"/>
            <a:ext cx="7887973" cy="573714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4B7F238C-06BE-633A-C2FF-3478D1FE52D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9157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41C3DBDF-0476-F198-B7A4-238E6555B2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87307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2014" y="560428"/>
            <a:ext cx="7887972" cy="5737142"/>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C250D083-1525-EFC1-8717-AB9D09BF6F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96264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709B6567-F558-7CE5-B641-464150EAEA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181815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30564A12-681A-3EB3-DF3A-7244ABD3FE8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568235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FDE0C38-EEF9-F7BB-CC45-736A411B98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717912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3514" y="561519"/>
            <a:ext cx="7884973"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9B49821F-D689-70E7-EAF2-D49555EFF4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185185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115</TotalTime>
  <Words>402</Words>
  <Application>Microsoft Office PowerPoint</Application>
  <PresentationFormat>Widescreen</PresentationFormat>
  <Paragraphs>31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Open Sans</vt:lpstr>
      <vt:lpstr>Trebuchet MS</vt:lpstr>
      <vt:lpstr>Wingdings 3</vt:lpstr>
      <vt:lpstr>Facet</vt:lpstr>
      <vt:lpstr>Kidney Donation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Kidney Donation ANZDATA AR 2024 </dc:title>
  <dc:creator>ANZ DATA</dc:creator>
  <cp:keywords>#kidneydonation, #ANZDATA</cp:keywords>
  <cp:lastModifiedBy>Tara Hurst</cp:lastModifiedBy>
  <cp:revision>19</cp:revision>
  <dcterms:created xsi:type="dcterms:W3CDTF">2019-09-24T02:19:39Z</dcterms:created>
  <dcterms:modified xsi:type="dcterms:W3CDTF">2024-12-17T04:59:43Z</dcterms:modified>
  <cp:category>47th Annual Report 2024 on 2023 Data</cp:category>
  <cp:contentStatus/>
</cp:coreProperties>
</file>