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304" r:id="rId3"/>
    <p:sldId id="306" r:id="rId4"/>
    <p:sldId id="307" r:id="rId5"/>
    <p:sldId id="30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7" r:id="rId26"/>
    <p:sldId id="279" r:id="rId27"/>
    <p:sldId id="280" r:id="rId28"/>
    <p:sldId id="284" r:id="rId29"/>
    <p:sldId id="281" r:id="rId30"/>
    <p:sldId id="282" r:id="rId31"/>
    <p:sldId id="285" r:id="rId32"/>
    <p:sldId id="286" r:id="rId33"/>
    <p:sldId id="287" r:id="rId34"/>
    <p:sldId id="288" r:id="rId35"/>
    <p:sldId id="290" r:id="rId36"/>
    <p:sldId id="291" r:id="rId37"/>
    <p:sldId id="292" r:id="rId38"/>
    <p:sldId id="293" r:id="rId39"/>
    <p:sldId id="294" r:id="rId40"/>
    <p:sldId id="295" r:id="rId41"/>
    <p:sldId id="309" r:id="rId42"/>
    <p:sldId id="310" r:id="rId43"/>
    <p:sldId id="296" r:id="rId44"/>
    <p:sldId id="297" r:id="rId45"/>
    <p:sldId id="298" r:id="rId46"/>
    <p:sldId id="299" r:id="rId47"/>
    <p:sldId id="300" r:id="rId48"/>
    <p:sldId id="301" r:id="rId49"/>
    <p:sldId id="302" r:id="rId50"/>
    <p:sldId id="303" r:id="rId51"/>
    <p:sldId id="31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17/12/2024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17/12/2024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17/12/2024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17/12/2024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17/12/2024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17/12/2024</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17/12/2024</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3.svg"/><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slide" Target="slide17.xml"/><Relationship Id="rId7" Type="http://schemas.openxmlformats.org/officeDocument/2006/relationships/slide" Target="slide21.xml"/><Relationship Id="rId12" Type="http://schemas.openxmlformats.org/officeDocument/2006/relationships/slide" Target="slide26.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25.xml"/><Relationship Id="rId5" Type="http://schemas.openxmlformats.org/officeDocument/2006/relationships/slide" Target="slide19.xml"/><Relationship Id="rId15" Type="http://schemas.openxmlformats.org/officeDocument/2006/relationships/image" Target="../media/image3.svg"/><Relationship Id="rId10"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 Id="rId1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9.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17" Type="http://schemas.openxmlformats.org/officeDocument/2006/relationships/image" Target="../media/image3.svg"/><Relationship Id="rId2" Type="http://schemas.openxmlformats.org/officeDocument/2006/relationships/slide" Target="slide28.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31.xml"/><Relationship Id="rId15" Type="http://schemas.openxmlformats.org/officeDocument/2006/relationships/slide" Target="slide41.xml"/><Relationship Id="rId10"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35.xml"/><Relationship Id="rId14" Type="http://schemas.openxmlformats.org/officeDocument/2006/relationships/slide" Target="slide40.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3.xml"/><Relationship Id="rId7" Type="http://schemas.openxmlformats.org/officeDocument/2006/relationships/slide" Target="slide47.xml"/><Relationship Id="rId12" Type="http://schemas.openxmlformats.org/officeDocument/2006/relationships/image" Target="../media/image3.svg"/><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image" Target="../media/image2.png"/><Relationship Id="rId5" Type="http://schemas.openxmlformats.org/officeDocument/2006/relationships/slide" Target="slide45.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49.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anzdata.org.au/anzdata/publications/attribution-statemen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646877" y="1275426"/>
            <a:ext cx="5096060" cy="4307148"/>
          </a:xfrm>
        </p:spPr>
        <p:txBody>
          <a:bodyPr anchor="ctr">
            <a:normAutofit/>
          </a:bodyPr>
          <a:lstStyle/>
          <a:p>
            <a:pPr>
              <a:lnSpc>
                <a:spcPct val="90000"/>
              </a:lnSpc>
            </a:pPr>
            <a:r>
              <a:rPr lang="en-AU" sz="4600" dirty="0"/>
              <a:t>Kidney Failure</a:t>
            </a:r>
            <a:br>
              <a:rPr lang="en-AU" sz="4600" dirty="0"/>
            </a:br>
            <a:r>
              <a:rPr lang="en-AU" sz="4600" dirty="0"/>
              <a:t>in Aotearoa </a:t>
            </a:r>
            <a:br>
              <a:rPr lang="en-AU" sz="4600" dirty="0"/>
            </a:br>
            <a:r>
              <a:rPr lang="en-AU" sz="4600" dirty="0"/>
              <a:t>New Zealand</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a:bodyPr>
          <a:lstStyle/>
          <a:p>
            <a:pPr algn="l">
              <a:lnSpc>
                <a:spcPct val="150000"/>
              </a:lnSpc>
            </a:pPr>
            <a:r>
              <a:rPr lang="en-AU" dirty="0">
                <a:solidFill>
                  <a:schemeClr val="bg1"/>
                </a:solidFill>
              </a:rPr>
              <a:t>ANZDATA Registry 47</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31-Dec-2023</a:t>
            </a:r>
          </a:p>
          <a:p>
            <a:pPr algn="l"/>
            <a:r>
              <a:rPr lang="en-AU" sz="3500" dirty="0">
                <a:solidFill>
                  <a:schemeClr val="bg1"/>
                </a:solidFill>
              </a:rPr>
              <a:t>Chapter 9 - Graphs</a:t>
            </a:r>
            <a:endParaRPr lang="en-AU" sz="3500" dirty="0">
              <a:solidFill>
                <a:srgbClr val="FFFFFF"/>
              </a:solidFill>
            </a:endParaRPr>
          </a:p>
        </p:txBody>
      </p:sp>
      <p:pic>
        <p:nvPicPr>
          <p:cNvPr id="4" name="Picture 3" descr="A blue and white logo&#10;&#10;Description automatically generated">
            <a:extLst>
              <a:ext uri="{FF2B5EF4-FFF2-40B4-BE49-F238E27FC236}">
                <a16:creationId xmlns:a16="http://schemas.microsoft.com/office/drawing/2014/main" id="{D6568AB4-76EF-7A19-A0EE-2EBF37618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43" y="4951039"/>
            <a:ext cx="1527053" cy="1080000"/>
          </a:xfrm>
          <a:prstGeom prst="rect">
            <a:avLst/>
          </a:prstGeom>
        </p:spPr>
      </p:pic>
      <p:sp>
        <p:nvSpPr>
          <p:cNvPr id="5" name="TextBox 4">
            <a:extLst>
              <a:ext uri="{FF2B5EF4-FFF2-40B4-BE49-F238E27FC236}">
                <a16:creationId xmlns:a16="http://schemas.microsoft.com/office/drawing/2014/main" id="{184AEF0C-3FE0-7E7B-E762-BF02AD178AD2}"/>
              </a:ext>
            </a:extLst>
          </p:cNvPr>
          <p:cNvSpPr txBox="1"/>
          <p:nvPr/>
        </p:nvSpPr>
        <p:spPr>
          <a:xfrm>
            <a:off x="686643" y="6093119"/>
            <a:ext cx="2379690" cy="276999"/>
          </a:xfrm>
          <a:prstGeom prst="rect">
            <a:avLst/>
          </a:prstGeom>
          <a:noFill/>
        </p:spPr>
        <p:txBody>
          <a:bodyPr wrap="square" rtlCol="0">
            <a:spAutoFit/>
          </a:bodyPr>
          <a:lstStyle/>
          <a:p>
            <a:r>
              <a:rPr lang="en-AU" sz="1200" b="1" dirty="0"/>
              <a:t>Release Date:  </a:t>
            </a:r>
          </a:p>
        </p:txBody>
      </p:sp>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1FD669BE-00D7-8663-FE0C-0247D228D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CD6F024D-0440-0DC2-76B3-ABC48F037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6"/>
            <a:ext cx="7884152" cy="5734364"/>
          </a:xfrm>
          <a:prstGeom prst="rect">
            <a:avLst/>
          </a:prstGeom>
        </p:spPr>
      </p:pic>
      <p:pic>
        <p:nvPicPr>
          <p:cNvPr id="2" name="Picture 1" descr="A blue and white logo&#10;&#10;Description automatically generated">
            <a:extLst>
              <a:ext uri="{FF2B5EF4-FFF2-40B4-BE49-F238E27FC236}">
                <a16:creationId xmlns:a16="http://schemas.microsoft.com/office/drawing/2014/main" id="{1889F8B2-E9C9-0659-6D1C-FA765D8D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82A3918B-5B45-D0A8-4661-1F040304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86453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4BC1AD74-7829-CFC2-962C-C5A453E2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D5D2DA62-FBED-950E-ABC2-959B1551E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C106DCC4-302C-7388-1FA1-64228AD0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49605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E0E2E904-CE74-093A-E156-1C34FF0A2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99130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61817"/>
            <a:ext cx="7884149" cy="5734362"/>
          </a:xfrm>
          <a:prstGeom prst="rect">
            <a:avLst/>
          </a:prstGeom>
        </p:spPr>
      </p:pic>
      <p:pic>
        <p:nvPicPr>
          <p:cNvPr id="2" name="Picture 1" descr="A blue and white logo&#10;&#10;Description automatically generated">
            <a:extLst>
              <a:ext uri="{FF2B5EF4-FFF2-40B4-BE49-F238E27FC236}">
                <a16:creationId xmlns:a16="http://schemas.microsoft.com/office/drawing/2014/main" id="{219B0E89-5ECD-01BC-88D2-E2345D6CC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82067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61817"/>
            <a:ext cx="7884149" cy="5734362"/>
          </a:xfrm>
          <a:prstGeom prst="rect">
            <a:avLst/>
          </a:prstGeom>
        </p:spPr>
      </p:pic>
      <p:pic>
        <p:nvPicPr>
          <p:cNvPr id="2" name="Picture 1" descr="A blue and white logo&#10;&#10;Description automatically generated">
            <a:extLst>
              <a:ext uri="{FF2B5EF4-FFF2-40B4-BE49-F238E27FC236}">
                <a16:creationId xmlns:a16="http://schemas.microsoft.com/office/drawing/2014/main" id="{6B8E869D-6DE1-E7AE-B07F-56717CA50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5553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F97A16-821F-5934-45C6-039BA8122CC7}"/>
              </a:ext>
            </a:extLst>
          </p:cNvPr>
          <p:cNvSpPr/>
          <p:nvPr/>
        </p:nvSpPr>
        <p:spPr>
          <a:xfrm>
            <a:off x="4974645" y="882149"/>
            <a:ext cx="6740343" cy="5093702"/>
          </a:xfrm>
          <a:prstGeom prst="rect">
            <a:avLst/>
          </a:prstGeom>
        </p:spPr>
        <p:txBody>
          <a:bodyPr wrap="square">
            <a:spAutoFit/>
          </a:bodyPr>
          <a:lstStyle/>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2" action="ppaction://hlinksldjump"/>
              </a:rPr>
              <a:t>Figure 9.1 </a:t>
            </a:r>
            <a:r>
              <a:rPr lang="en-AU" sz="1400" dirty="0">
                <a:latin typeface="Arial" panose="020B0604020202020204" pitchFamily="34" charset="0"/>
                <a:cs typeface="Arial" panose="020B0604020202020204" pitchFamily="34" charset="0"/>
              </a:rPr>
              <a:t>	Incidence of Kidney Replacement Therapy - Aotearoa New Zealand 1994-2023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3" action="ppaction://hlinksldjump"/>
              </a:rPr>
              <a:t>Figure 9.2 </a:t>
            </a:r>
            <a:r>
              <a:rPr lang="en-AU" sz="1400" dirty="0">
                <a:latin typeface="Arial" panose="020B0604020202020204" pitchFamily="34" charset="0"/>
                <a:cs typeface="Arial" panose="020B0604020202020204" pitchFamily="34" charset="0"/>
              </a:rPr>
              <a:t>	Trends in Modality at Start of Kidney Replacement Therapy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4" action="ppaction://hlinksldjump"/>
              </a:rPr>
              <a:t>Figure 9.3 </a:t>
            </a:r>
            <a:r>
              <a:rPr lang="en-AU" sz="1400" dirty="0">
                <a:latin typeface="Arial" panose="020B0604020202020204" pitchFamily="34" charset="0"/>
                <a:cs typeface="Arial" panose="020B0604020202020204" pitchFamily="34" charset="0"/>
              </a:rPr>
              <a:t>	Primary Cause of Kidney Disease of New Patients Commencing Kidney Replacement Therapy, 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5" action="ppaction://hlinksldjump"/>
              </a:rPr>
              <a:t>Figure 9.4 </a:t>
            </a:r>
            <a:r>
              <a:rPr lang="en-AU" sz="1400" dirty="0">
                <a:latin typeface="Arial" panose="020B0604020202020204" pitchFamily="34" charset="0"/>
                <a:cs typeface="Arial" panose="020B0604020202020204" pitchFamily="34" charset="0"/>
              </a:rPr>
              <a:t>	Children and Young Adults (0-24 years) Commencing KRT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6" action="ppaction://hlinksldjump"/>
              </a:rPr>
              <a:t>Figure 9.5 </a:t>
            </a:r>
            <a:r>
              <a:rPr lang="en-AU" sz="1400" dirty="0">
                <a:latin typeface="Arial" panose="020B0604020202020204" pitchFamily="34" charset="0"/>
                <a:cs typeface="Arial" panose="020B0604020202020204" pitchFamily="34" charset="0"/>
              </a:rPr>
              <a:t>	Incidence of Kidney Replacement Therapy by Age Group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7" action="ppaction://hlinksldjump"/>
              </a:rPr>
              <a:t>Figure 9.6 </a:t>
            </a:r>
            <a:r>
              <a:rPr lang="en-AU" sz="1400" dirty="0">
                <a:latin typeface="Arial" panose="020B0604020202020204" pitchFamily="34" charset="0"/>
                <a:cs typeface="Arial" panose="020B0604020202020204" pitchFamily="34" charset="0"/>
              </a:rPr>
              <a:t>	Incidence of KRT by Age Group and Modality - Per Million Population, Aotearoa New Zealand 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8" action="ppaction://hlinksldjump"/>
              </a:rPr>
              <a:t>Figure 9.7</a:t>
            </a:r>
            <a:r>
              <a:rPr lang="en-AU" sz="1400" dirty="0">
                <a:latin typeface="Arial" panose="020B0604020202020204" pitchFamily="34" charset="0"/>
                <a:cs typeface="Arial" panose="020B0604020202020204" pitchFamily="34" charset="0"/>
              </a:rPr>
              <a:t>	Age of Incident Kidney Replacement Therapy Patients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9" action="ppaction://hlinksldjump"/>
              </a:rPr>
              <a:t>Figure 9.8 </a:t>
            </a:r>
            <a:r>
              <a:rPr lang="en-AU" sz="1400" dirty="0">
                <a:latin typeface="Arial" panose="020B0604020202020204" pitchFamily="34" charset="0"/>
                <a:cs typeface="Arial" panose="020B0604020202020204" pitchFamily="34" charset="0"/>
              </a:rPr>
              <a:t>	Prevalence of Dialysis and Transplantation - Aotearoa New Zealand 1994-2023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0" action="ppaction://hlinksldjump"/>
              </a:rPr>
              <a:t>Figure 9.9 </a:t>
            </a:r>
            <a:r>
              <a:rPr lang="en-AU" sz="1400" dirty="0">
                <a:latin typeface="Arial" panose="020B0604020202020204" pitchFamily="34" charset="0"/>
                <a:cs typeface="Arial" panose="020B0604020202020204" pitchFamily="34" charset="0"/>
              </a:rPr>
              <a:t>	Prevalence of Kidney Replacement Therapy - Aotearoa New Zealand 2019-2023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1" action="ppaction://hlinksldjump"/>
              </a:rPr>
              <a:t>Figure 9.10 </a:t>
            </a:r>
            <a:r>
              <a:rPr lang="en-AU" sz="1400" dirty="0">
                <a:latin typeface="Arial" panose="020B0604020202020204" pitchFamily="34" charset="0"/>
                <a:cs typeface="Arial" panose="020B0604020202020204" pitchFamily="34" charset="0"/>
              </a:rPr>
              <a:t>	Method and Location of Dialysis - Aotearoa New Zealand, 2019-2023</a:t>
            </a:r>
            <a:endParaRPr lang="en-US"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BB5B146-722C-8705-B1EB-925C56E10C2F}"/>
              </a:ext>
            </a:extLst>
          </p:cNvPr>
          <p:cNvSpPr/>
          <p:nvPr/>
        </p:nvSpPr>
        <p:spPr>
          <a:xfrm>
            <a:off x="693778" y="534316"/>
            <a:ext cx="4041167" cy="830997"/>
          </a:xfrm>
          <a:prstGeom prst="rect">
            <a:avLst/>
          </a:prstGeom>
        </p:spPr>
        <p:txBody>
          <a:bodyPr wrap="square">
            <a:spAutoFit/>
          </a:bodyPr>
          <a:lstStyle/>
          <a:p>
            <a:r>
              <a:rPr lang="en-AU" sz="4800" dirty="0">
                <a:solidFill>
                  <a:schemeClr val="accent2"/>
                </a:solidFill>
              </a:rPr>
              <a:t>List of Figures</a:t>
            </a:r>
          </a:p>
        </p:txBody>
      </p:sp>
      <p:pic>
        <p:nvPicPr>
          <p:cNvPr id="8" name="Graphic 7" descr="Bar chart RTL">
            <a:extLst>
              <a:ext uri="{FF2B5EF4-FFF2-40B4-BE49-F238E27FC236}">
                <a16:creationId xmlns:a16="http://schemas.microsoft.com/office/drawing/2014/main" id="{E3078DBD-EABC-BB92-6C36-84F7707A93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65724" y="2223903"/>
            <a:ext cx="3146955" cy="3146955"/>
          </a:xfrm>
          <a:prstGeom prst="rect">
            <a:avLst/>
          </a:prstGeom>
        </p:spPr>
      </p:pic>
    </p:spTree>
    <p:extLst>
      <p:ext uri="{BB962C8B-B14F-4D97-AF65-F5344CB8AC3E}">
        <p14:creationId xmlns:p14="http://schemas.microsoft.com/office/powerpoint/2010/main" val="186900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61817"/>
            <a:ext cx="7884149" cy="5734362"/>
          </a:xfrm>
          <a:prstGeom prst="rect">
            <a:avLst/>
          </a:prstGeom>
        </p:spPr>
      </p:pic>
      <p:pic>
        <p:nvPicPr>
          <p:cNvPr id="2" name="Picture 1" descr="A blue and white logo&#10;&#10;Description automatically generated">
            <a:extLst>
              <a:ext uri="{FF2B5EF4-FFF2-40B4-BE49-F238E27FC236}">
                <a16:creationId xmlns:a16="http://schemas.microsoft.com/office/drawing/2014/main" id="{811F1554-8E2D-A52A-FA46-1E1CD1E99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38621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201929" y="557583"/>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325F7D14-1F08-BD5D-FC4E-090E2ABAD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56572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A72FAA49-EE58-7666-1A4C-0C8C85079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561782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FA308E81-6BAF-8FEC-0DF6-4A27842F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129413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DA273AE7-605D-231A-BF1D-9062B4563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39991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FD5EF4F2-D6E0-6BFF-5EC7-34A90D37E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45537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CF401136-8143-81B1-2728-C57FFB561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359716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2747AB5F-0105-ED42-A374-93C69D4A2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89015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26C1E2E6-E49F-F768-CACD-7AD74408A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428563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F762B3BD-2F24-8B20-9D45-D01081058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9808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F97A16-821F-5934-45C6-039BA8122CC7}"/>
              </a:ext>
            </a:extLst>
          </p:cNvPr>
          <p:cNvSpPr/>
          <p:nvPr/>
        </p:nvSpPr>
        <p:spPr>
          <a:xfrm>
            <a:off x="4942857" y="585527"/>
            <a:ext cx="6740343" cy="5678478"/>
          </a:xfrm>
          <a:prstGeom prst="rect">
            <a:avLst/>
          </a:prstGeom>
        </p:spPr>
        <p:txBody>
          <a:bodyPr wrap="square">
            <a:spAutoFit/>
          </a:bodyPr>
          <a:lstStyle/>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2" action="ppaction://hlinksldjump"/>
              </a:rPr>
              <a:t>Figure 9.11 </a:t>
            </a:r>
            <a:r>
              <a:rPr lang="en-AU" sz="1400" dirty="0">
                <a:latin typeface="Arial" panose="020B0604020202020204" pitchFamily="34" charset="0"/>
                <a:cs typeface="Arial" panose="020B0604020202020204" pitchFamily="34" charset="0"/>
              </a:rPr>
              <a:t>	Home and Facility Based Dialysis - Aotearoa New Zealand, 2019-2023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3" action="ppaction://hlinksldjump"/>
              </a:rPr>
              <a:t>Figure 9.12 </a:t>
            </a:r>
            <a:r>
              <a:rPr lang="en-AU" sz="1400" dirty="0">
                <a:latin typeface="Arial" panose="020B0604020202020204" pitchFamily="34" charset="0"/>
                <a:cs typeface="Arial" panose="020B0604020202020204" pitchFamily="34" charset="0"/>
              </a:rPr>
              <a:t>	New Kidney Transplants in Aotearoa New Zealand 2019-2023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4" action="ppaction://hlinksldjump"/>
              </a:rPr>
              <a:t>Figure 9.13 </a:t>
            </a:r>
            <a:r>
              <a:rPr lang="en-AU" sz="1400" dirty="0">
                <a:latin typeface="Arial" panose="020B0604020202020204" pitchFamily="34" charset="0"/>
                <a:cs typeface="Arial" panose="020B0604020202020204" pitchFamily="34" charset="0"/>
              </a:rPr>
              <a:t>	Late Referral Rates by Age Group - Aotearoa New Zealand 2014 - 2023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5" action="ppaction://hlinksldjump"/>
              </a:rPr>
              <a:t>Figure 9.14 </a:t>
            </a:r>
            <a:r>
              <a:rPr lang="en-AU" sz="1400" dirty="0">
                <a:latin typeface="Arial" panose="020B0604020202020204" pitchFamily="34" charset="0"/>
                <a:cs typeface="Arial" panose="020B0604020202020204" pitchFamily="34" charset="0"/>
              </a:rPr>
              <a:t>	Incidence of KRT by Ethnicity - Aotearoa New Zealand 2019-2023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6" action="ppaction://hlinksldjump"/>
              </a:rPr>
              <a:t>Figure 9.15 </a:t>
            </a:r>
            <a:r>
              <a:rPr lang="en-AU" sz="1400" dirty="0">
                <a:latin typeface="Arial" panose="020B0604020202020204" pitchFamily="34" charset="0"/>
                <a:cs typeface="Arial" panose="020B0604020202020204" pitchFamily="34" charset="0"/>
              </a:rPr>
              <a:t>	Incidence of KRT by Ethnicity and Modality - Aotearoa New Zealand 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7" action="ppaction://hlinksldjump"/>
              </a:rPr>
              <a:t>Figure 9.16 </a:t>
            </a:r>
            <a:r>
              <a:rPr lang="en-AU" sz="1400" dirty="0">
                <a:latin typeface="Arial" panose="020B0604020202020204" pitchFamily="34" charset="0"/>
                <a:cs typeface="Arial" panose="020B0604020202020204" pitchFamily="34" charset="0"/>
              </a:rPr>
              <a:t>	Percentage of Patients Starting KRT with Pre-emptive Kidney Transplant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8" action="ppaction://hlinksldjump"/>
              </a:rPr>
              <a:t>Figure 9.17 </a:t>
            </a:r>
            <a:r>
              <a:rPr lang="en-AU" sz="1400" dirty="0">
                <a:latin typeface="Arial" panose="020B0604020202020204" pitchFamily="34" charset="0"/>
                <a:cs typeface="Arial" panose="020B0604020202020204" pitchFamily="34" charset="0"/>
              </a:rPr>
              <a:t>	Percentage of New Patients Commencing on Haemodialysis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9" action="ppaction://hlinksldjump"/>
              </a:rPr>
              <a:t>Figure 9.18 </a:t>
            </a:r>
            <a:r>
              <a:rPr lang="en-AU" sz="1400" dirty="0">
                <a:latin typeface="Arial" panose="020B0604020202020204" pitchFamily="34" charset="0"/>
                <a:cs typeface="Arial" panose="020B0604020202020204" pitchFamily="34" charset="0"/>
              </a:rPr>
              <a:t>	Unadjusted Incident KRT Rate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0" action="ppaction://hlinksldjump"/>
              </a:rPr>
              <a:t>Figure 9.19 </a:t>
            </a:r>
            <a:r>
              <a:rPr lang="en-AU" sz="1400" dirty="0">
                <a:latin typeface="Arial" panose="020B0604020202020204" pitchFamily="34" charset="0"/>
                <a:cs typeface="Arial" panose="020B0604020202020204" pitchFamily="34" charset="0"/>
              </a:rPr>
              <a:t>	Relative Incidence Rate of Treated Kidney Failure for Māori and Pacific Peoples Patients, compared with non-Māori, non-Pacific patients - Aotearoa New Zealand 2019-2023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1" action="ppaction://hlinksldjump"/>
              </a:rPr>
              <a:t>Figure 9.20.1 </a:t>
            </a:r>
            <a:r>
              <a:rPr lang="en-AU" sz="1400" dirty="0">
                <a:latin typeface="Arial" panose="020B0604020202020204" pitchFamily="34" charset="0"/>
                <a:cs typeface="Arial" panose="020B0604020202020204" pitchFamily="34" charset="0"/>
              </a:rPr>
              <a:t>	Age-specific Incidence Rates of Treated Kidney Failure - Non-Māori, non-Pacific,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2" action="ppaction://hlinksldjump"/>
              </a:rPr>
              <a:t>Figure 9.20.2</a:t>
            </a:r>
            <a:r>
              <a:rPr lang="en-AU" sz="1400" dirty="0">
                <a:latin typeface="Arial" panose="020B0604020202020204" pitchFamily="34" charset="0"/>
                <a:cs typeface="Arial" panose="020B0604020202020204" pitchFamily="34" charset="0"/>
              </a:rPr>
              <a:t>	Age-specific Incidence Rates of Treated Kidney Failure - Māori,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3" action="ppaction://hlinksldjump"/>
              </a:rPr>
              <a:t>Figure 9.20.3 </a:t>
            </a:r>
            <a:r>
              <a:rPr lang="en-AU" sz="1400" dirty="0">
                <a:latin typeface="Arial" panose="020B0604020202020204" pitchFamily="34" charset="0"/>
                <a:cs typeface="Arial" panose="020B0604020202020204" pitchFamily="34" charset="0"/>
              </a:rPr>
              <a:t>	Age-specific Incidence Rates of Treated Kidney Failure - Pacific Peoples, Aotearoa New Zealand</a:t>
            </a:r>
          </a:p>
        </p:txBody>
      </p:sp>
      <p:pic>
        <p:nvPicPr>
          <p:cNvPr id="6" name="Graphic 5" descr="Bar chart RTL">
            <a:extLst>
              <a:ext uri="{FF2B5EF4-FFF2-40B4-BE49-F238E27FC236}">
                <a16:creationId xmlns:a16="http://schemas.microsoft.com/office/drawing/2014/main" id="{76663980-AA82-D1E1-97DF-736AC38BE4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65724" y="2223903"/>
            <a:ext cx="3146955" cy="3146955"/>
          </a:xfrm>
          <a:prstGeom prst="rect">
            <a:avLst/>
          </a:prstGeom>
        </p:spPr>
      </p:pic>
      <p:sp>
        <p:nvSpPr>
          <p:cNvPr id="7" name="Rectangle 6">
            <a:extLst>
              <a:ext uri="{FF2B5EF4-FFF2-40B4-BE49-F238E27FC236}">
                <a16:creationId xmlns:a16="http://schemas.microsoft.com/office/drawing/2014/main" id="{3BB5B146-722C-8705-B1EB-925C56E10C2F}"/>
              </a:ext>
            </a:extLst>
          </p:cNvPr>
          <p:cNvSpPr/>
          <p:nvPr/>
        </p:nvSpPr>
        <p:spPr>
          <a:xfrm>
            <a:off x="693778" y="534316"/>
            <a:ext cx="4041167"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259578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5"/>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9C86D23D-55D2-4D39-4F5B-1AB9D788B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91051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9920" y="558906"/>
            <a:ext cx="7892160" cy="5740188"/>
          </a:xfrm>
          <a:prstGeom prst="rect">
            <a:avLst/>
          </a:prstGeom>
        </p:spPr>
      </p:pic>
      <p:pic>
        <p:nvPicPr>
          <p:cNvPr id="2" name="Picture 1" descr="A blue and white logo&#10;&#10;Description automatically generated">
            <a:extLst>
              <a:ext uri="{FF2B5EF4-FFF2-40B4-BE49-F238E27FC236}">
                <a16:creationId xmlns:a16="http://schemas.microsoft.com/office/drawing/2014/main" id="{5D6F6F6F-D695-792A-D4CC-3B9B2BA9B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970442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9920" y="558906"/>
            <a:ext cx="7892160" cy="5740188"/>
          </a:xfrm>
          <a:prstGeom prst="rect">
            <a:avLst/>
          </a:prstGeom>
        </p:spPr>
      </p:pic>
      <p:pic>
        <p:nvPicPr>
          <p:cNvPr id="2" name="Picture 1" descr="A blue and white logo&#10;&#10;Description automatically generated">
            <a:extLst>
              <a:ext uri="{FF2B5EF4-FFF2-40B4-BE49-F238E27FC236}">
                <a16:creationId xmlns:a16="http://schemas.microsoft.com/office/drawing/2014/main" id="{FF5754C9-D9B9-6C93-FAEE-98137A525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71815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9920" y="558906"/>
            <a:ext cx="7892160" cy="5740188"/>
          </a:xfrm>
          <a:prstGeom prst="rect">
            <a:avLst/>
          </a:prstGeom>
        </p:spPr>
      </p:pic>
      <p:pic>
        <p:nvPicPr>
          <p:cNvPr id="2" name="Picture 1" descr="A blue and white logo&#10;&#10;Description automatically generated">
            <a:extLst>
              <a:ext uri="{FF2B5EF4-FFF2-40B4-BE49-F238E27FC236}">
                <a16:creationId xmlns:a16="http://schemas.microsoft.com/office/drawing/2014/main" id="{828C8523-E55E-CA37-408D-FE5514C5B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70256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95C5A82F-ECBA-4A34-40FD-CB4E60867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995022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CBBE58C5-0966-928D-E8EF-345BDE113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52060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9920" y="558906"/>
            <a:ext cx="7892160" cy="5740188"/>
          </a:xfrm>
          <a:prstGeom prst="rect">
            <a:avLst/>
          </a:prstGeom>
        </p:spPr>
      </p:pic>
      <p:pic>
        <p:nvPicPr>
          <p:cNvPr id="2" name="Picture 1" descr="A blue and white logo&#10;&#10;Description automatically generated">
            <a:extLst>
              <a:ext uri="{FF2B5EF4-FFF2-40B4-BE49-F238E27FC236}">
                <a16:creationId xmlns:a16="http://schemas.microsoft.com/office/drawing/2014/main" id="{37216E46-B511-4B48-EEF3-B91B4EB53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4819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D602C636-140A-DD7A-6A31-822DFEF4C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2354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833D31C7-687D-CD5B-9DF3-0574236AC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90630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9920" y="558906"/>
            <a:ext cx="7892160" cy="5740188"/>
          </a:xfrm>
          <a:prstGeom prst="rect">
            <a:avLst/>
          </a:prstGeom>
        </p:spPr>
      </p:pic>
      <p:pic>
        <p:nvPicPr>
          <p:cNvPr id="2" name="Picture 1" descr="A blue and white logo&#10;&#10;Description automatically generated">
            <a:extLst>
              <a:ext uri="{FF2B5EF4-FFF2-40B4-BE49-F238E27FC236}">
                <a16:creationId xmlns:a16="http://schemas.microsoft.com/office/drawing/2014/main" id="{B135F617-DB59-1301-5F60-1E3E39F29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40370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F97A16-821F-5934-45C6-039BA8122CC7}"/>
              </a:ext>
            </a:extLst>
          </p:cNvPr>
          <p:cNvSpPr/>
          <p:nvPr/>
        </p:nvSpPr>
        <p:spPr>
          <a:xfrm>
            <a:off x="4897078" y="793276"/>
            <a:ext cx="6740343" cy="5262979"/>
          </a:xfrm>
          <a:prstGeom prst="rect">
            <a:avLst/>
          </a:prstGeom>
        </p:spPr>
        <p:txBody>
          <a:bodyPr wrap="square">
            <a:spAutoFit/>
          </a:bodyPr>
          <a:lstStyle/>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2" action="ppaction://hlinksldjump"/>
              </a:rPr>
              <a:t>Figure 9.21.1 </a:t>
            </a:r>
            <a:r>
              <a:rPr lang="en-AU" sz="1400" dirty="0">
                <a:latin typeface="Arial" panose="020B0604020202020204" pitchFamily="34" charset="0"/>
                <a:cs typeface="Arial" panose="020B0604020202020204" pitchFamily="34" charset="0"/>
              </a:rPr>
              <a:t>	Prevalent Patients by Modality - Aotearoa New Zealand - Māori</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3" action="ppaction://hlinksldjump"/>
              </a:rPr>
              <a:t>Figure 9.21.2 </a:t>
            </a:r>
            <a:r>
              <a:rPr lang="en-AU" sz="1400" dirty="0">
                <a:latin typeface="Arial" panose="020B0604020202020204" pitchFamily="34" charset="0"/>
                <a:cs typeface="Arial" panose="020B0604020202020204" pitchFamily="34" charset="0"/>
              </a:rPr>
              <a:t>	Prevalent Patients by Modality - Aotearoa New Zealand - Pacific Peoples</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4" action="ppaction://hlinksldjump"/>
              </a:rPr>
              <a:t>Figure 9.21.3 </a:t>
            </a:r>
            <a:r>
              <a:rPr lang="en-AU" sz="1400" dirty="0">
                <a:latin typeface="Arial" panose="020B0604020202020204" pitchFamily="34" charset="0"/>
                <a:cs typeface="Arial" panose="020B0604020202020204" pitchFamily="34" charset="0"/>
              </a:rPr>
              <a:t>	Prevalent Patients by Modality - Aotearoa New Zealand - Non-Māori, non-Pacific</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5" action="ppaction://hlinksldjump"/>
              </a:rPr>
              <a:t>Figure 9.22 </a:t>
            </a:r>
            <a:r>
              <a:rPr lang="en-AU" sz="1400" dirty="0">
                <a:latin typeface="Arial" panose="020B0604020202020204" pitchFamily="34" charset="0"/>
                <a:cs typeface="Arial" panose="020B0604020202020204" pitchFamily="34" charset="0"/>
              </a:rPr>
              <a:t>	Prevalent Haemodialysis at Home* (% of all HD^) by Ethnicity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6" action="ppaction://hlinksldjump"/>
              </a:rPr>
              <a:t>Figure 9.23 </a:t>
            </a:r>
            <a:r>
              <a:rPr lang="en-AU" sz="1400" dirty="0">
                <a:latin typeface="Arial" panose="020B0604020202020204" pitchFamily="34" charset="0"/>
                <a:cs typeface="Arial" panose="020B0604020202020204" pitchFamily="34" charset="0"/>
              </a:rPr>
              <a:t>	Diabetes as a Comorbidity in Prevalent Patients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7" action="ppaction://hlinksldjump"/>
              </a:rPr>
              <a:t>Figure 9.24 </a:t>
            </a:r>
            <a:r>
              <a:rPr lang="en-AU" sz="1400" dirty="0">
                <a:latin typeface="Arial" panose="020B0604020202020204" pitchFamily="34" charset="0"/>
                <a:cs typeface="Arial" panose="020B0604020202020204" pitchFamily="34" charset="0"/>
              </a:rPr>
              <a:t>	Incidence of New Patients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8" action="ppaction://hlinksldjump"/>
              </a:rPr>
              <a:t>Figure 9.25 </a:t>
            </a:r>
            <a:r>
              <a:rPr lang="en-AU" sz="1400" dirty="0">
                <a:latin typeface="Arial" panose="020B0604020202020204" pitchFamily="34" charset="0"/>
                <a:cs typeface="Arial" panose="020B0604020202020204" pitchFamily="34" charset="0"/>
              </a:rPr>
              <a:t>	Incidence of New Transplants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9" action="ppaction://hlinksldjump"/>
              </a:rPr>
              <a:t>Figure 9.26 </a:t>
            </a:r>
            <a:r>
              <a:rPr lang="en-AU" sz="1400" dirty="0">
                <a:latin typeface="Arial" panose="020B0604020202020204" pitchFamily="34" charset="0"/>
                <a:cs typeface="Arial" panose="020B0604020202020204" pitchFamily="34" charset="0"/>
              </a:rPr>
              <a:t>	Prevalent Haemodialysis^ Patients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0" action="ppaction://hlinksldjump"/>
              </a:rPr>
              <a:t>Figure 9.27 </a:t>
            </a:r>
            <a:r>
              <a:rPr lang="en-AU" sz="1400" dirty="0">
                <a:latin typeface="Arial" panose="020B0604020202020204" pitchFamily="34" charset="0"/>
                <a:cs typeface="Arial" panose="020B0604020202020204" pitchFamily="34" charset="0"/>
              </a:rPr>
              <a:t>	Prevalent Peritoneal Dialysis^ Patients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1" action="ppaction://hlinksldjump"/>
              </a:rPr>
              <a:t>Figure 9.28 </a:t>
            </a:r>
            <a:r>
              <a:rPr lang="en-AU" sz="1400" dirty="0">
                <a:latin typeface="Arial" panose="020B0604020202020204" pitchFamily="34" charset="0"/>
                <a:cs typeface="Arial" panose="020B0604020202020204" pitchFamily="34" charset="0"/>
              </a:rPr>
              <a:t>	Prevalent Transplant Patients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2" action="ppaction://hlinksldjump"/>
              </a:rPr>
              <a:t>Figure 9.29 </a:t>
            </a:r>
            <a:r>
              <a:rPr lang="en-AU" sz="1400" dirty="0">
                <a:latin typeface="Arial" panose="020B0604020202020204" pitchFamily="34" charset="0"/>
                <a:cs typeface="Arial" panose="020B0604020202020204" pitchFamily="34" charset="0"/>
              </a:rPr>
              <a:t>	Deaths of KRT Patients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3" action="ppaction://hlinksldjump"/>
              </a:rPr>
              <a:t>Figure 9.30 </a:t>
            </a:r>
            <a:r>
              <a:rPr lang="en-AU" sz="1400" dirty="0">
                <a:latin typeface="Arial" panose="020B0604020202020204" pitchFamily="34" charset="0"/>
                <a:cs typeface="Arial" panose="020B0604020202020204" pitchFamily="34" charset="0"/>
              </a:rPr>
              <a:t>	Donor Type by Ethnicity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4" action="ppaction://hlinksldjump"/>
              </a:rPr>
              <a:t>Figure 9.31 </a:t>
            </a:r>
            <a:r>
              <a:rPr lang="en-AU" sz="1400" dirty="0">
                <a:latin typeface="Arial" panose="020B0604020202020204" pitchFamily="34" charset="0"/>
                <a:cs typeface="Arial" panose="020B0604020202020204" pitchFamily="34" charset="0"/>
              </a:rPr>
              <a:t>	Donor Type by Ethnicity and Year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5" action="ppaction://hlinksldjump"/>
              </a:rPr>
              <a:t>Figure 9.32 </a:t>
            </a:r>
            <a:r>
              <a:rPr lang="en-AU" sz="1400" dirty="0">
                <a:latin typeface="Arial" panose="020B0604020202020204" pitchFamily="34" charset="0"/>
                <a:cs typeface="Arial" panose="020B0604020202020204" pitchFamily="34" charset="0"/>
              </a:rPr>
              <a:t>	Time to Primary Transplant from KRT Start - Aotearoa New Zealand Incident KRT Patients 2014-2023</a:t>
            </a:r>
          </a:p>
        </p:txBody>
      </p:sp>
      <p:pic>
        <p:nvPicPr>
          <p:cNvPr id="6" name="Graphic 5" descr="Bar chart RTL">
            <a:extLst>
              <a:ext uri="{FF2B5EF4-FFF2-40B4-BE49-F238E27FC236}">
                <a16:creationId xmlns:a16="http://schemas.microsoft.com/office/drawing/2014/main" id="{76663980-AA82-D1E1-97DF-736AC38BE48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65724" y="2223903"/>
            <a:ext cx="3146955" cy="3146955"/>
          </a:xfrm>
          <a:prstGeom prst="rect">
            <a:avLst/>
          </a:prstGeom>
        </p:spPr>
      </p:pic>
      <p:sp>
        <p:nvSpPr>
          <p:cNvPr id="7" name="Rectangle 6">
            <a:extLst>
              <a:ext uri="{FF2B5EF4-FFF2-40B4-BE49-F238E27FC236}">
                <a16:creationId xmlns:a16="http://schemas.microsoft.com/office/drawing/2014/main" id="{3BB5B146-722C-8705-B1EB-925C56E10C2F}"/>
              </a:ext>
            </a:extLst>
          </p:cNvPr>
          <p:cNvSpPr/>
          <p:nvPr/>
        </p:nvSpPr>
        <p:spPr>
          <a:xfrm>
            <a:off x="693778" y="534316"/>
            <a:ext cx="4041167"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5224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5178B000-B55F-6049-EFAB-AF87E211B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530274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5"/>
          </a:xfrm>
          <a:prstGeom prst="rect">
            <a:avLst/>
          </a:prstGeom>
        </p:spPr>
      </p:pic>
      <p:pic>
        <p:nvPicPr>
          <p:cNvPr id="2" name="Picture 1" descr="A blue and white logo&#10;&#10;Description automatically generated">
            <a:extLst>
              <a:ext uri="{FF2B5EF4-FFF2-40B4-BE49-F238E27FC236}">
                <a16:creationId xmlns:a16="http://schemas.microsoft.com/office/drawing/2014/main" id="{8B2EDD1B-0A0F-6889-D337-24907EACF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097535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5"/>
          </a:xfrm>
          <a:prstGeom prst="rect">
            <a:avLst/>
          </a:prstGeom>
        </p:spPr>
      </p:pic>
      <p:pic>
        <p:nvPicPr>
          <p:cNvPr id="2" name="Picture 1" descr="A blue and white logo&#10;&#10;Description automatically generated">
            <a:extLst>
              <a:ext uri="{FF2B5EF4-FFF2-40B4-BE49-F238E27FC236}">
                <a16:creationId xmlns:a16="http://schemas.microsoft.com/office/drawing/2014/main" id="{38399BB2-D5DA-F066-318C-2DB523FBD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597902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1" y="560294"/>
            <a:ext cx="7888335" cy="5737406"/>
          </a:xfrm>
          <a:prstGeom prst="rect">
            <a:avLst/>
          </a:prstGeom>
        </p:spPr>
      </p:pic>
      <p:pic>
        <p:nvPicPr>
          <p:cNvPr id="2" name="Picture 1" descr="A blue and white logo&#10;&#10;Description automatically generated">
            <a:extLst>
              <a:ext uri="{FF2B5EF4-FFF2-40B4-BE49-F238E27FC236}">
                <a16:creationId xmlns:a16="http://schemas.microsoft.com/office/drawing/2014/main" id="{1D2ADF39-0267-848F-B61C-2E03748A5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432858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3" y="560294"/>
            <a:ext cx="7888332" cy="5737404"/>
          </a:xfrm>
          <a:prstGeom prst="rect">
            <a:avLst/>
          </a:prstGeom>
        </p:spPr>
      </p:pic>
      <p:pic>
        <p:nvPicPr>
          <p:cNvPr id="2" name="Picture 1" descr="A blue and white logo&#10;&#10;Description automatically generated">
            <a:extLst>
              <a:ext uri="{FF2B5EF4-FFF2-40B4-BE49-F238E27FC236}">
                <a16:creationId xmlns:a16="http://schemas.microsoft.com/office/drawing/2014/main" id="{C10E4827-1CFF-229E-0F6D-E6E3B9C8D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2673121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9920" y="558906"/>
            <a:ext cx="7892160" cy="5740188"/>
          </a:xfrm>
          <a:prstGeom prst="rect">
            <a:avLst/>
          </a:prstGeom>
        </p:spPr>
      </p:pic>
      <p:pic>
        <p:nvPicPr>
          <p:cNvPr id="2" name="Picture 1" descr="A blue and white logo&#10;&#10;Description automatically generated">
            <a:extLst>
              <a:ext uri="{FF2B5EF4-FFF2-40B4-BE49-F238E27FC236}">
                <a16:creationId xmlns:a16="http://schemas.microsoft.com/office/drawing/2014/main" id="{38BB085D-C830-1187-DB46-419E345FF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22924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3" y="560294"/>
            <a:ext cx="7888332" cy="5737404"/>
          </a:xfrm>
          <a:prstGeom prst="rect">
            <a:avLst/>
          </a:prstGeom>
        </p:spPr>
      </p:pic>
      <p:pic>
        <p:nvPicPr>
          <p:cNvPr id="2" name="Picture 1" descr="A blue and white logo&#10;&#10;Description automatically generated">
            <a:extLst>
              <a:ext uri="{FF2B5EF4-FFF2-40B4-BE49-F238E27FC236}">
                <a16:creationId xmlns:a16="http://schemas.microsoft.com/office/drawing/2014/main" id="{238D7C25-668C-9F41-1BF3-19B66F319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752971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3" y="560294"/>
            <a:ext cx="7888332" cy="5737404"/>
          </a:xfrm>
          <a:prstGeom prst="rect">
            <a:avLst/>
          </a:prstGeom>
        </p:spPr>
      </p:pic>
      <p:pic>
        <p:nvPicPr>
          <p:cNvPr id="2" name="Picture 1" descr="A blue and white logo&#10;&#10;Description automatically generated">
            <a:extLst>
              <a:ext uri="{FF2B5EF4-FFF2-40B4-BE49-F238E27FC236}">
                <a16:creationId xmlns:a16="http://schemas.microsoft.com/office/drawing/2014/main" id="{09AA2A8D-ACE0-E177-D346-B8ABED662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773719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3" y="560294"/>
            <a:ext cx="7888332" cy="5737404"/>
          </a:xfrm>
          <a:prstGeom prst="rect">
            <a:avLst/>
          </a:prstGeom>
        </p:spPr>
      </p:pic>
      <p:pic>
        <p:nvPicPr>
          <p:cNvPr id="2" name="Picture 1" descr="A blue and white logo&#10;&#10;Description automatically generated">
            <a:extLst>
              <a:ext uri="{FF2B5EF4-FFF2-40B4-BE49-F238E27FC236}">
                <a16:creationId xmlns:a16="http://schemas.microsoft.com/office/drawing/2014/main" id="{FBA5BC46-C3AB-749C-582D-FBAFDAAD1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638917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3" y="560294"/>
            <a:ext cx="7888332" cy="5737404"/>
          </a:xfrm>
          <a:prstGeom prst="rect">
            <a:avLst/>
          </a:prstGeom>
        </p:spPr>
      </p:pic>
      <p:pic>
        <p:nvPicPr>
          <p:cNvPr id="2" name="Picture 1" descr="A blue and white logo&#10;&#10;Description automatically generated">
            <a:extLst>
              <a:ext uri="{FF2B5EF4-FFF2-40B4-BE49-F238E27FC236}">
                <a16:creationId xmlns:a16="http://schemas.microsoft.com/office/drawing/2014/main" id="{3B630439-7EEB-EE2B-6356-1ED434E1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7483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F97A16-821F-5934-45C6-039BA8122CC7}"/>
              </a:ext>
            </a:extLst>
          </p:cNvPr>
          <p:cNvSpPr/>
          <p:nvPr/>
        </p:nvSpPr>
        <p:spPr>
          <a:xfrm>
            <a:off x="4951711" y="1197620"/>
            <a:ext cx="6740343" cy="4154984"/>
          </a:xfrm>
          <a:prstGeom prst="rect">
            <a:avLst/>
          </a:prstGeom>
        </p:spPr>
        <p:txBody>
          <a:bodyPr wrap="square">
            <a:spAutoFit/>
          </a:bodyPr>
          <a:lstStyle/>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2" action="ppaction://hlinksldjump"/>
              </a:rPr>
              <a:t>Figure 9.33 </a:t>
            </a:r>
            <a:r>
              <a:rPr lang="en-AU" sz="1400" dirty="0">
                <a:latin typeface="Arial" panose="020B0604020202020204" pitchFamily="34" charset="0"/>
                <a:cs typeface="Arial" panose="020B0604020202020204" pitchFamily="34" charset="0"/>
              </a:rPr>
              <a:t>	Time to Primary Transplant from KRT Start by Era - Aotearoa New Zealand Incident KRT Patients</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3" action="ppaction://hlinksldjump"/>
              </a:rPr>
              <a:t>Figure 9.34 </a:t>
            </a:r>
            <a:r>
              <a:rPr lang="en-AU" sz="1400" dirty="0">
                <a:latin typeface="Arial" panose="020B0604020202020204" pitchFamily="34" charset="0"/>
                <a:cs typeface="Arial" panose="020B0604020202020204" pitchFamily="34" charset="0"/>
              </a:rPr>
              <a:t>	Patient Survival, Recipients of Primary Deceased Donor Grafts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3" action="ppaction://hlinksldjump"/>
              </a:rPr>
              <a:t>Figure </a:t>
            </a:r>
            <a:r>
              <a:rPr lang="en-AU" sz="1400" dirty="0">
                <a:latin typeface="Arial" panose="020B0604020202020204" pitchFamily="34" charset="0"/>
                <a:cs typeface="Arial" panose="020B0604020202020204" pitchFamily="34" charset="0"/>
                <a:hlinkClick r:id="rId4" action="ppaction://hlinksldjump"/>
              </a:rPr>
              <a:t>9</a:t>
            </a:r>
            <a:r>
              <a:rPr lang="en-AU" sz="1400" dirty="0">
                <a:latin typeface="Arial" panose="020B0604020202020204" pitchFamily="34" charset="0"/>
                <a:cs typeface="Arial" panose="020B0604020202020204" pitchFamily="34" charset="0"/>
                <a:hlinkClick r:id="rId3" action="ppaction://hlinksldjump"/>
              </a:rPr>
              <a:t>.35 </a:t>
            </a:r>
            <a:r>
              <a:rPr lang="en-AU" sz="1400" dirty="0">
                <a:latin typeface="Arial" panose="020B0604020202020204" pitchFamily="34" charset="0"/>
                <a:cs typeface="Arial" panose="020B0604020202020204" pitchFamily="34" charset="0"/>
              </a:rPr>
              <a:t>	Graft Survival, Recipients of Primary Deceased Donor Grafts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5" action="ppaction://hlinksldjump"/>
              </a:rPr>
              <a:t>Figure 9.36 </a:t>
            </a:r>
            <a:r>
              <a:rPr lang="en-AU" sz="1400" dirty="0">
                <a:latin typeface="Arial" panose="020B0604020202020204" pitchFamily="34" charset="0"/>
                <a:cs typeface="Arial" panose="020B0604020202020204" pitchFamily="34" charset="0"/>
              </a:rPr>
              <a:t>	Transplant Outcomes, Aotearoa New Zealand - Primary Deceased Donor Kidney-only Transplants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6" action="ppaction://hlinksldjump"/>
              </a:rPr>
              <a:t>Figure 9.37 </a:t>
            </a:r>
            <a:r>
              <a:rPr lang="en-AU" sz="1400" dirty="0">
                <a:latin typeface="Arial" panose="020B0604020202020204" pitchFamily="34" charset="0"/>
                <a:cs typeface="Arial" panose="020B0604020202020204" pitchFamily="34" charset="0"/>
              </a:rPr>
              <a:t>	Dialysis Modality End 2023 - Aotearoa New Zealand, by Ethnicity</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7" action="ppaction://hlinksldjump"/>
              </a:rPr>
              <a:t>Figure 9.38 </a:t>
            </a:r>
            <a:r>
              <a:rPr lang="en-AU" sz="1400" dirty="0">
                <a:latin typeface="Arial" panose="020B0604020202020204" pitchFamily="34" charset="0"/>
                <a:cs typeface="Arial" panose="020B0604020202020204" pitchFamily="34" charset="0"/>
              </a:rPr>
              <a:t>	Patient Survival, Incident Dialysis Patients - Aotearoa New Zealand 2014-2023</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8" action="ppaction://hlinksldjump"/>
              </a:rPr>
              <a:t>Figure 9.39 </a:t>
            </a:r>
            <a:r>
              <a:rPr lang="en-AU" sz="1400" dirty="0">
                <a:latin typeface="Arial" panose="020B0604020202020204" pitchFamily="34" charset="0"/>
                <a:cs typeface="Arial" panose="020B0604020202020204" pitchFamily="34" charset="0"/>
              </a:rPr>
              <a:t>	eGFR at Dialysis Initiation -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9" action="ppaction://hlinksldjump"/>
              </a:rPr>
              <a:t>Figure 9.40 </a:t>
            </a:r>
            <a:r>
              <a:rPr lang="en-AU" sz="1400" dirty="0">
                <a:latin typeface="Arial" panose="020B0604020202020204" pitchFamily="34" charset="0"/>
                <a:cs typeface="Arial" panose="020B0604020202020204" pitchFamily="34" charset="0"/>
              </a:rPr>
              <a:t>	Cause of Death by Modality and Ethnicity - Deaths Occurring During 2023, Aotearoa New Zealand</a:t>
            </a:r>
          </a:p>
          <a:p>
            <a:pPr marL="1258888" indent="-1258888">
              <a:spcBef>
                <a:spcPts val="300"/>
              </a:spcBef>
              <a:spcAft>
                <a:spcPts val="300"/>
              </a:spcAft>
            </a:pPr>
            <a:r>
              <a:rPr lang="en-AU" sz="1400" dirty="0">
                <a:latin typeface="Arial" panose="020B0604020202020204" pitchFamily="34" charset="0"/>
                <a:cs typeface="Arial" panose="020B0604020202020204" pitchFamily="34" charset="0"/>
                <a:hlinkClick r:id="rId10" action="ppaction://hlinksldjump"/>
              </a:rPr>
              <a:t>Figure 9.41 </a:t>
            </a:r>
            <a:r>
              <a:rPr lang="en-AU" sz="1400" dirty="0">
                <a:latin typeface="Arial" panose="020B0604020202020204" pitchFamily="34" charset="0"/>
                <a:cs typeface="Arial" panose="020B0604020202020204" pitchFamily="34" charset="0"/>
              </a:rPr>
              <a:t>	Late Referral Rates by Ethnicity - Aotearoa New Zealand 2019 - 2023</a:t>
            </a:r>
          </a:p>
        </p:txBody>
      </p:sp>
      <p:pic>
        <p:nvPicPr>
          <p:cNvPr id="6" name="Graphic 5" descr="Bar chart RTL">
            <a:extLst>
              <a:ext uri="{FF2B5EF4-FFF2-40B4-BE49-F238E27FC236}">
                <a16:creationId xmlns:a16="http://schemas.microsoft.com/office/drawing/2014/main" id="{76663980-AA82-D1E1-97DF-736AC38BE4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65724" y="2223903"/>
            <a:ext cx="3146955" cy="3146955"/>
          </a:xfrm>
          <a:prstGeom prst="rect">
            <a:avLst/>
          </a:prstGeom>
        </p:spPr>
      </p:pic>
      <p:sp>
        <p:nvSpPr>
          <p:cNvPr id="7" name="Rectangle 6">
            <a:extLst>
              <a:ext uri="{FF2B5EF4-FFF2-40B4-BE49-F238E27FC236}">
                <a16:creationId xmlns:a16="http://schemas.microsoft.com/office/drawing/2014/main" id="{3BB5B146-722C-8705-B1EB-925C56E10C2F}"/>
              </a:ext>
            </a:extLst>
          </p:cNvPr>
          <p:cNvSpPr/>
          <p:nvPr/>
        </p:nvSpPr>
        <p:spPr>
          <a:xfrm>
            <a:off x="693778" y="534316"/>
            <a:ext cx="4041167"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391621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1833" y="560294"/>
            <a:ext cx="7888332" cy="5737404"/>
          </a:xfrm>
          <a:prstGeom prst="rect">
            <a:avLst/>
          </a:prstGeom>
        </p:spPr>
      </p:pic>
      <p:pic>
        <p:nvPicPr>
          <p:cNvPr id="2" name="Picture 1" descr="A blue and white logo&#10;&#10;Description automatically generated">
            <a:extLst>
              <a:ext uri="{FF2B5EF4-FFF2-40B4-BE49-F238E27FC236}">
                <a16:creationId xmlns:a16="http://schemas.microsoft.com/office/drawing/2014/main" id="{F23E0DFF-7142-A87F-935C-304698B4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408234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C8F06D-3A71-882F-08CD-E624D1DF0A2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87915119-ED7B-86C1-D4E2-2FC91ADC3F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FFE32C3-E2A8-425B-3190-3CF9100603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FB0E172-38AE-7626-A899-EDBD36C6B7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690F7CA-75F6-42F6-9A88-6BBD9F81F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C39FAD3C-D945-8FF2-8DFE-438971EE9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D6E332FD-794E-079D-3C22-4E17A197D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F81BF9A5-B24E-9926-5E85-51719CCC2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2078B3FE-BD93-2556-ED28-AD0BCC2F2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1C4A78F-789F-C81F-25B7-4638F8A1F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CDB1561C-5737-D4EA-4069-A040ED1A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5D09B4CD-1669-D75F-5457-9209491B4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83990D7C-6B93-3946-B177-7ADA3C3A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3DE08B7-F20A-2C69-C72C-2964AE7C5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9F4709-16FE-C273-38A3-C109715C51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F5233FE2-83B5-970A-4025-F3DEBEB72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92113F95-262B-6A0C-B579-C8C7CF5E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01B3E33B-1945-D056-27C0-CECE3057F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5CFC4670-0E63-20D0-E2D1-26958DF6F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94BE0BE1-720E-8C2B-09D0-BD7E17276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A5759329-359B-FB88-411D-476095BAA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63A394C-F611-32B0-9CC8-0A3D13D9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6ECC9AB5-F2A0-447C-4269-F822DCF28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95EB6AF0-BB74-8F8E-4869-BE050B7B4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logo&#10;&#10;Description automatically generated">
            <a:extLst>
              <a:ext uri="{FF2B5EF4-FFF2-40B4-BE49-F238E27FC236}">
                <a16:creationId xmlns:a16="http://schemas.microsoft.com/office/drawing/2014/main" id="{BB6094F0-9530-D95D-160E-070148529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
        <p:nvSpPr>
          <p:cNvPr id="4" name="TextBox 3">
            <a:extLst>
              <a:ext uri="{FF2B5EF4-FFF2-40B4-BE49-F238E27FC236}">
                <a16:creationId xmlns:a16="http://schemas.microsoft.com/office/drawing/2014/main" id="{CC43F14E-7723-7985-24C2-F8043D475462}"/>
              </a:ext>
            </a:extLst>
          </p:cNvPr>
          <p:cNvSpPr txBox="1"/>
          <p:nvPr/>
        </p:nvSpPr>
        <p:spPr>
          <a:xfrm>
            <a:off x="703518" y="1422040"/>
            <a:ext cx="10784964" cy="4013919"/>
          </a:xfrm>
          <a:prstGeom prst="rect">
            <a:avLst/>
          </a:prstGeom>
          <a:noFill/>
        </p:spPr>
        <p:txBody>
          <a:bodyPr wrap="square">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a:t>
            </a:r>
            <a:r>
              <a:rPr lang="en-US" dirty="0" err="1">
                <a:solidFill>
                  <a:srgbClr val="4A4A4A"/>
                </a:solidFill>
                <a:latin typeface="Open Sans" panose="020B0606030504020204" pitchFamily="34" charset="0"/>
              </a:rPr>
              <a:t>utilisation</a:t>
            </a:r>
            <a:r>
              <a:rPr lang="en-US" dirty="0">
                <a:solidFill>
                  <a:srgbClr val="4A4A4A"/>
                </a:solidFill>
                <a:latin typeface="Open Sans" panose="020B0606030504020204" pitchFamily="34" charset="0"/>
              </a:rPr>
              <a:t>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r>
              <a:rPr lang="en-AU" dirty="0">
                <a:hlinkClick r:id="rId3"/>
              </a:rPr>
              <a:t>https://www.anzdata.org.au/anzdata/publications/attribution-statement/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which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p:txBody>
      </p:sp>
    </p:spTree>
    <p:extLst>
      <p:ext uri="{BB962C8B-B14F-4D97-AF65-F5344CB8AC3E}">
        <p14:creationId xmlns:p14="http://schemas.microsoft.com/office/powerpoint/2010/main" val="302922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extLst>
              <a:ext uri="{FF2B5EF4-FFF2-40B4-BE49-F238E27FC236}">
                <a16:creationId xmlns:a16="http://schemas.microsoft.com/office/drawing/2014/main" id="{0405A6BF-D6E3-456E-D513-65700A3F8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F97640BF-B161-521F-A5E1-B5F4A2225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AF2DA241-4F1E-60C5-4FF8-31AB6BFD0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1" cy="5734363"/>
          </a:xfrm>
          <a:prstGeom prst="rect">
            <a:avLst/>
          </a:prstGeom>
        </p:spPr>
      </p:pic>
      <p:pic>
        <p:nvPicPr>
          <p:cNvPr id="2" name="Picture 1" descr="A blue and white logo&#10;&#10;Description automatically generated">
            <a:extLst>
              <a:ext uri="{FF2B5EF4-FFF2-40B4-BE49-F238E27FC236}">
                <a16:creationId xmlns:a16="http://schemas.microsoft.com/office/drawing/2014/main" id="{1B496E69-FC88-6D26-C6E4-C894E3547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8" y="5297940"/>
            <a:ext cx="1527053" cy="108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1269</TotalTime>
  <Words>856</Words>
  <Application>Microsoft Office PowerPoint</Application>
  <PresentationFormat>Widescreen</PresentationFormat>
  <Paragraphs>63</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Open Sans</vt:lpstr>
      <vt:lpstr>Trebuchet MS</vt:lpstr>
      <vt:lpstr>Wingdings 3</vt:lpstr>
      <vt:lpstr>Facet</vt:lpstr>
      <vt:lpstr>Kidney Failure in Aotearoa  New Zealand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ANZDAT Registry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Aotearoa New Zealand ANZDATA AR 2024 </dc:title>
  <dc:subject>Aotearoa New Zealand</dc:subject>
  <dc:creator>Kylie Hurst;ANZDATA Registry</dc:creator>
  <cp:keywords>#Aotearoa, #ANZDATA</cp:keywords>
  <dc:description>Chapter 9 ANZDATA Annual Report</dc:description>
  <cp:lastModifiedBy>Tara Hurst</cp:lastModifiedBy>
  <cp:revision>24</cp:revision>
  <dcterms:created xsi:type="dcterms:W3CDTF">2020-03-04T00:25:18Z</dcterms:created>
  <dcterms:modified xsi:type="dcterms:W3CDTF">2024-12-17T05:22:33Z</dcterms:modified>
  <cp:category>47th Annual Report 2024 on 2023 Data</cp:category>
  <cp:contentStatus/>
</cp:coreProperties>
</file>