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83" r:id="rId3"/>
    <p:sldId id="285"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87" r:id="rId23"/>
    <p:sldId id="288" r:id="rId24"/>
    <p:sldId id="278" r:id="rId25"/>
    <p:sldId id="277" r:id="rId26"/>
    <p:sldId id="279" r:id="rId27"/>
    <p:sldId id="280" r:id="rId28"/>
    <p:sldId id="284" r:id="rId29"/>
    <p:sldId id="281" r:id="rId30"/>
    <p:sldId id="282" r:id="rId31"/>
    <p:sldId id="289"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2" autoAdjust="0"/>
    <p:restoredTop sz="94660"/>
  </p:normalViewPr>
  <p:slideViewPr>
    <p:cSldViewPr snapToGrid="0">
      <p:cViewPr varScale="1">
        <p:scale>
          <a:sx n="112" d="100"/>
          <a:sy n="112" d="100"/>
        </p:scale>
        <p:origin x="26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907241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4147390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334593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7303528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37723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2029322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4169323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337358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969730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226436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CDDD60-8BC9-4A56-805C-3B1FC1BAEC1F}" type="datetimeFigureOut">
              <a:rPr lang="en-AU" smtClean="0"/>
              <a:t>17/12/2024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693278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6CDDD60-8BC9-4A56-805C-3B1FC1BAEC1F}" type="datetimeFigureOut">
              <a:rPr lang="en-AU" smtClean="0"/>
              <a:t>17/12/2024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1881131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6CDDD60-8BC9-4A56-805C-3B1FC1BAEC1F}" type="datetimeFigureOut">
              <a:rPr lang="en-AU" smtClean="0"/>
              <a:t>17/12/2024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404487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CDDD60-8BC9-4A56-805C-3B1FC1BAEC1F}" type="datetimeFigureOut">
              <a:rPr lang="en-AU" smtClean="0"/>
              <a:t>17/12/2024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359165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6CDDD60-8BC9-4A56-805C-3B1FC1BAEC1F}" type="datetimeFigureOut">
              <a:rPr lang="en-AU" smtClean="0"/>
              <a:t>17/12/2024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96953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
        <p:nvSpPr>
          <p:cNvPr id="5" name="Date Placeholder 4"/>
          <p:cNvSpPr>
            <a:spLocks noGrp="1"/>
          </p:cNvSpPr>
          <p:nvPr>
            <p:ph type="dt" sz="half" idx="10"/>
          </p:nvPr>
        </p:nvSpPr>
        <p:spPr/>
        <p:txBody>
          <a:bodyPr/>
          <a:lstStyle/>
          <a:p>
            <a:fld id="{A6CDDD60-8BC9-4A56-805C-3B1FC1BAEC1F}" type="datetimeFigureOut">
              <a:rPr lang="en-AU" smtClean="0"/>
              <a:t>17/12/2024</a:t>
            </a:fld>
            <a:endParaRPr lang="en-AU"/>
          </a:p>
        </p:txBody>
      </p:sp>
    </p:spTree>
    <p:extLst>
      <p:ext uri="{BB962C8B-B14F-4D97-AF65-F5344CB8AC3E}">
        <p14:creationId xmlns:p14="http://schemas.microsoft.com/office/powerpoint/2010/main" val="2611961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6CDDD60-8BC9-4A56-805C-3B1FC1BAEC1F}" type="datetimeFigureOut">
              <a:rPr lang="en-AU" smtClean="0"/>
              <a:t>17/12/2024</a:t>
            </a:fld>
            <a:endParaRPr lang="en-A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D35A42-0430-4B7F-A768-F5C77B9302EB}" type="slidenum">
              <a:rPr lang="en-AU" smtClean="0"/>
              <a:t>‹#›</a:t>
            </a:fld>
            <a:endParaRPr lang="en-AU"/>
          </a:p>
        </p:txBody>
      </p:sp>
    </p:spTree>
    <p:extLst>
      <p:ext uri="{BB962C8B-B14F-4D97-AF65-F5344CB8AC3E}">
        <p14:creationId xmlns:p14="http://schemas.microsoft.com/office/powerpoint/2010/main" val="427971144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1.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3.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4.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5.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6.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7.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8.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9.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slide" Target="slide15.xml"/><Relationship Id="rId3" Type="http://schemas.openxmlformats.org/officeDocument/2006/relationships/slide" Target="slide5.xml"/><Relationship Id="rId7" Type="http://schemas.openxmlformats.org/officeDocument/2006/relationships/slide" Target="slide9.xml"/><Relationship Id="rId12" Type="http://schemas.openxmlformats.org/officeDocument/2006/relationships/slide" Target="slide14.xml"/><Relationship Id="rId17" Type="http://schemas.openxmlformats.org/officeDocument/2006/relationships/image" Target="../media/image3.svg"/><Relationship Id="rId2" Type="http://schemas.openxmlformats.org/officeDocument/2006/relationships/slide" Target="slide4.xml"/><Relationship Id="rId16"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slide" Target="slide8.xml"/><Relationship Id="rId11" Type="http://schemas.openxmlformats.org/officeDocument/2006/relationships/slide" Target="slide13.xml"/><Relationship Id="rId5" Type="http://schemas.openxmlformats.org/officeDocument/2006/relationships/slide" Target="slide7.xml"/><Relationship Id="rId15" Type="http://schemas.openxmlformats.org/officeDocument/2006/relationships/slide" Target="slide17.xml"/><Relationship Id="rId10" Type="http://schemas.openxmlformats.org/officeDocument/2006/relationships/slide" Target="slide12.xml"/><Relationship Id="rId4" Type="http://schemas.openxmlformats.org/officeDocument/2006/relationships/slide" Target="slide6.xml"/><Relationship Id="rId9" Type="http://schemas.openxmlformats.org/officeDocument/2006/relationships/slide" Target="slide11.xml"/><Relationship Id="rId14" Type="http://schemas.openxmlformats.org/officeDocument/2006/relationships/slide" Target="slide16.xml"/></Relationships>
</file>

<file path=ppt/slides/_rels/slide2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0.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1.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2.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3.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4.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5.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6.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7.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2.xml"/><Relationship Id="rId5" Type="http://schemas.openxmlformats.org/officeDocument/2006/relationships/image" Target="../media/image1.jpg"/><Relationship Id="rId4" Type="http://schemas.openxmlformats.org/officeDocument/2006/relationships/slide" Target="slide2.xml"/></Relationships>
</file>

<file path=ppt/slides/_rels/slide2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9.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30.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8" Type="http://schemas.openxmlformats.org/officeDocument/2006/relationships/slide" Target="slide24.xml"/><Relationship Id="rId13" Type="http://schemas.openxmlformats.org/officeDocument/2006/relationships/slide" Target="slide29.xml"/><Relationship Id="rId3" Type="http://schemas.openxmlformats.org/officeDocument/2006/relationships/slide" Target="slide19.xml"/><Relationship Id="rId7" Type="http://schemas.openxmlformats.org/officeDocument/2006/relationships/slide" Target="slide23.xml"/><Relationship Id="rId12" Type="http://schemas.openxmlformats.org/officeDocument/2006/relationships/slide" Target="slide28.xml"/><Relationship Id="rId2" Type="http://schemas.openxmlformats.org/officeDocument/2006/relationships/slide" Target="slide18.xml"/><Relationship Id="rId16" Type="http://schemas.openxmlformats.org/officeDocument/2006/relationships/image" Target="../media/image3.svg"/><Relationship Id="rId1" Type="http://schemas.openxmlformats.org/officeDocument/2006/relationships/slideLayout" Target="../slideLayouts/slideLayout2.xml"/><Relationship Id="rId6" Type="http://schemas.openxmlformats.org/officeDocument/2006/relationships/slide" Target="slide22.xml"/><Relationship Id="rId11" Type="http://schemas.openxmlformats.org/officeDocument/2006/relationships/slide" Target="slide27.xml"/><Relationship Id="rId5" Type="http://schemas.openxmlformats.org/officeDocument/2006/relationships/slide" Target="slide21.xml"/><Relationship Id="rId15" Type="http://schemas.openxmlformats.org/officeDocument/2006/relationships/image" Target="../media/image2.png"/><Relationship Id="rId10" Type="http://schemas.openxmlformats.org/officeDocument/2006/relationships/slide" Target="slide26.xml"/><Relationship Id="rId4" Type="http://schemas.openxmlformats.org/officeDocument/2006/relationships/slide" Target="slide20.xml"/><Relationship Id="rId9" Type="http://schemas.openxmlformats.org/officeDocument/2006/relationships/slide" Target="slide25.xml"/><Relationship Id="rId14" Type="http://schemas.openxmlformats.org/officeDocument/2006/relationships/slide" Target="slide30.xml"/></Relationships>
</file>

<file path=ppt/slides/_rels/slide3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31.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hyperlink" Target="https://www.anzdata.org.au/anzdata/publications/attribution-statement/" TargetMode="Externa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4.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7.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8.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9.emf"/><Relationship Id="rId1" Type="http://schemas.openxmlformats.org/officeDocument/2006/relationships/slideLayout" Target="../slideLayouts/slideLayout2.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DFFC45-3DC9-4433-926F-043E879D9D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5F26A87-0610-435F-AA13-BD658385C9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67230" y="-8468"/>
            <a:ext cx="4763558" cy="6866467"/>
            <a:chOff x="67175" y="-8467"/>
            <a:chExt cx="4763558" cy="6866467"/>
          </a:xfrm>
        </p:grpSpPr>
        <p:cxnSp>
          <p:nvCxnSpPr>
            <p:cNvPr id="11" name="Straight Connector 10">
              <a:extLst>
                <a:ext uri="{FF2B5EF4-FFF2-40B4-BE49-F238E27FC236}">
                  <a16:creationId xmlns:a16="http://schemas.microsoft.com/office/drawing/2014/main" id="{E6321436-5AAD-4FB6-BB0D-316D4540E82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94B0BD33-3D46-4F43-947A-825DFEF6106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92E26C27-E1F5-47DC-9F83-469D196C5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Rectangle 25">
              <a:extLst>
                <a:ext uri="{FF2B5EF4-FFF2-40B4-BE49-F238E27FC236}">
                  <a16:creationId xmlns:a16="http://schemas.microsoft.com/office/drawing/2014/main" id="{95F944E7-2B4E-4AE2-B4DB-846FF8AE0B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Isosceles Triangle 14">
              <a:extLst>
                <a:ext uri="{FF2B5EF4-FFF2-40B4-BE49-F238E27FC236}">
                  <a16:creationId xmlns:a16="http://schemas.microsoft.com/office/drawing/2014/main" id="{FF14952D-390F-46CC-B302-73DDD9C41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7">
              <a:extLst>
                <a:ext uri="{FF2B5EF4-FFF2-40B4-BE49-F238E27FC236}">
                  <a16:creationId xmlns:a16="http://schemas.microsoft.com/office/drawing/2014/main" id="{867CDE55-B22A-40D0-882A-9452919EEC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Isosceles Triangle 16">
              <a:extLst>
                <a:ext uri="{FF2B5EF4-FFF2-40B4-BE49-F238E27FC236}">
                  <a16:creationId xmlns:a16="http://schemas.microsoft.com/office/drawing/2014/main" id="{8C409231-C942-4808-B529-DAC32A7DB0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1"/>
          <p:cNvSpPr>
            <a:spLocks noGrp="1"/>
          </p:cNvSpPr>
          <p:nvPr>
            <p:ph type="ctrTitle"/>
          </p:nvPr>
        </p:nvSpPr>
        <p:spPr>
          <a:xfrm>
            <a:off x="646877" y="1275426"/>
            <a:ext cx="5096060" cy="4307148"/>
          </a:xfrm>
        </p:spPr>
        <p:txBody>
          <a:bodyPr anchor="ctr">
            <a:normAutofit/>
          </a:bodyPr>
          <a:lstStyle/>
          <a:p>
            <a:pPr>
              <a:lnSpc>
                <a:spcPct val="90000"/>
              </a:lnSpc>
            </a:pPr>
            <a:r>
              <a:rPr lang="en-AU" sz="4600" dirty="0"/>
              <a:t>Kidney </a:t>
            </a:r>
            <a:r>
              <a:rPr lang="en-AU" sz="4600"/>
              <a:t>Failure among </a:t>
            </a:r>
            <a:r>
              <a:rPr lang="en-AU" sz="4600" dirty="0"/>
              <a:t>Māori in Aotearoa New Zealand </a:t>
            </a:r>
          </a:p>
        </p:txBody>
      </p:sp>
      <p:sp>
        <p:nvSpPr>
          <p:cNvPr id="19" name="Freeform: Shape 18">
            <a:extLst>
              <a:ext uri="{FF2B5EF4-FFF2-40B4-BE49-F238E27FC236}">
                <a16:creationId xmlns:a16="http://schemas.microsoft.com/office/drawing/2014/main" id="{69370F01-B8C9-4CE4-824C-92B2792E6E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36497" y="-8468"/>
            <a:ext cx="5074930" cy="6866468"/>
          </a:xfrm>
          <a:custGeom>
            <a:avLst/>
            <a:gdLst>
              <a:gd name="connsiteX0" fmla="*/ 0 w 5074930"/>
              <a:gd name="connsiteY0" fmla="*/ 0 h 6858000"/>
              <a:gd name="connsiteX1" fmla="*/ 1249825 w 5074930"/>
              <a:gd name="connsiteY1" fmla="*/ 0 h 6858000"/>
              <a:gd name="connsiteX2" fmla="*/ 1249825 w 5074930"/>
              <a:gd name="connsiteY2" fmla="*/ 8457 h 6858000"/>
              <a:gd name="connsiteX3" fmla="*/ 5074930 w 5074930"/>
              <a:gd name="connsiteY3" fmla="*/ 8457 h 6858000"/>
              <a:gd name="connsiteX4" fmla="*/ 5074930 w 5074930"/>
              <a:gd name="connsiteY4" fmla="*/ 6858000 h 6858000"/>
              <a:gd name="connsiteX5" fmla="*/ 1249825 w 5074930"/>
              <a:gd name="connsiteY5" fmla="*/ 6858000 h 6858000"/>
              <a:gd name="connsiteX6" fmla="*/ 1109383 w 507493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74930" h="6858000">
                <a:moveTo>
                  <a:pt x="0" y="0"/>
                </a:moveTo>
                <a:lnTo>
                  <a:pt x="1249825" y="0"/>
                </a:lnTo>
                <a:lnTo>
                  <a:pt x="1249825" y="8457"/>
                </a:lnTo>
                <a:lnTo>
                  <a:pt x="5074930" y="8457"/>
                </a:lnTo>
                <a:lnTo>
                  <a:pt x="5074930" y="6858000"/>
                </a:lnTo>
                <a:lnTo>
                  <a:pt x="1249825" y="6858000"/>
                </a:lnTo>
                <a:lnTo>
                  <a:pt x="1109383" y="685800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ubtitle 2"/>
          <p:cNvSpPr>
            <a:spLocks noGrp="1"/>
          </p:cNvSpPr>
          <p:nvPr>
            <p:ph type="subTitle" idx="1"/>
          </p:nvPr>
        </p:nvSpPr>
        <p:spPr>
          <a:xfrm>
            <a:off x="7821120" y="2753679"/>
            <a:ext cx="4078935" cy="1663907"/>
          </a:xfrm>
        </p:spPr>
        <p:txBody>
          <a:bodyPr anchor="ctr">
            <a:normAutofit fontScale="92500"/>
          </a:bodyPr>
          <a:lstStyle/>
          <a:p>
            <a:pPr algn="l">
              <a:lnSpc>
                <a:spcPct val="150000"/>
              </a:lnSpc>
            </a:pPr>
            <a:r>
              <a:rPr lang="en-AU" dirty="0">
                <a:solidFill>
                  <a:schemeClr val="bg1"/>
                </a:solidFill>
              </a:rPr>
              <a:t>ANZDATA Registry 47</a:t>
            </a:r>
            <a:r>
              <a:rPr lang="en-AU" baseline="30000" dirty="0">
                <a:solidFill>
                  <a:schemeClr val="bg1"/>
                </a:solidFill>
              </a:rPr>
              <a:t>th</a:t>
            </a:r>
            <a:r>
              <a:rPr lang="en-AU" dirty="0">
                <a:solidFill>
                  <a:schemeClr val="bg1"/>
                </a:solidFill>
              </a:rPr>
              <a:t> Annual Report</a:t>
            </a:r>
            <a:br>
              <a:rPr lang="en-AU" dirty="0">
                <a:solidFill>
                  <a:schemeClr val="bg1"/>
                </a:solidFill>
              </a:rPr>
            </a:br>
            <a:r>
              <a:rPr lang="en-AU" dirty="0">
                <a:solidFill>
                  <a:srgbClr val="FFFFFF"/>
                </a:solidFill>
              </a:rPr>
              <a:t>Data to 31-Dec-2023</a:t>
            </a:r>
          </a:p>
          <a:p>
            <a:pPr algn="l"/>
            <a:r>
              <a:rPr lang="en-AU" sz="3500" dirty="0">
                <a:solidFill>
                  <a:schemeClr val="bg1"/>
                </a:solidFill>
              </a:rPr>
              <a:t>Chapter 11 - Graphs</a:t>
            </a:r>
            <a:endParaRPr lang="en-AU" sz="3500" dirty="0">
              <a:solidFill>
                <a:srgbClr val="FFFFFF"/>
              </a:solidFill>
            </a:endParaRPr>
          </a:p>
        </p:txBody>
      </p:sp>
      <p:pic>
        <p:nvPicPr>
          <p:cNvPr id="4" name="Picture 3" descr="A blue and white logo&#10;&#10;Description automatically generated">
            <a:extLst>
              <a:ext uri="{FF2B5EF4-FFF2-40B4-BE49-F238E27FC236}">
                <a16:creationId xmlns:a16="http://schemas.microsoft.com/office/drawing/2014/main" id="{01A92E36-2602-ED2B-E7DF-7DF8FC7275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6643" y="4951039"/>
            <a:ext cx="1527053" cy="1080000"/>
          </a:xfrm>
          <a:prstGeom prst="rect">
            <a:avLst/>
          </a:prstGeom>
        </p:spPr>
      </p:pic>
      <p:sp>
        <p:nvSpPr>
          <p:cNvPr id="5" name="TextBox 4">
            <a:extLst>
              <a:ext uri="{FF2B5EF4-FFF2-40B4-BE49-F238E27FC236}">
                <a16:creationId xmlns:a16="http://schemas.microsoft.com/office/drawing/2014/main" id="{7ECB8CFC-C4B2-67F9-B16B-0A2F4D19EDBC}"/>
              </a:ext>
            </a:extLst>
          </p:cNvPr>
          <p:cNvSpPr txBox="1"/>
          <p:nvPr/>
        </p:nvSpPr>
        <p:spPr>
          <a:xfrm>
            <a:off x="686643" y="6093119"/>
            <a:ext cx="2379690" cy="276999"/>
          </a:xfrm>
          <a:prstGeom prst="rect">
            <a:avLst/>
          </a:prstGeom>
          <a:noFill/>
        </p:spPr>
        <p:txBody>
          <a:bodyPr wrap="square" rtlCol="0">
            <a:spAutoFit/>
          </a:bodyPr>
          <a:lstStyle/>
          <a:p>
            <a:r>
              <a:rPr lang="en-AU" sz="1200" b="1" dirty="0"/>
              <a:t>Release Date:  </a:t>
            </a:r>
          </a:p>
        </p:txBody>
      </p:sp>
    </p:spTree>
    <p:extLst>
      <p:ext uri="{BB962C8B-B14F-4D97-AF65-F5344CB8AC3E}">
        <p14:creationId xmlns:p14="http://schemas.microsoft.com/office/powerpoint/2010/main" val="1140272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6"/>
            <a:ext cx="7884152"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76BB3CA2-F3F9-7592-EFB3-206D9E5C318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818518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6"/>
            <a:ext cx="7884152"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14BD83B5-1ADD-389A-0409-E8691BF0DA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864534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6"/>
            <a:ext cx="7884152"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DD5737B5-DFBF-C6F7-8C2B-92CE874C4BD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651652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6"/>
            <a:ext cx="7884152"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BE35FB6D-DAC0-1D1F-53C1-9E1D39F4FA5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382283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6"/>
            <a:ext cx="7884152"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EB0F8AF7-E511-A5C1-6595-72F0A0C5A62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496059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6"/>
            <a:ext cx="7884152"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79FEF52E-798C-6A53-A96F-DB04BE197D5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9913080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6"/>
            <a:ext cx="7884152"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5BF49F4E-4CBB-59D8-13C9-A0B38F59E9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8206761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6"/>
            <a:ext cx="7884152"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9D621C56-205D-705D-16C1-E42B62EE584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555306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6"/>
            <a:ext cx="7884152"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28C40EA4-B15C-8518-3B6C-012F4959E72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3862185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6"/>
            <a:ext cx="7884152"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A1EC0961-B3B0-BEF6-48AE-87E1E82A844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565724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8A10D7E8-7049-4CCB-A0CE-BD98A89F510D}"/>
              </a:ext>
            </a:extLst>
          </p:cNvPr>
          <p:cNvSpPr/>
          <p:nvPr/>
        </p:nvSpPr>
        <p:spPr>
          <a:xfrm>
            <a:off x="4502516" y="512817"/>
            <a:ext cx="7200000" cy="5832366"/>
          </a:xfrm>
          <a:prstGeom prst="rect">
            <a:avLst/>
          </a:prstGeom>
        </p:spPr>
        <p:txBody>
          <a:bodyPr wrap="square">
            <a:spAutoFit/>
          </a:bodyPr>
          <a:lstStyle/>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2" action="ppaction://hlinksldjump"/>
              </a:rPr>
              <a:t>Figure 11.1 </a:t>
            </a:r>
            <a:r>
              <a:rPr lang="en-AU" sz="1400" dirty="0">
                <a:latin typeface="Arial" panose="020B0604020202020204" pitchFamily="34" charset="0"/>
                <a:cs typeface="Arial" panose="020B0604020202020204" pitchFamily="34" charset="0"/>
              </a:rPr>
              <a:t>	Percentage of New Patients Commencing on Haemodialysis - Aotearoa New Zealand 2019-2023</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3" action="ppaction://hlinksldjump"/>
              </a:rPr>
              <a:t>Figure 11.2 </a:t>
            </a:r>
            <a:r>
              <a:rPr lang="en-AU" sz="1400" dirty="0">
                <a:latin typeface="Arial" panose="020B0604020202020204" pitchFamily="34" charset="0"/>
                <a:cs typeface="Arial" panose="020B0604020202020204" pitchFamily="34" charset="0"/>
              </a:rPr>
              <a:t>	Unadjusted Incident KRT Rate - Aotearoa New Zealand</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4" action="ppaction://hlinksldjump"/>
              </a:rPr>
              <a:t>Figure 11.3 </a:t>
            </a:r>
            <a:r>
              <a:rPr lang="en-AU" sz="1400" dirty="0">
                <a:latin typeface="Arial" panose="020B0604020202020204" pitchFamily="34" charset="0"/>
                <a:cs typeface="Arial" panose="020B0604020202020204" pitchFamily="34" charset="0"/>
              </a:rPr>
              <a:t>	Relative Incidence Rate of Treated Kidney Failure for Māori Patients compared with </a:t>
            </a:r>
            <a:r>
              <a:rPr lang="en-AU" sz="1400" dirty="0" err="1">
                <a:latin typeface="Arial" panose="020B0604020202020204" pitchFamily="34" charset="0"/>
                <a:cs typeface="Arial" panose="020B0604020202020204" pitchFamily="34" charset="0"/>
              </a:rPr>
              <a:t>non-Māori</a:t>
            </a:r>
            <a:r>
              <a:rPr lang="en-AU" sz="1400" dirty="0">
                <a:latin typeface="Arial" panose="020B0604020202020204" pitchFamily="34" charset="0"/>
                <a:cs typeface="Arial" panose="020B0604020202020204" pitchFamily="34" charset="0"/>
              </a:rPr>
              <a:t>, non-Pacific Patients by Gender - Aotearoa New Zealand 2019-2023</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5" action="ppaction://hlinksldjump"/>
              </a:rPr>
              <a:t>Figure 11.4.1 </a:t>
            </a:r>
            <a:r>
              <a:rPr lang="en-AU" sz="1400" dirty="0">
                <a:latin typeface="Arial" panose="020B0604020202020204" pitchFamily="34" charset="0"/>
                <a:cs typeface="Arial" panose="020B0604020202020204" pitchFamily="34" charset="0"/>
              </a:rPr>
              <a:t>	Age-specific Incidence Rates of Treated Kidney Failure - Māori, Aotearoa New Zealand 2004-2023</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6" action="ppaction://hlinksldjump"/>
              </a:rPr>
              <a:t>Figure 11.4.2 </a:t>
            </a:r>
            <a:r>
              <a:rPr lang="en-AU" sz="1400" dirty="0">
                <a:latin typeface="Arial" panose="020B0604020202020204" pitchFamily="34" charset="0"/>
                <a:cs typeface="Arial" panose="020B0604020202020204" pitchFamily="34" charset="0"/>
              </a:rPr>
              <a:t>	Age-specific Incidence Rates of Treated Kidney Failure - Non-Māori, non-Pacific, Aotearoa New Zealand 2004-2023</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7" action="ppaction://hlinksldjump"/>
              </a:rPr>
              <a:t>Figure 11.5.1 </a:t>
            </a:r>
            <a:r>
              <a:rPr lang="en-AU" sz="1400" dirty="0">
                <a:latin typeface="Arial" panose="020B0604020202020204" pitchFamily="34" charset="0"/>
                <a:cs typeface="Arial" panose="020B0604020202020204" pitchFamily="34" charset="0"/>
              </a:rPr>
              <a:t>	Prevalent Patients by Modality - Aotearoa New Zealand - Māori</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8" action="ppaction://hlinksldjump"/>
              </a:rPr>
              <a:t>Figure 11.5.2 </a:t>
            </a:r>
            <a:r>
              <a:rPr lang="en-AU" sz="1400" dirty="0">
                <a:latin typeface="Arial" panose="020B0604020202020204" pitchFamily="34" charset="0"/>
                <a:cs typeface="Arial" panose="020B0604020202020204" pitchFamily="34" charset="0"/>
              </a:rPr>
              <a:t>	Prevalent Patients by Modality - Aotearoa New Zealand - Non-Māori, non-Pacific</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9" action="ppaction://hlinksldjump"/>
              </a:rPr>
              <a:t>Figure 11.6 </a:t>
            </a:r>
            <a:r>
              <a:rPr lang="en-AU" sz="1400" dirty="0">
                <a:latin typeface="Arial" panose="020B0604020202020204" pitchFamily="34" charset="0"/>
                <a:cs typeface="Arial" panose="020B0604020202020204" pitchFamily="34" charset="0"/>
              </a:rPr>
              <a:t>	Prevalent Haemodialysis at Home* (% of all HD^) by Ethnicity - Aotearoa New Zealand</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10" action="ppaction://hlinksldjump"/>
              </a:rPr>
              <a:t>Figure 11.7 </a:t>
            </a:r>
            <a:r>
              <a:rPr lang="en-AU" sz="1400" dirty="0">
                <a:latin typeface="Arial" panose="020B0604020202020204" pitchFamily="34" charset="0"/>
                <a:cs typeface="Arial" panose="020B0604020202020204" pitchFamily="34" charset="0"/>
              </a:rPr>
              <a:t>	Incidence of Kidney Replacement Therapy Patients - Aotearoa New Zealand</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11" action="ppaction://hlinksldjump"/>
              </a:rPr>
              <a:t>Figure 11.8 </a:t>
            </a:r>
            <a:r>
              <a:rPr lang="en-AU" sz="1400" dirty="0">
                <a:latin typeface="Arial" panose="020B0604020202020204" pitchFamily="34" charset="0"/>
                <a:cs typeface="Arial" panose="020B0604020202020204" pitchFamily="34" charset="0"/>
              </a:rPr>
              <a:t>	Incidence of Kidney Transplants - Aotearoa New Zealand</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12" action="ppaction://hlinksldjump"/>
              </a:rPr>
              <a:t>Figure 11.9 </a:t>
            </a:r>
            <a:r>
              <a:rPr lang="en-AU" sz="1400" dirty="0">
                <a:latin typeface="Arial" panose="020B0604020202020204" pitchFamily="34" charset="0"/>
                <a:cs typeface="Arial" panose="020B0604020202020204" pitchFamily="34" charset="0"/>
              </a:rPr>
              <a:t>	Prevalent Haemodialysis^ Patients - Aotearoa New Zealand</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13" action="ppaction://hlinksldjump"/>
              </a:rPr>
              <a:t>Figure 11.10 </a:t>
            </a:r>
            <a:r>
              <a:rPr lang="en-AU" sz="1400" dirty="0">
                <a:latin typeface="Arial" panose="020B0604020202020204" pitchFamily="34" charset="0"/>
                <a:cs typeface="Arial" panose="020B0604020202020204" pitchFamily="34" charset="0"/>
              </a:rPr>
              <a:t>	Prevalent Peritoneal Dialysis^ Patients - Aotearoa New Zealand</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14" action="ppaction://hlinksldjump"/>
              </a:rPr>
              <a:t>Figure 11.11 </a:t>
            </a:r>
            <a:r>
              <a:rPr lang="en-AU" sz="1400" dirty="0">
                <a:latin typeface="Arial" panose="020B0604020202020204" pitchFamily="34" charset="0"/>
                <a:cs typeface="Arial" panose="020B0604020202020204" pitchFamily="34" charset="0"/>
              </a:rPr>
              <a:t>	Prevalent Transplant Patients - Aotearoa New Zealand</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15" action="ppaction://hlinksldjump"/>
              </a:rPr>
              <a:t>Figure 11.12 </a:t>
            </a:r>
            <a:r>
              <a:rPr lang="en-AU" sz="1400" dirty="0">
                <a:latin typeface="Arial" panose="020B0604020202020204" pitchFamily="34" charset="0"/>
                <a:cs typeface="Arial" panose="020B0604020202020204" pitchFamily="34" charset="0"/>
              </a:rPr>
              <a:t>	Deaths of KRT Patients - Aotearoa New Zealand</a:t>
            </a:r>
          </a:p>
        </p:txBody>
      </p:sp>
      <p:pic>
        <p:nvPicPr>
          <p:cNvPr id="4" name="Graphic 3" descr="Bar chart RTL">
            <a:extLst>
              <a:ext uri="{FF2B5EF4-FFF2-40B4-BE49-F238E27FC236}">
                <a16:creationId xmlns:a16="http://schemas.microsoft.com/office/drawing/2014/main" id="{E74C6A5F-0F6C-4144-8833-EFE6EBD44E88}"/>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rcRect/>
          <a:stretch/>
        </p:blipFill>
        <p:spPr>
          <a:xfrm>
            <a:off x="1524516" y="2234921"/>
            <a:ext cx="2379690" cy="2379690"/>
          </a:xfrm>
          <a:prstGeom prst="rect">
            <a:avLst/>
          </a:prstGeom>
        </p:spPr>
      </p:pic>
      <p:sp>
        <p:nvSpPr>
          <p:cNvPr id="5" name="Rectangle 4">
            <a:extLst>
              <a:ext uri="{FF2B5EF4-FFF2-40B4-BE49-F238E27FC236}">
                <a16:creationId xmlns:a16="http://schemas.microsoft.com/office/drawing/2014/main" id="{16DE45F5-1AD8-444A-A88F-B26ED6F04E6E}"/>
              </a:ext>
            </a:extLst>
          </p:cNvPr>
          <p:cNvSpPr/>
          <p:nvPr/>
        </p:nvSpPr>
        <p:spPr>
          <a:xfrm>
            <a:off x="438985" y="526493"/>
            <a:ext cx="4041167" cy="830997"/>
          </a:xfrm>
          <a:prstGeom prst="rect">
            <a:avLst/>
          </a:prstGeom>
        </p:spPr>
        <p:txBody>
          <a:bodyPr wrap="square">
            <a:spAutoFit/>
          </a:bodyPr>
          <a:lstStyle/>
          <a:p>
            <a:r>
              <a:rPr lang="en-AU" sz="4800" dirty="0">
                <a:solidFill>
                  <a:schemeClr val="accent2"/>
                </a:solidFill>
              </a:rPr>
              <a:t>List of Figures</a:t>
            </a:r>
          </a:p>
        </p:txBody>
      </p:sp>
    </p:spTree>
    <p:extLst>
      <p:ext uri="{BB962C8B-B14F-4D97-AF65-F5344CB8AC3E}">
        <p14:creationId xmlns:p14="http://schemas.microsoft.com/office/powerpoint/2010/main" val="26218233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6"/>
            <a:ext cx="7884152"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8C58D385-D36A-2524-0015-CC63551C6C2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5617820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6"/>
            <a:ext cx="7884152"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62916F4C-0A7E-479E-191A-D20CA5E01C6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1294132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6"/>
            <a:ext cx="7884152" cy="5734363"/>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83BA3835-82A5-790A-4A2D-51C36BB1FBF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3026834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6"/>
            <a:ext cx="7884152" cy="5734363"/>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56B8DC89-0A06-DC30-B3FA-006D924CB81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40583635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6"/>
            <a:ext cx="7884152"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DF8C0FF4-9359-308C-405B-2F242F76CF4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3999184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6"/>
            <a:ext cx="7884152"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A5B83E0A-FC48-D28A-1302-A9C1BB791FD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4553717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6"/>
            <a:ext cx="7884152"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B16AC412-83F4-D231-EEB1-462DC27456E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3597166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2137123" y="549455"/>
            <a:ext cx="7917753" cy="5759088"/>
          </a:xfrm>
          <a:prstGeom prst="rect">
            <a:avLst/>
          </a:prstGeom>
        </p:spPr>
      </p:pic>
      <p:pic>
        <p:nvPicPr>
          <p:cNvPr id="33" name="Picture 32">
            <a:extLst>
              <a:ext uri="{FF2B5EF4-FFF2-40B4-BE49-F238E27FC236}">
                <a16:creationId xmlns:a16="http://schemas.microsoft.com/office/drawing/2014/main" id="{53B9D5A1-A5FE-4E95-BA97-411C920864DD}"/>
              </a:ext>
            </a:extLst>
          </p:cNvPr>
          <p:cNvPicPr>
            <a:picLocks noChangeAspect="1"/>
          </p:cNvPicPr>
          <p:nvPr/>
        </p:nvPicPr>
        <p:blipFill>
          <a:blip r:embed="rId3"/>
          <a:srcRect/>
          <a:stretch/>
        </p:blipFill>
        <p:spPr>
          <a:xfrm>
            <a:off x="2201929" y="557583"/>
            <a:ext cx="7884152" cy="5734364"/>
          </a:xfrm>
          <a:prstGeom prst="rect">
            <a:avLst/>
          </a:prstGeom>
        </p:spPr>
      </p:pic>
      <p:pic>
        <p:nvPicPr>
          <p:cNvPr id="2" name="Picture 1" descr="A blue and white logo&#10;&#10;Description automatically generated">
            <a:hlinkClick r:id="rId4" action="ppaction://hlinksldjump"/>
            <a:extLst>
              <a:ext uri="{FF2B5EF4-FFF2-40B4-BE49-F238E27FC236}">
                <a16:creationId xmlns:a16="http://schemas.microsoft.com/office/drawing/2014/main" id="{DD3CAA58-0646-4DF5-C530-16D41B9769A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8901570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5"/>
            <a:ext cx="7884152"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75726E67-2718-94C5-27C6-DE2211B5008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42856391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6"/>
            <a:ext cx="7884152"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03C8785D-536E-4D16-BF6F-5817A9CBB4C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980862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8A10D7E8-7049-4CCB-A0CE-BD98A89F510D}"/>
              </a:ext>
            </a:extLst>
          </p:cNvPr>
          <p:cNvSpPr/>
          <p:nvPr/>
        </p:nvSpPr>
        <p:spPr>
          <a:xfrm>
            <a:off x="4432704" y="551289"/>
            <a:ext cx="7322553" cy="5755422"/>
          </a:xfrm>
          <a:prstGeom prst="rect">
            <a:avLst/>
          </a:prstGeom>
        </p:spPr>
        <p:txBody>
          <a:bodyPr wrap="square">
            <a:spAutoFit/>
          </a:bodyPr>
          <a:lstStyle/>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2" action="ppaction://hlinksldjump"/>
              </a:rPr>
              <a:t>Figure 11.13 </a:t>
            </a:r>
            <a:r>
              <a:rPr lang="en-AU" sz="1400" dirty="0">
                <a:latin typeface="Arial" panose="020B0604020202020204" pitchFamily="34" charset="0"/>
                <a:cs typeface="Arial" panose="020B0604020202020204" pitchFamily="34" charset="0"/>
              </a:rPr>
              <a:t>	Transplant Rate of Dialysed Patients by Ethnicity 2014-2023 - Aotearoa New Zealand, Patients Aged 15-64</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3" action="ppaction://hlinksldjump"/>
              </a:rPr>
              <a:t>Figure 11.14 </a:t>
            </a:r>
            <a:r>
              <a:rPr lang="en-AU" sz="1400" dirty="0">
                <a:latin typeface="Arial" panose="020B0604020202020204" pitchFamily="34" charset="0"/>
                <a:cs typeface="Arial" panose="020B0604020202020204" pitchFamily="34" charset="0"/>
              </a:rPr>
              <a:t>	Donor Type by Ethnicity - Aotearoa New Zealand 2014-2023</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4" action="ppaction://hlinksldjump"/>
              </a:rPr>
              <a:t>Figure 11.15 </a:t>
            </a:r>
            <a:r>
              <a:rPr lang="en-AU" sz="1400" dirty="0">
                <a:latin typeface="Arial" panose="020B0604020202020204" pitchFamily="34" charset="0"/>
                <a:cs typeface="Arial" panose="020B0604020202020204" pitchFamily="34" charset="0"/>
              </a:rPr>
              <a:t>	Donor Type by Ethnicity and Year - Aotearoa New Zealand</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5" action="ppaction://hlinksldjump"/>
              </a:rPr>
              <a:t>Figure 11.16 </a:t>
            </a:r>
            <a:r>
              <a:rPr lang="en-AU" sz="1400" dirty="0">
                <a:latin typeface="Arial" panose="020B0604020202020204" pitchFamily="34" charset="0"/>
                <a:cs typeface="Arial" panose="020B0604020202020204" pitchFamily="34" charset="0"/>
              </a:rPr>
              <a:t>	Percentage of Patients Starting Kidney Replacement Therapy with Pre-emptive Kidney Transplant - Aotearoa New Zealand</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6" action="ppaction://hlinksldjump"/>
              </a:rPr>
              <a:t>Figure 11.17 </a:t>
            </a:r>
            <a:r>
              <a:rPr lang="en-AU" sz="1400" dirty="0">
                <a:latin typeface="Arial" panose="020B0604020202020204" pitchFamily="34" charset="0"/>
                <a:cs typeface="Arial" panose="020B0604020202020204" pitchFamily="34" charset="0"/>
              </a:rPr>
              <a:t>	Time to Primary Transplant from KRT Start - Aotearoa New Zealand Incident KRT Patients 2014-2023</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7" action="ppaction://hlinksldjump"/>
              </a:rPr>
              <a:t>Figure 11.18 </a:t>
            </a:r>
            <a:r>
              <a:rPr lang="en-AU" sz="1400" dirty="0">
                <a:latin typeface="Arial" panose="020B0604020202020204" pitchFamily="34" charset="0"/>
                <a:cs typeface="Arial" panose="020B0604020202020204" pitchFamily="34" charset="0"/>
              </a:rPr>
              <a:t>	Time to Primary Transplant from KRT Start by Era - Aotearoa New Zealand Incident KRT Patients</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8" action="ppaction://hlinksldjump"/>
              </a:rPr>
              <a:t>Figure 11.19 </a:t>
            </a:r>
            <a:r>
              <a:rPr lang="en-AU" sz="1400" dirty="0">
                <a:latin typeface="Arial" panose="020B0604020202020204" pitchFamily="34" charset="0"/>
                <a:cs typeface="Arial" panose="020B0604020202020204" pitchFamily="34" charset="0"/>
              </a:rPr>
              <a:t>	Patient Survival, Recipients of Primary Deceased Donor Kidney Transplants - Aotearoa New Zealand 2014-2023</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9" action="ppaction://hlinksldjump"/>
              </a:rPr>
              <a:t>Figure 11.20 </a:t>
            </a:r>
            <a:r>
              <a:rPr lang="en-AU" sz="1400" dirty="0">
                <a:latin typeface="Arial" panose="020B0604020202020204" pitchFamily="34" charset="0"/>
                <a:cs typeface="Arial" panose="020B0604020202020204" pitchFamily="34" charset="0"/>
              </a:rPr>
              <a:t>	Graft Survival, Recipients of Primary Deceased Donor Kidney Transplants - Aotearoa New Zealand 2014-2023</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10" action="ppaction://hlinksldjump"/>
              </a:rPr>
              <a:t>Figure 11.21 </a:t>
            </a:r>
            <a:r>
              <a:rPr lang="en-AU" sz="1400" dirty="0">
                <a:latin typeface="Arial" panose="020B0604020202020204" pitchFamily="34" charset="0"/>
                <a:cs typeface="Arial" panose="020B0604020202020204" pitchFamily="34" charset="0"/>
              </a:rPr>
              <a:t>	Transplant Outcomes, Aotearoa New Zealand - Primary Deceased Donor Kidney-only Transplants 2014-2023</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11" action="ppaction://hlinksldjump"/>
              </a:rPr>
              <a:t>Figure 11.22 </a:t>
            </a:r>
            <a:r>
              <a:rPr lang="en-AU" sz="1400" dirty="0">
                <a:latin typeface="Arial" panose="020B0604020202020204" pitchFamily="34" charset="0"/>
                <a:cs typeface="Arial" panose="020B0604020202020204" pitchFamily="34" charset="0"/>
              </a:rPr>
              <a:t>	Dialysis Modality End 2023 - Aotearoa New Zealand, by Ethnicity</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12" action="ppaction://hlinksldjump"/>
              </a:rPr>
              <a:t>Figure 11.23 </a:t>
            </a:r>
            <a:r>
              <a:rPr lang="en-AU" sz="1400" dirty="0">
                <a:latin typeface="Arial" panose="020B0604020202020204" pitchFamily="34" charset="0"/>
                <a:cs typeface="Arial" panose="020B0604020202020204" pitchFamily="34" charset="0"/>
              </a:rPr>
              <a:t>	Patient Survival, Incident Dialysis Patients - Aotearoa New Zealand 2014-2023</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13" action="ppaction://hlinksldjump"/>
              </a:rPr>
              <a:t>Figure 11.24 </a:t>
            </a:r>
            <a:r>
              <a:rPr lang="en-AU" sz="1400" dirty="0">
                <a:latin typeface="Arial" panose="020B0604020202020204" pitchFamily="34" charset="0"/>
                <a:cs typeface="Arial" panose="020B0604020202020204" pitchFamily="34" charset="0"/>
              </a:rPr>
              <a:t>	eGFR at Dialysis Initiation - Aotearoa New Zealand</a:t>
            </a:r>
          </a:p>
          <a:p>
            <a:pPr marL="1258888" indent="-1258888">
              <a:spcBef>
                <a:spcPts val="300"/>
              </a:spcBef>
              <a:spcAft>
                <a:spcPts val="300"/>
              </a:spcAft>
            </a:pPr>
            <a:r>
              <a:rPr lang="en-AU" sz="1400" dirty="0">
                <a:latin typeface="Arial" panose="020B0604020202020204" pitchFamily="34" charset="0"/>
                <a:cs typeface="Arial" panose="020B0604020202020204" pitchFamily="34" charset="0"/>
                <a:hlinkClick r:id="rId14" action="ppaction://hlinksldjump"/>
              </a:rPr>
              <a:t>Figure 11.25 </a:t>
            </a:r>
            <a:r>
              <a:rPr lang="en-AU" sz="1400" dirty="0">
                <a:latin typeface="Arial" panose="020B0604020202020204" pitchFamily="34" charset="0"/>
                <a:cs typeface="Arial" panose="020B0604020202020204" pitchFamily="34" charset="0"/>
              </a:rPr>
              <a:t>	Cause of Death by Modality and Ethnicity - Deaths Occurring During 2023, Aotearoa New Zealand</a:t>
            </a:r>
          </a:p>
        </p:txBody>
      </p:sp>
      <p:pic>
        <p:nvPicPr>
          <p:cNvPr id="4" name="Graphic 3" descr="Bar chart RTL">
            <a:extLst>
              <a:ext uri="{FF2B5EF4-FFF2-40B4-BE49-F238E27FC236}">
                <a16:creationId xmlns:a16="http://schemas.microsoft.com/office/drawing/2014/main" id="{E74C6A5F-0F6C-4144-8833-EFE6EBD44E88}"/>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rcRect/>
          <a:stretch/>
        </p:blipFill>
        <p:spPr>
          <a:xfrm>
            <a:off x="1524516" y="2234921"/>
            <a:ext cx="2379690" cy="2379690"/>
          </a:xfrm>
          <a:prstGeom prst="rect">
            <a:avLst/>
          </a:prstGeom>
        </p:spPr>
      </p:pic>
      <p:sp>
        <p:nvSpPr>
          <p:cNvPr id="5" name="Rectangle 4">
            <a:extLst>
              <a:ext uri="{FF2B5EF4-FFF2-40B4-BE49-F238E27FC236}">
                <a16:creationId xmlns:a16="http://schemas.microsoft.com/office/drawing/2014/main" id="{16DE45F5-1AD8-444A-A88F-B26ED6F04E6E}"/>
              </a:ext>
            </a:extLst>
          </p:cNvPr>
          <p:cNvSpPr/>
          <p:nvPr/>
        </p:nvSpPr>
        <p:spPr>
          <a:xfrm>
            <a:off x="415770" y="514767"/>
            <a:ext cx="4041167" cy="1569660"/>
          </a:xfrm>
          <a:prstGeom prst="rect">
            <a:avLst/>
          </a:prstGeom>
        </p:spPr>
        <p:txBody>
          <a:bodyPr wrap="square">
            <a:spAutoFit/>
          </a:bodyPr>
          <a:lstStyle/>
          <a:p>
            <a:r>
              <a:rPr lang="en-AU" sz="4800" dirty="0">
                <a:solidFill>
                  <a:schemeClr val="accent2"/>
                </a:solidFill>
              </a:rPr>
              <a:t>List of Figures</a:t>
            </a:r>
          </a:p>
          <a:p>
            <a:r>
              <a:rPr lang="en-AU" sz="4800" dirty="0">
                <a:solidFill>
                  <a:schemeClr val="accent2"/>
                </a:solidFill>
              </a:rPr>
              <a:t>continued…</a:t>
            </a:r>
          </a:p>
        </p:txBody>
      </p:sp>
    </p:spTree>
    <p:extLst>
      <p:ext uri="{BB962C8B-B14F-4D97-AF65-F5344CB8AC3E}">
        <p14:creationId xmlns:p14="http://schemas.microsoft.com/office/powerpoint/2010/main" val="13775594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6"/>
            <a:ext cx="7884152"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5B729DB6-4C4E-B2A5-4300-1271AE20EB1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910517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1B60CA5-65F3-23F7-8393-3BB9F50EF979}"/>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62284A25-DED4-B8DF-240E-BE655BD06D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6A166272-CBCC-0DEF-E849-FC31663BF1F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2CAFB0F0-4D31-73C9-8D8C-15FA2391C57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98175BFF-9696-8ECC-8B04-E9DA2657D5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827D501A-F6CE-E955-68AC-B37C9C3CA5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6D9DDC03-FC52-5B2B-58B7-E6C7C3484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C167A092-61B3-EAC8-282E-CA6B2DCEEE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D0D0E5A3-0621-AE37-8389-827ACD9C9A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87171A48-EAE8-5E7F-526C-981CC8D719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F140793C-3943-95BD-DF24-58BE81CDEB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B08D67B4-2B41-1BCD-A185-E0763E341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247867F2-79AF-229F-98E8-5A68F1FB06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B47E4F40-A268-9E39-AC7B-A5A6690CF99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361292EE-3E2A-58B8-C2B6-90765CD4527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E741D899-2BC1-4305-6F92-418172E83E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9D117AD-62C5-BA38-2C58-1605E3F3F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A6E27CBF-AF1E-50CD-E9CE-5CE2310C23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E006ECC4-FE84-9D80-97DE-3532E42729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4D3C325E-472F-E305-6BA7-6DA724FA8C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7EB301EF-15DA-B87E-B7D9-1221EAA443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115A4B96-638F-0B3C-F5D7-7A92F6C3D0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59B1B825-76B6-0015-2DE4-9D17F07D1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44F45672-0798-E1A9-164D-2F52CCF207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A blue and white logo&#10;&#10;Description automatically generated">
            <a:hlinkClick r:id="rId2" action="ppaction://hlinksldjump"/>
            <a:extLst>
              <a:ext uri="{FF2B5EF4-FFF2-40B4-BE49-F238E27FC236}">
                <a16:creationId xmlns:a16="http://schemas.microsoft.com/office/drawing/2014/main" id="{D1D0A813-0DD4-CDA3-04F0-05047424CAA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
        <p:nvSpPr>
          <p:cNvPr id="4" name="TextBox 3">
            <a:extLst>
              <a:ext uri="{FF2B5EF4-FFF2-40B4-BE49-F238E27FC236}">
                <a16:creationId xmlns:a16="http://schemas.microsoft.com/office/drawing/2014/main" id="{7CF69C7D-63EF-F299-FA4C-6CB4D824EF81}"/>
              </a:ext>
            </a:extLst>
          </p:cNvPr>
          <p:cNvSpPr txBox="1"/>
          <p:nvPr/>
        </p:nvSpPr>
        <p:spPr>
          <a:xfrm>
            <a:off x="703518" y="1422040"/>
            <a:ext cx="10784964" cy="4013919"/>
          </a:xfrm>
          <a:prstGeom prst="rect">
            <a:avLst/>
          </a:prstGeom>
          <a:noFill/>
        </p:spPr>
        <p:txBody>
          <a:bodyPr wrap="square">
            <a:spAutoFit/>
          </a:bodyPr>
          <a:lstStyle/>
          <a:p>
            <a:r>
              <a:rPr lang="en-AU" b="1" i="0" dirty="0">
                <a:solidFill>
                  <a:srgbClr val="4A4A4A"/>
                </a:solidFill>
                <a:effectLst/>
                <a:latin typeface="Open Sans" panose="020B0606030504020204" pitchFamily="34" charset="0"/>
              </a:rPr>
              <a:t>Attribution Statement</a:t>
            </a:r>
          </a:p>
          <a:p>
            <a:endParaRPr lang="en-US" b="0" i="0" dirty="0">
              <a:solidFill>
                <a:srgbClr val="4A4A4A"/>
              </a:solidFill>
              <a:effectLst/>
              <a:latin typeface="Open Sans" panose="020B0606030504020204" pitchFamily="34" charset="0"/>
            </a:endParaRPr>
          </a:p>
          <a:p>
            <a:r>
              <a:rPr lang="en-US" dirty="0">
                <a:solidFill>
                  <a:srgbClr val="4A4A4A"/>
                </a:solidFill>
                <a:latin typeface="Open Sans" panose="020B0606030504020204" pitchFamily="34" charset="0"/>
              </a:rPr>
              <a:t>ANZDATA encourages </a:t>
            </a:r>
            <a:r>
              <a:rPr lang="en-US" dirty="0" err="1">
                <a:solidFill>
                  <a:srgbClr val="4A4A4A"/>
                </a:solidFill>
                <a:latin typeface="Open Sans" panose="020B0606030504020204" pitchFamily="34" charset="0"/>
              </a:rPr>
              <a:t>utilisation</a:t>
            </a:r>
            <a:r>
              <a:rPr lang="en-US" dirty="0">
                <a:solidFill>
                  <a:srgbClr val="4A4A4A"/>
                </a:solidFill>
                <a:latin typeface="Open Sans" panose="020B0606030504020204" pitchFamily="34" charset="0"/>
              </a:rPr>
              <a:t> of data presented in these graphs for the benefit of patients and the renal community in Australia and New Zealand, to improve care quality and health</a:t>
            </a:r>
          </a:p>
          <a:p>
            <a:r>
              <a:rPr lang="en-US" dirty="0">
                <a:solidFill>
                  <a:srgbClr val="4A4A4A"/>
                </a:solidFill>
                <a:latin typeface="Open Sans" panose="020B0606030504020204" pitchFamily="34" charset="0"/>
              </a:rPr>
              <a:t>Outcomes. For more information v</a:t>
            </a:r>
            <a:r>
              <a:rPr lang="en-US" b="0" i="0" dirty="0">
                <a:solidFill>
                  <a:srgbClr val="4A4A4A"/>
                </a:solidFill>
                <a:effectLst/>
                <a:latin typeface="Open Sans" panose="020B0606030504020204" pitchFamily="34" charset="0"/>
              </a:rPr>
              <a:t>isit </a:t>
            </a:r>
            <a:r>
              <a:rPr lang="en-AU" dirty="0">
                <a:hlinkClick r:id="rId4"/>
              </a:rPr>
              <a:t>https://www.anzdata.org.au/anzdata/publications/attribution-statement/</a:t>
            </a:r>
            <a:r>
              <a:rPr lang="en-AU" dirty="0"/>
              <a:t>  </a:t>
            </a:r>
          </a:p>
          <a:p>
            <a:endParaRPr lang="en-US" b="0" i="0" dirty="0">
              <a:solidFill>
                <a:srgbClr val="4A4A4A"/>
              </a:solidFill>
              <a:effectLst/>
              <a:latin typeface="Open Sans" panose="020B0606030504020204" pitchFamily="34" charset="0"/>
            </a:endParaRPr>
          </a:p>
          <a:p>
            <a:r>
              <a:rPr lang="en-US" b="0" i="0" dirty="0">
                <a:solidFill>
                  <a:srgbClr val="4A4A4A"/>
                </a:solidFill>
                <a:effectLst/>
                <a:latin typeface="Open Sans" panose="020B0606030504020204" pitchFamily="34" charset="0"/>
              </a:rPr>
              <a:t>Publications which incorporate ANZDATA sourced data such as displayed in these graphs, then “ANZDATA Registry” should be acknowledged with the disclaimer below included.</a:t>
            </a:r>
          </a:p>
          <a:p>
            <a:pPr algn="l" fontAlgn="base">
              <a:spcBef>
                <a:spcPts val="2475"/>
              </a:spcBef>
              <a:spcAft>
                <a:spcPts val="750"/>
              </a:spcAft>
            </a:pPr>
            <a:r>
              <a:rPr lang="en-US" b="0" i="1" dirty="0">
                <a:solidFill>
                  <a:srgbClr val="333399"/>
                </a:solidFill>
                <a:effectLst/>
                <a:latin typeface="Open Sans" panose="020B0606030504020204" pitchFamily="34" charset="0"/>
              </a:rPr>
              <a:t>“The data reported here have been supplied by the Australia and New Zealand Dialysis and Transplant Registry (ANZDATA). The interpretation and reporting of these data are the responsibility of the Editors and in no way should be seen as an official policy or interpretation of the Australia and New Zealand Dialysis and Transplant Registry.”</a:t>
            </a:r>
            <a:endParaRPr lang="en-US" b="0" i="0" dirty="0">
              <a:solidFill>
                <a:srgbClr val="4A4A4A"/>
              </a:solidFill>
              <a:effectLst/>
              <a:latin typeface="Open Sans" panose="020B0606030504020204" pitchFamily="34" charset="0"/>
            </a:endParaRPr>
          </a:p>
        </p:txBody>
      </p:sp>
    </p:spTree>
    <p:extLst>
      <p:ext uri="{BB962C8B-B14F-4D97-AF65-F5344CB8AC3E}">
        <p14:creationId xmlns:p14="http://schemas.microsoft.com/office/powerpoint/2010/main" val="636951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2" y="561816"/>
            <a:ext cx="7884155" cy="5734366"/>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BA5BB05C-D99B-FF87-99FF-60D6B33E07B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891577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2834" y="561024"/>
            <a:ext cx="7886331" cy="5735949"/>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C88396CA-2B04-8C8A-379C-3BC64C9B22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487307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6"/>
            <a:ext cx="7884152"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7ED6D00F-1227-E02E-67BC-F312A53F86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962645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6"/>
            <a:ext cx="7884152"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89652F0D-1ECB-ED97-02A4-49A1FF9359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181815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6"/>
            <a:ext cx="7884152"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270E05DF-FFA8-6317-3183-9E520BA7D0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568235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923" y="561816"/>
            <a:ext cx="7884152" cy="573436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1DC131FD-4D63-4789-4E5E-7FA21E76AA6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71791252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otalTime>334</TotalTime>
  <Words>585</Words>
  <Application>Microsoft Office PowerPoint</Application>
  <PresentationFormat>Widescreen</PresentationFormat>
  <Paragraphs>41</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Open Sans</vt:lpstr>
      <vt:lpstr>Trebuchet MS</vt:lpstr>
      <vt:lpstr>Wingdings 3</vt:lpstr>
      <vt:lpstr>Facet</vt:lpstr>
      <vt:lpstr>Kidney Failure among Māori in Aotearoa New Zealand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ANZDAT Registry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ESKD in Māori of Aotearoa New Zealand ANZDATA AR 2024</dc:title>
  <dc:subject>Aotearoa New Zealand</dc:subject>
  <dc:creator>Kylie Hurst;ANZDATA Registry</dc:creator>
  <cp:keywords>#Māori, #ANZDATA</cp:keywords>
  <dc:description>Chapter 9 ANZDATA Annual Report</dc:description>
  <cp:lastModifiedBy>Tara Hurst</cp:lastModifiedBy>
  <cp:revision>25</cp:revision>
  <dcterms:created xsi:type="dcterms:W3CDTF">2020-03-04T00:25:18Z</dcterms:created>
  <dcterms:modified xsi:type="dcterms:W3CDTF">2024-12-17T05:55:33Z</dcterms:modified>
  <cp:category>47th Annual Report 2024 on 2023 Data</cp:category>
  <cp:contentStatus/>
</cp:coreProperties>
</file>