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94"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8" r:id="rId23"/>
    <p:sldId id="277" r:id="rId24"/>
    <p:sldId id="279" r:id="rId25"/>
    <p:sldId id="280" r:id="rId26"/>
    <p:sldId id="284" r:id="rId27"/>
    <p:sldId id="296" r:id="rId28"/>
    <p:sldId id="297" r:id="rId29"/>
    <p:sldId id="298" r:id="rId30"/>
    <p:sldId id="299" r:id="rId31"/>
    <p:sldId id="300"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2" autoAdjust="0"/>
    <p:restoredTop sz="94660"/>
  </p:normalViewPr>
  <p:slideViewPr>
    <p:cSldViewPr snapToGrid="0">
      <p:cViewPr varScale="1">
        <p:scale>
          <a:sx n="116" d="100"/>
          <a:sy n="116" d="100"/>
        </p:scale>
        <p:origin x="114" y="3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3/01/2025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907241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3/01/2025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4147390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3/01/2025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334593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3/01/2025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7303528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3/01/2025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37723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3/01/2025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2029322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3/01/2025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4169323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3/01/2025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337358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3/01/2025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969730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3/01/2025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226436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CDDD60-8BC9-4A56-805C-3B1FC1BAEC1F}" type="datetimeFigureOut">
              <a:rPr lang="en-AU" smtClean="0"/>
              <a:t>3/01/2025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693278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6CDDD60-8BC9-4A56-805C-3B1FC1BAEC1F}" type="datetimeFigureOut">
              <a:rPr lang="en-AU" smtClean="0"/>
              <a:t>3/01/2025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1881131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6CDDD60-8BC9-4A56-805C-3B1FC1BAEC1F}" type="datetimeFigureOut">
              <a:rPr lang="en-AU" smtClean="0"/>
              <a:t>3/01/2025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404487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CDDD60-8BC9-4A56-805C-3B1FC1BAEC1F}" type="datetimeFigureOut">
              <a:rPr lang="en-AU" smtClean="0"/>
              <a:t>3/01/2025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359165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6CDDD60-8BC9-4A56-805C-3B1FC1BAEC1F}" type="datetimeFigureOut">
              <a:rPr lang="en-AU" smtClean="0"/>
              <a:t>3/01/2025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96953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
        <p:nvSpPr>
          <p:cNvPr id="5" name="Date Placeholder 4"/>
          <p:cNvSpPr>
            <a:spLocks noGrp="1"/>
          </p:cNvSpPr>
          <p:nvPr>
            <p:ph type="dt" sz="half" idx="10"/>
          </p:nvPr>
        </p:nvSpPr>
        <p:spPr/>
        <p:txBody>
          <a:bodyPr/>
          <a:lstStyle/>
          <a:p>
            <a:fld id="{A6CDDD60-8BC9-4A56-805C-3B1FC1BAEC1F}" type="datetimeFigureOut">
              <a:rPr lang="en-AU" smtClean="0"/>
              <a:t>3/01/2025</a:t>
            </a:fld>
            <a:endParaRPr lang="en-AU"/>
          </a:p>
        </p:txBody>
      </p:sp>
    </p:spTree>
    <p:extLst>
      <p:ext uri="{BB962C8B-B14F-4D97-AF65-F5344CB8AC3E}">
        <p14:creationId xmlns:p14="http://schemas.microsoft.com/office/powerpoint/2010/main" val="2611961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6CDDD60-8BC9-4A56-805C-3B1FC1BAEC1F}" type="datetimeFigureOut">
              <a:rPr lang="en-AU" smtClean="0"/>
              <a:t>3/01/2025</a:t>
            </a:fld>
            <a:endParaRPr lang="en-A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D35A42-0430-4B7F-A768-F5C77B9302EB}" type="slidenum">
              <a:rPr lang="en-AU" smtClean="0"/>
              <a:t>‹#›</a:t>
            </a:fld>
            <a:endParaRPr lang="en-AU"/>
          </a:p>
        </p:txBody>
      </p:sp>
    </p:spTree>
    <p:extLst>
      <p:ext uri="{BB962C8B-B14F-4D97-AF65-F5344CB8AC3E}">
        <p14:creationId xmlns:p14="http://schemas.microsoft.com/office/powerpoint/2010/main" val="427971144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1.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3.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4.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5.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6.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7.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8.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9.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8" Type="http://schemas.openxmlformats.org/officeDocument/2006/relationships/slide" Target="slide8.xml"/><Relationship Id="rId13" Type="http://schemas.openxmlformats.org/officeDocument/2006/relationships/slide" Target="slide13.xml"/><Relationship Id="rId18" Type="http://schemas.openxmlformats.org/officeDocument/2006/relationships/slide" Target="slide18.xml"/><Relationship Id="rId3" Type="http://schemas.openxmlformats.org/officeDocument/2006/relationships/image" Target="../media/image3.svg"/><Relationship Id="rId7" Type="http://schemas.openxmlformats.org/officeDocument/2006/relationships/slide" Target="slide7.xml"/><Relationship Id="rId12" Type="http://schemas.openxmlformats.org/officeDocument/2006/relationships/slide" Target="slide12.xml"/><Relationship Id="rId17" Type="http://schemas.openxmlformats.org/officeDocument/2006/relationships/slide" Target="slide17.xml"/><Relationship Id="rId2" Type="http://schemas.openxmlformats.org/officeDocument/2006/relationships/image" Target="../media/image2.png"/><Relationship Id="rId16" Type="http://schemas.openxmlformats.org/officeDocument/2006/relationships/slide" Target="slide16.xml"/><Relationship Id="rId1" Type="http://schemas.openxmlformats.org/officeDocument/2006/relationships/slideLayout" Target="../slideLayouts/slideLayout2.xml"/><Relationship Id="rId6" Type="http://schemas.openxmlformats.org/officeDocument/2006/relationships/slide" Target="slide6.xml"/><Relationship Id="rId11" Type="http://schemas.openxmlformats.org/officeDocument/2006/relationships/slide" Target="slide11.xml"/><Relationship Id="rId5" Type="http://schemas.openxmlformats.org/officeDocument/2006/relationships/slide" Target="slide5.xml"/><Relationship Id="rId15" Type="http://schemas.openxmlformats.org/officeDocument/2006/relationships/slide" Target="slide15.xml"/><Relationship Id="rId10" Type="http://schemas.openxmlformats.org/officeDocument/2006/relationships/slide" Target="slide10.xml"/><Relationship Id="rId4" Type="http://schemas.openxmlformats.org/officeDocument/2006/relationships/slide" Target="slide4.xml"/><Relationship Id="rId9" Type="http://schemas.openxmlformats.org/officeDocument/2006/relationships/slide" Target="slide9.xml"/><Relationship Id="rId14" Type="http://schemas.openxmlformats.org/officeDocument/2006/relationships/slide" Target="slide14.xml"/></Relationships>
</file>

<file path=ppt/slides/_rels/slide2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0.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1.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2.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3.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4.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5.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6.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7.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8.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9.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8" Type="http://schemas.openxmlformats.org/officeDocument/2006/relationships/slide" Target="slide23.xml"/><Relationship Id="rId13" Type="http://schemas.openxmlformats.org/officeDocument/2006/relationships/slide" Target="slide28.xml"/><Relationship Id="rId3" Type="http://schemas.openxmlformats.org/officeDocument/2006/relationships/image" Target="../media/image3.svg"/><Relationship Id="rId7" Type="http://schemas.openxmlformats.org/officeDocument/2006/relationships/slide" Target="slide22.xml"/><Relationship Id="rId12" Type="http://schemas.openxmlformats.org/officeDocument/2006/relationships/slide" Target="slide27.xml"/><Relationship Id="rId2" Type="http://schemas.openxmlformats.org/officeDocument/2006/relationships/image" Target="../media/image2.png"/><Relationship Id="rId16" Type="http://schemas.openxmlformats.org/officeDocument/2006/relationships/slide" Target="slide31.xml"/><Relationship Id="rId1" Type="http://schemas.openxmlformats.org/officeDocument/2006/relationships/slideLayout" Target="../slideLayouts/slideLayout2.xml"/><Relationship Id="rId6" Type="http://schemas.openxmlformats.org/officeDocument/2006/relationships/slide" Target="slide21.xml"/><Relationship Id="rId11" Type="http://schemas.openxmlformats.org/officeDocument/2006/relationships/slide" Target="slide26.xml"/><Relationship Id="rId5" Type="http://schemas.openxmlformats.org/officeDocument/2006/relationships/slide" Target="slide20.xml"/><Relationship Id="rId15" Type="http://schemas.openxmlformats.org/officeDocument/2006/relationships/slide" Target="slide30.xml"/><Relationship Id="rId10" Type="http://schemas.openxmlformats.org/officeDocument/2006/relationships/slide" Target="slide25.xml"/><Relationship Id="rId4" Type="http://schemas.openxmlformats.org/officeDocument/2006/relationships/slide" Target="slide19.xml"/><Relationship Id="rId9" Type="http://schemas.openxmlformats.org/officeDocument/2006/relationships/slide" Target="slide24.xml"/><Relationship Id="rId14" Type="http://schemas.openxmlformats.org/officeDocument/2006/relationships/slide" Target="slide29.xml"/></Relationships>
</file>

<file path=ppt/slides/_rels/slide3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30.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hyperlink" Target="https://www.anzdata.org.au/anzdata/publications/attribution-statement/" TargetMode="Externa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4.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7.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8.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9.emf"/><Relationship Id="rId1" Type="http://schemas.openxmlformats.org/officeDocument/2006/relationships/slideLayout" Target="../slideLayouts/slideLayout2.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DFFC45-3DC9-4433-926F-043E879D9D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5F26A87-0610-435F-AA13-BD658385C9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67230" y="-8468"/>
            <a:ext cx="4763558" cy="6866467"/>
            <a:chOff x="67175" y="-8467"/>
            <a:chExt cx="4763558" cy="6866467"/>
          </a:xfrm>
        </p:grpSpPr>
        <p:cxnSp>
          <p:nvCxnSpPr>
            <p:cNvPr id="11" name="Straight Connector 10">
              <a:extLst>
                <a:ext uri="{FF2B5EF4-FFF2-40B4-BE49-F238E27FC236}">
                  <a16:creationId xmlns:a16="http://schemas.microsoft.com/office/drawing/2014/main" id="{E6321436-5AAD-4FB6-BB0D-316D4540E82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94B0BD33-3D46-4F43-947A-825DFEF6106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92E26C27-E1F5-47DC-9F83-469D196C5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Rectangle 25">
              <a:extLst>
                <a:ext uri="{FF2B5EF4-FFF2-40B4-BE49-F238E27FC236}">
                  <a16:creationId xmlns:a16="http://schemas.microsoft.com/office/drawing/2014/main" id="{95F944E7-2B4E-4AE2-B4DB-846FF8AE0B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Isosceles Triangle 14">
              <a:extLst>
                <a:ext uri="{FF2B5EF4-FFF2-40B4-BE49-F238E27FC236}">
                  <a16:creationId xmlns:a16="http://schemas.microsoft.com/office/drawing/2014/main" id="{FF14952D-390F-46CC-B302-73DDD9C41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7">
              <a:extLst>
                <a:ext uri="{FF2B5EF4-FFF2-40B4-BE49-F238E27FC236}">
                  <a16:creationId xmlns:a16="http://schemas.microsoft.com/office/drawing/2014/main" id="{867CDE55-B22A-40D0-882A-9452919EEC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Isosceles Triangle 16">
              <a:extLst>
                <a:ext uri="{FF2B5EF4-FFF2-40B4-BE49-F238E27FC236}">
                  <a16:creationId xmlns:a16="http://schemas.microsoft.com/office/drawing/2014/main" id="{8C409231-C942-4808-B529-DAC32A7DB0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1"/>
          <p:cNvSpPr>
            <a:spLocks noGrp="1"/>
          </p:cNvSpPr>
          <p:nvPr>
            <p:ph type="ctrTitle"/>
          </p:nvPr>
        </p:nvSpPr>
        <p:spPr>
          <a:xfrm>
            <a:off x="141048" y="1380678"/>
            <a:ext cx="5943954" cy="4307148"/>
          </a:xfrm>
        </p:spPr>
        <p:txBody>
          <a:bodyPr anchor="ctr">
            <a:normAutofit/>
          </a:bodyPr>
          <a:lstStyle/>
          <a:p>
            <a:pPr>
              <a:lnSpc>
                <a:spcPct val="90000"/>
              </a:lnSpc>
            </a:pPr>
            <a:r>
              <a:rPr lang="en-AU" sz="4600" dirty="0"/>
              <a:t>Paediatric Patients with Kidney Failure Requiring </a:t>
            </a:r>
            <a:br>
              <a:rPr lang="en-AU" sz="4600" dirty="0"/>
            </a:br>
            <a:r>
              <a:rPr lang="en-AU" sz="4600" dirty="0"/>
              <a:t>Replacement Therapy</a:t>
            </a:r>
            <a:br>
              <a:rPr lang="en-AU" sz="4600" dirty="0"/>
            </a:br>
            <a:endParaRPr lang="en-AU" sz="4600" dirty="0"/>
          </a:p>
        </p:txBody>
      </p:sp>
      <p:sp>
        <p:nvSpPr>
          <p:cNvPr id="19" name="Freeform: Shape 18">
            <a:extLst>
              <a:ext uri="{FF2B5EF4-FFF2-40B4-BE49-F238E27FC236}">
                <a16:creationId xmlns:a16="http://schemas.microsoft.com/office/drawing/2014/main" id="{69370F01-B8C9-4CE4-824C-92B2792E6E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36497" y="-8468"/>
            <a:ext cx="5074930" cy="6866468"/>
          </a:xfrm>
          <a:custGeom>
            <a:avLst/>
            <a:gdLst>
              <a:gd name="connsiteX0" fmla="*/ 0 w 5074930"/>
              <a:gd name="connsiteY0" fmla="*/ 0 h 6858000"/>
              <a:gd name="connsiteX1" fmla="*/ 1249825 w 5074930"/>
              <a:gd name="connsiteY1" fmla="*/ 0 h 6858000"/>
              <a:gd name="connsiteX2" fmla="*/ 1249825 w 5074930"/>
              <a:gd name="connsiteY2" fmla="*/ 8457 h 6858000"/>
              <a:gd name="connsiteX3" fmla="*/ 5074930 w 5074930"/>
              <a:gd name="connsiteY3" fmla="*/ 8457 h 6858000"/>
              <a:gd name="connsiteX4" fmla="*/ 5074930 w 5074930"/>
              <a:gd name="connsiteY4" fmla="*/ 6858000 h 6858000"/>
              <a:gd name="connsiteX5" fmla="*/ 1249825 w 5074930"/>
              <a:gd name="connsiteY5" fmla="*/ 6858000 h 6858000"/>
              <a:gd name="connsiteX6" fmla="*/ 1109383 w 507493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74930" h="6858000">
                <a:moveTo>
                  <a:pt x="0" y="0"/>
                </a:moveTo>
                <a:lnTo>
                  <a:pt x="1249825" y="0"/>
                </a:lnTo>
                <a:lnTo>
                  <a:pt x="1249825" y="8457"/>
                </a:lnTo>
                <a:lnTo>
                  <a:pt x="5074930" y="8457"/>
                </a:lnTo>
                <a:lnTo>
                  <a:pt x="5074930" y="6858000"/>
                </a:lnTo>
                <a:lnTo>
                  <a:pt x="1249825" y="6858000"/>
                </a:lnTo>
                <a:lnTo>
                  <a:pt x="1109383" y="685800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ubtitle 2"/>
          <p:cNvSpPr>
            <a:spLocks noGrp="1"/>
          </p:cNvSpPr>
          <p:nvPr>
            <p:ph type="subTitle" idx="1"/>
          </p:nvPr>
        </p:nvSpPr>
        <p:spPr>
          <a:xfrm>
            <a:off x="7821120" y="2753679"/>
            <a:ext cx="4078935" cy="1663907"/>
          </a:xfrm>
        </p:spPr>
        <p:txBody>
          <a:bodyPr anchor="ctr">
            <a:normAutofit fontScale="92500"/>
          </a:bodyPr>
          <a:lstStyle/>
          <a:p>
            <a:pPr algn="l">
              <a:lnSpc>
                <a:spcPct val="150000"/>
              </a:lnSpc>
            </a:pPr>
            <a:r>
              <a:rPr lang="en-AU" dirty="0">
                <a:solidFill>
                  <a:schemeClr val="bg1"/>
                </a:solidFill>
              </a:rPr>
              <a:t>ANZDATA Registry 47</a:t>
            </a:r>
            <a:r>
              <a:rPr lang="en-AU" baseline="30000" dirty="0">
                <a:solidFill>
                  <a:schemeClr val="bg1"/>
                </a:solidFill>
              </a:rPr>
              <a:t>th</a:t>
            </a:r>
            <a:r>
              <a:rPr lang="en-AU" dirty="0">
                <a:solidFill>
                  <a:schemeClr val="bg1"/>
                </a:solidFill>
              </a:rPr>
              <a:t> Annual Report</a:t>
            </a:r>
            <a:br>
              <a:rPr lang="en-AU" dirty="0">
                <a:solidFill>
                  <a:schemeClr val="bg1"/>
                </a:solidFill>
              </a:rPr>
            </a:br>
            <a:r>
              <a:rPr lang="en-AU" dirty="0">
                <a:solidFill>
                  <a:srgbClr val="FFFFFF"/>
                </a:solidFill>
              </a:rPr>
              <a:t>Data to 31-Dec-2023</a:t>
            </a:r>
          </a:p>
          <a:p>
            <a:pPr algn="l"/>
            <a:r>
              <a:rPr lang="en-AU" sz="3500" dirty="0">
                <a:solidFill>
                  <a:schemeClr val="bg1"/>
                </a:solidFill>
              </a:rPr>
              <a:t>Chapter 12 - Graphs</a:t>
            </a:r>
            <a:endParaRPr lang="en-AU" sz="3500" dirty="0">
              <a:solidFill>
                <a:srgbClr val="FFFFFF"/>
              </a:solidFill>
            </a:endParaRPr>
          </a:p>
        </p:txBody>
      </p:sp>
      <p:pic>
        <p:nvPicPr>
          <p:cNvPr id="4" name="Picture 3" descr="A blue and white logo&#10;&#10;Description automatically generated">
            <a:hlinkClick r:id="rId2" action="ppaction://hlinksldjump"/>
            <a:extLst>
              <a:ext uri="{FF2B5EF4-FFF2-40B4-BE49-F238E27FC236}">
                <a16:creationId xmlns:a16="http://schemas.microsoft.com/office/drawing/2014/main" id="{C6EC802E-EA82-BBB2-981D-F8EB2C65A6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140272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3" y="565577"/>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2EB2D59B-D404-599D-4A6E-B78403C6310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818518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3" y="565577"/>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8C3027CC-F48B-EFA9-CC51-A61B0FE9F8D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864534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3" y="565577"/>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0043306A-7773-0D83-7DC6-1BB8B97E80F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651652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3" y="565577"/>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4AC1C837-7455-7B2A-4148-158CE4F8B11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382283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3" y="565577"/>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8161AF5E-3A69-AA6D-F5D9-0D3D08E864E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496059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3" y="565577"/>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8521328C-19C5-DD47-EF0A-9F7BF62DC7D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9913080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3" y="565577"/>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69B84585-E3CB-0055-D427-9766387A627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8206761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3" y="565577"/>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352C2363-8F24-9E2A-3923-9FBD9DF74D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555306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3" y="565577"/>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ECA440A8-EC48-A335-618D-1FA26DF802F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3862185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3" y="565577"/>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E910F019-854F-115E-098E-557E031E725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565724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Graphic 3" descr="Bar chart RTL">
            <a:extLst>
              <a:ext uri="{FF2B5EF4-FFF2-40B4-BE49-F238E27FC236}">
                <a16:creationId xmlns:a16="http://schemas.microsoft.com/office/drawing/2014/main" id="{E74C6A5F-0F6C-4144-8833-EFE6EBD44E8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065825" y="2174104"/>
            <a:ext cx="3014617" cy="3014617"/>
          </a:xfrm>
          <a:prstGeom prst="rect">
            <a:avLst/>
          </a:prstGeom>
        </p:spPr>
      </p:pic>
      <p:sp>
        <p:nvSpPr>
          <p:cNvPr id="5" name="Rectangle 4">
            <a:extLst>
              <a:ext uri="{FF2B5EF4-FFF2-40B4-BE49-F238E27FC236}">
                <a16:creationId xmlns:a16="http://schemas.microsoft.com/office/drawing/2014/main" id="{16DE45F5-1AD8-444A-A88F-B26ED6F04E6E}"/>
              </a:ext>
            </a:extLst>
          </p:cNvPr>
          <p:cNvSpPr/>
          <p:nvPr/>
        </p:nvSpPr>
        <p:spPr>
          <a:xfrm>
            <a:off x="390291" y="480060"/>
            <a:ext cx="4138708" cy="830997"/>
          </a:xfrm>
          <a:prstGeom prst="rect">
            <a:avLst/>
          </a:prstGeom>
        </p:spPr>
        <p:txBody>
          <a:bodyPr wrap="square">
            <a:spAutoFit/>
          </a:bodyPr>
          <a:lstStyle/>
          <a:p>
            <a:r>
              <a:rPr lang="en-AU" sz="4800" dirty="0">
                <a:solidFill>
                  <a:schemeClr val="accent2"/>
                </a:solidFill>
              </a:rPr>
              <a:t>List of Figures</a:t>
            </a:r>
          </a:p>
        </p:txBody>
      </p:sp>
      <p:sp>
        <p:nvSpPr>
          <p:cNvPr id="7" name="TextBox 6">
            <a:extLst>
              <a:ext uri="{FF2B5EF4-FFF2-40B4-BE49-F238E27FC236}">
                <a16:creationId xmlns:a16="http://schemas.microsoft.com/office/drawing/2014/main" id="{3518CA03-1937-2023-B128-3D8FAF3E8147}"/>
              </a:ext>
            </a:extLst>
          </p:cNvPr>
          <p:cNvSpPr txBox="1"/>
          <p:nvPr/>
        </p:nvSpPr>
        <p:spPr>
          <a:xfrm>
            <a:off x="5006011" y="800480"/>
            <a:ext cx="6660000" cy="5232202"/>
          </a:xfrm>
          <a:prstGeom prst="rect">
            <a:avLst/>
          </a:prstGeom>
          <a:noFill/>
        </p:spPr>
        <p:txBody>
          <a:bodyPr wrap="square" rtlCol="0">
            <a:spAutoFit/>
          </a:bodyPr>
          <a:lstStyle/>
          <a:p>
            <a:pPr>
              <a:spcAft>
                <a:spcPts val="600"/>
              </a:spcAft>
            </a:pPr>
            <a:r>
              <a:rPr lang="en-US" sz="1200" dirty="0">
                <a:latin typeface="Arial" panose="020B0604020202020204" pitchFamily="34" charset="0"/>
                <a:cs typeface="Arial" panose="020B0604020202020204" pitchFamily="34" charset="0"/>
                <a:hlinkClick r:id="rId4" action="ppaction://hlinksldjump"/>
              </a:rPr>
              <a:t>Figure 12.1.1 </a:t>
            </a:r>
            <a:r>
              <a:rPr lang="en-US" sz="1200" dirty="0">
                <a:latin typeface="Arial" panose="020B0604020202020204" pitchFamily="34" charset="0"/>
                <a:cs typeface="Arial" panose="020B0604020202020204" pitchFamily="34" charset="0"/>
              </a:rPr>
              <a:t>	Incidence of KRT - Age 0-17 Years - Australia</a:t>
            </a:r>
          </a:p>
          <a:p>
            <a:pPr>
              <a:spcAft>
                <a:spcPts val="600"/>
              </a:spcAft>
            </a:pPr>
            <a:r>
              <a:rPr lang="en-US" sz="1200" dirty="0">
                <a:latin typeface="Arial" panose="020B0604020202020204" pitchFamily="34" charset="0"/>
                <a:cs typeface="Arial" panose="020B0604020202020204" pitchFamily="34" charset="0"/>
                <a:hlinkClick r:id="rId5" action="ppaction://hlinksldjump"/>
              </a:rPr>
              <a:t>Figure 12.1.2 </a:t>
            </a:r>
            <a:r>
              <a:rPr lang="en-US" sz="1200" dirty="0">
                <a:latin typeface="Arial" panose="020B0604020202020204" pitchFamily="34" charset="0"/>
                <a:cs typeface="Arial" panose="020B0604020202020204" pitchFamily="34" charset="0"/>
              </a:rPr>
              <a:t>	Incidence of KRT - Age 0-17 Years - New Zealand</a:t>
            </a:r>
          </a:p>
          <a:p>
            <a:pPr>
              <a:spcAft>
                <a:spcPts val="600"/>
              </a:spcAft>
            </a:pPr>
            <a:r>
              <a:rPr lang="en-US" sz="1200" dirty="0">
                <a:latin typeface="Arial" panose="020B0604020202020204" pitchFamily="34" charset="0"/>
                <a:cs typeface="Arial" panose="020B0604020202020204" pitchFamily="34" charset="0"/>
                <a:hlinkClick r:id="rId6" action="ppaction://hlinksldjump"/>
              </a:rPr>
              <a:t>Figure 12.2.1 </a:t>
            </a:r>
            <a:r>
              <a:rPr lang="en-US" sz="1200" dirty="0">
                <a:latin typeface="Arial" panose="020B0604020202020204" pitchFamily="34" charset="0"/>
                <a:cs typeface="Arial" panose="020B0604020202020204" pitchFamily="34" charset="0"/>
              </a:rPr>
              <a:t>	Prevalence of KRT - Age 0-17 Years - Australia</a:t>
            </a:r>
          </a:p>
          <a:p>
            <a:pPr>
              <a:spcAft>
                <a:spcPts val="600"/>
              </a:spcAft>
            </a:pPr>
            <a:r>
              <a:rPr lang="en-US" sz="1200" dirty="0">
                <a:latin typeface="Arial" panose="020B0604020202020204" pitchFamily="34" charset="0"/>
                <a:cs typeface="Arial" panose="020B0604020202020204" pitchFamily="34" charset="0"/>
                <a:hlinkClick r:id="rId7" action="ppaction://hlinksldjump"/>
              </a:rPr>
              <a:t>Figure 12.2.2 </a:t>
            </a:r>
            <a:r>
              <a:rPr lang="en-US" sz="1200" dirty="0">
                <a:latin typeface="Arial" panose="020B0604020202020204" pitchFamily="34" charset="0"/>
                <a:cs typeface="Arial" panose="020B0604020202020204" pitchFamily="34" charset="0"/>
              </a:rPr>
              <a:t>	Prevalence of KRT - Age 0-17 Years - New Zealand</a:t>
            </a:r>
          </a:p>
          <a:p>
            <a:pPr>
              <a:spcAft>
                <a:spcPts val="600"/>
              </a:spcAft>
            </a:pPr>
            <a:r>
              <a:rPr lang="en-US" sz="1200" dirty="0">
                <a:latin typeface="Arial" panose="020B0604020202020204" pitchFamily="34" charset="0"/>
                <a:cs typeface="Arial" panose="020B0604020202020204" pitchFamily="34" charset="0"/>
                <a:hlinkClick r:id="rId8" action="ppaction://hlinksldjump"/>
              </a:rPr>
              <a:t>Figure 12.3.1 </a:t>
            </a:r>
            <a:r>
              <a:rPr lang="en-US" sz="1200" dirty="0">
                <a:latin typeface="Arial" panose="020B0604020202020204" pitchFamily="34" charset="0"/>
                <a:cs typeface="Arial" panose="020B0604020202020204" pitchFamily="34" charset="0"/>
              </a:rPr>
              <a:t>	Educational Participation by Age Group and Treatment Modality - Australia 			2023</a:t>
            </a:r>
          </a:p>
          <a:p>
            <a:pPr>
              <a:spcAft>
                <a:spcPts val="600"/>
              </a:spcAft>
            </a:pPr>
            <a:r>
              <a:rPr lang="en-US" sz="1200" dirty="0">
                <a:latin typeface="Arial" panose="020B0604020202020204" pitchFamily="34" charset="0"/>
                <a:cs typeface="Arial" panose="020B0604020202020204" pitchFamily="34" charset="0"/>
                <a:hlinkClick r:id="rId9" action="ppaction://hlinksldjump"/>
              </a:rPr>
              <a:t>Figure 12.3.2 </a:t>
            </a:r>
            <a:r>
              <a:rPr lang="en-US" sz="1200" dirty="0">
                <a:latin typeface="Arial" panose="020B0604020202020204" pitchFamily="34" charset="0"/>
                <a:cs typeface="Arial" panose="020B0604020202020204" pitchFamily="34" charset="0"/>
              </a:rPr>
              <a:t>	Educational Participation by Age Group and Treatment Modality - New 				Zealand 2023</a:t>
            </a:r>
          </a:p>
          <a:p>
            <a:pPr>
              <a:spcAft>
                <a:spcPts val="600"/>
              </a:spcAft>
            </a:pPr>
            <a:r>
              <a:rPr lang="en-US" sz="1200" dirty="0">
                <a:latin typeface="Arial" panose="020B0604020202020204" pitchFamily="34" charset="0"/>
                <a:cs typeface="Arial" panose="020B0604020202020204" pitchFamily="34" charset="0"/>
                <a:hlinkClick r:id="rId10" action="ppaction://hlinksldjump"/>
              </a:rPr>
              <a:t>Figure 12.4.1 </a:t>
            </a:r>
            <a:r>
              <a:rPr lang="en-US" sz="1200" dirty="0">
                <a:latin typeface="Arial" panose="020B0604020202020204" pitchFamily="34" charset="0"/>
                <a:cs typeface="Arial" panose="020B0604020202020204" pitchFamily="34" charset="0"/>
              </a:rPr>
              <a:t>	Body Mass Index of Prevalent Paediatric Patients by Treatment Modality - 				Australia 2023</a:t>
            </a:r>
          </a:p>
          <a:p>
            <a:pPr>
              <a:spcAft>
                <a:spcPts val="600"/>
              </a:spcAft>
            </a:pPr>
            <a:r>
              <a:rPr lang="en-US" sz="1200" dirty="0">
                <a:latin typeface="Arial" panose="020B0604020202020204" pitchFamily="34" charset="0"/>
                <a:cs typeface="Arial" panose="020B0604020202020204" pitchFamily="34" charset="0"/>
                <a:hlinkClick r:id="rId11" action="ppaction://hlinksldjump"/>
              </a:rPr>
              <a:t>Figure 12.4.2 </a:t>
            </a:r>
            <a:r>
              <a:rPr lang="en-US" sz="1200" dirty="0">
                <a:latin typeface="Arial" panose="020B0604020202020204" pitchFamily="34" charset="0"/>
                <a:cs typeface="Arial" panose="020B0604020202020204" pitchFamily="34" charset="0"/>
              </a:rPr>
              <a:t>	Body Mass Index of Prevalent Paediatric Patients by Treatment Modality - 				New Zealand 2023</a:t>
            </a:r>
          </a:p>
          <a:p>
            <a:pPr>
              <a:spcAft>
                <a:spcPts val="600"/>
              </a:spcAft>
            </a:pPr>
            <a:r>
              <a:rPr lang="en-US" sz="1200" dirty="0">
                <a:latin typeface="Arial" panose="020B0604020202020204" pitchFamily="34" charset="0"/>
                <a:cs typeface="Arial" panose="020B0604020202020204" pitchFamily="34" charset="0"/>
                <a:hlinkClick r:id="rId12" action="ppaction://hlinksldjump"/>
              </a:rPr>
              <a:t>Figure 12.5 </a:t>
            </a:r>
            <a:r>
              <a:rPr lang="en-US" sz="1200" dirty="0">
                <a:latin typeface="Arial" panose="020B0604020202020204" pitchFamily="34" charset="0"/>
                <a:cs typeface="Arial" panose="020B0604020202020204" pitchFamily="34" charset="0"/>
              </a:rPr>
              <a:t>		Donor Age by Donor Source - Paediatric Kidney Transplants 2012-2023</a:t>
            </a:r>
          </a:p>
          <a:p>
            <a:pPr>
              <a:spcAft>
                <a:spcPts val="600"/>
              </a:spcAft>
            </a:pPr>
            <a:r>
              <a:rPr lang="en-US" sz="1200" dirty="0">
                <a:latin typeface="Arial" panose="020B0604020202020204" pitchFamily="34" charset="0"/>
                <a:cs typeface="Arial" panose="020B0604020202020204" pitchFamily="34" charset="0"/>
                <a:hlinkClick r:id="rId13" action="ppaction://hlinksldjump"/>
              </a:rPr>
              <a:t>Figure 12.6 </a:t>
            </a:r>
            <a:r>
              <a:rPr lang="en-US" sz="1200" dirty="0">
                <a:latin typeface="Arial" panose="020B0604020202020204" pitchFamily="34" charset="0"/>
                <a:cs typeface="Arial" panose="020B0604020202020204" pitchFamily="34" charset="0"/>
              </a:rPr>
              <a:t>		Recipient Age by Donor Source - Paediatric Kidney Transplants 2012-2023</a:t>
            </a:r>
          </a:p>
          <a:p>
            <a:pPr>
              <a:spcAft>
                <a:spcPts val="600"/>
              </a:spcAft>
            </a:pPr>
            <a:r>
              <a:rPr lang="en-US" sz="1200" dirty="0">
                <a:latin typeface="Arial" panose="020B0604020202020204" pitchFamily="34" charset="0"/>
                <a:cs typeface="Arial" panose="020B0604020202020204" pitchFamily="34" charset="0"/>
                <a:hlinkClick r:id="rId14" action="ppaction://hlinksldjump"/>
              </a:rPr>
              <a:t>Figure 12.7 </a:t>
            </a:r>
            <a:r>
              <a:rPr lang="en-US" sz="1200" dirty="0">
                <a:latin typeface="Arial" panose="020B0604020202020204" pitchFamily="34" charset="0"/>
                <a:cs typeface="Arial" panose="020B0604020202020204" pitchFamily="34" charset="0"/>
              </a:rPr>
              <a:t>		Number of HLA Mismatches - Paediatric Kidney Transplants 2012-2023</a:t>
            </a:r>
          </a:p>
          <a:p>
            <a:pPr>
              <a:spcAft>
                <a:spcPts val="600"/>
              </a:spcAft>
            </a:pPr>
            <a:r>
              <a:rPr lang="en-US" sz="1200" dirty="0">
                <a:latin typeface="Arial" panose="020B0604020202020204" pitchFamily="34" charset="0"/>
                <a:cs typeface="Arial" panose="020B0604020202020204" pitchFamily="34" charset="0"/>
                <a:hlinkClick r:id="rId15" action="ppaction://hlinksldjump"/>
              </a:rPr>
              <a:t>Figure 12.8 </a:t>
            </a:r>
            <a:r>
              <a:rPr lang="en-US" sz="1200" dirty="0">
                <a:latin typeface="Arial" panose="020B0604020202020204" pitchFamily="34" charset="0"/>
                <a:cs typeface="Arial" panose="020B0604020202020204" pitchFamily="34" charset="0"/>
              </a:rPr>
              <a:t>		Time to First Kidney Transplant - Paediatric Kidney Transplants 2012-2023</a:t>
            </a:r>
          </a:p>
          <a:p>
            <a:pPr>
              <a:spcAft>
                <a:spcPts val="600"/>
              </a:spcAft>
            </a:pPr>
            <a:r>
              <a:rPr lang="en-US" sz="1200" dirty="0">
                <a:latin typeface="Arial" panose="020B0604020202020204" pitchFamily="34" charset="0"/>
                <a:cs typeface="Arial" panose="020B0604020202020204" pitchFamily="34" charset="0"/>
                <a:hlinkClick r:id="rId16" action="ppaction://hlinksldjump"/>
              </a:rPr>
              <a:t>Figure 12.9 </a:t>
            </a:r>
            <a:r>
              <a:rPr lang="en-US" sz="1200" dirty="0">
                <a:latin typeface="Arial" panose="020B0604020202020204" pitchFamily="34" charset="0"/>
                <a:cs typeface="Arial" panose="020B0604020202020204" pitchFamily="34" charset="0"/>
              </a:rPr>
              <a:t>		Time to Primary Transplant from KRT Start by Era - Incident Paediatric KRT 			Patients Australia and New Zealand 2012-2023</a:t>
            </a:r>
          </a:p>
          <a:p>
            <a:pPr>
              <a:spcAft>
                <a:spcPts val="600"/>
              </a:spcAft>
            </a:pPr>
            <a:r>
              <a:rPr lang="en-US" sz="1200" dirty="0">
                <a:latin typeface="Arial" panose="020B0604020202020204" pitchFamily="34" charset="0"/>
                <a:cs typeface="Arial" panose="020B0604020202020204" pitchFamily="34" charset="0"/>
                <a:hlinkClick r:id="rId17" action="ppaction://hlinksldjump"/>
              </a:rPr>
              <a:t>Figure 12.10 </a:t>
            </a:r>
            <a:r>
              <a:rPr lang="en-US" sz="1200" dirty="0">
                <a:latin typeface="Arial" panose="020B0604020202020204" pitchFamily="34" charset="0"/>
                <a:cs typeface="Arial" panose="020B0604020202020204" pitchFamily="34" charset="0"/>
              </a:rPr>
              <a:t>		Time to Primary Transplant from KRT Start by Era and Donor Source - 				Incident Paediatric KRT Patients Australia and New Zealand 2012-2023</a:t>
            </a:r>
          </a:p>
          <a:p>
            <a:pPr>
              <a:spcAft>
                <a:spcPts val="600"/>
              </a:spcAft>
            </a:pPr>
            <a:r>
              <a:rPr lang="en-US" sz="1200" dirty="0">
                <a:latin typeface="Arial" panose="020B0604020202020204" pitchFamily="34" charset="0"/>
                <a:cs typeface="Arial" panose="020B0604020202020204" pitchFamily="34" charset="0"/>
                <a:hlinkClick r:id="rId18" action="ppaction://hlinksldjump"/>
              </a:rPr>
              <a:t>Figure 12.11 </a:t>
            </a:r>
            <a:r>
              <a:rPr lang="en-US" sz="1200" dirty="0">
                <a:latin typeface="Arial" panose="020B0604020202020204" pitchFamily="34" charset="0"/>
                <a:cs typeface="Arial" panose="020B0604020202020204" pitchFamily="34" charset="0"/>
              </a:rPr>
              <a:t>		Time to Primary Transplant from KRT Start by Gender - Incident Paediatric 			KRT Patients Australia and New Zealand 2018-2023</a:t>
            </a:r>
          </a:p>
        </p:txBody>
      </p:sp>
    </p:spTree>
    <p:extLst>
      <p:ext uri="{BB962C8B-B14F-4D97-AF65-F5344CB8AC3E}">
        <p14:creationId xmlns:p14="http://schemas.microsoft.com/office/powerpoint/2010/main" val="39657138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3" y="565577"/>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58294040-BBC8-1125-3FA9-D1E3CF751C3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5617820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3" y="565577"/>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C597B422-72D0-4938-04C0-0C4B23067CE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1294132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3" y="565577"/>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24B6B887-DAA5-226B-CD8E-7378F46631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3999184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3" y="565577"/>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32DC73E6-5BDE-08EC-AE9C-38E55BD2E67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4553717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3" y="565577"/>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1A194FC6-F2A2-1839-6CAB-BDEB8E5543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3597166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3" y="565577"/>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4C6DB1D1-6A60-FDCC-E7DC-BA56696A1CD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8901570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3" y="565576"/>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8C9F0B6F-398F-D8A2-25B7-2B6BCD56520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42856391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2" y="565576"/>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DB11BEC5-3D5C-66C6-7DAC-09DE0FD984D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42474799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2" y="565576"/>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51CA9D3A-6B77-21C3-A149-78330F29ECF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5073318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2" y="565576"/>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EEA19F5F-FD96-8703-42D4-0EFBB26E8FF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4165980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Graphic 3" descr="Bar chart RTL">
            <a:extLst>
              <a:ext uri="{FF2B5EF4-FFF2-40B4-BE49-F238E27FC236}">
                <a16:creationId xmlns:a16="http://schemas.microsoft.com/office/drawing/2014/main" id="{E74C6A5F-0F6C-4144-8833-EFE6EBD44E8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065825" y="2174104"/>
            <a:ext cx="3014617" cy="3014617"/>
          </a:xfrm>
          <a:prstGeom prst="rect">
            <a:avLst/>
          </a:prstGeom>
        </p:spPr>
      </p:pic>
      <p:sp>
        <p:nvSpPr>
          <p:cNvPr id="5" name="Rectangle 4">
            <a:extLst>
              <a:ext uri="{FF2B5EF4-FFF2-40B4-BE49-F238E27FC236}">
                <a16:creationId xmlns:a16="http://schemas.microsoft.com/office/drawing/2014/main" id="{16DE45F5-1AD8-444A-A88F-B26ED6F04E6E}"/>
              </a:ext>
            </a:extLst>
          </p:cNvPr>
          <p:cNvSpPr/>
          <p:nvPr/>
        </p:nvSpPr>
        <p:spPr>
          <a:xfrm>
            <a:off x="448733" y="465775"/>
            <a:ext cx="4138708" cy="1323439"/>
          </a:xfrm>
          <a:prstGeom prst="rect">
            <a:avLst/>
          </a:prstGeom>
        </p:spPr>
        <p:txBody>
          <a:bodyPr wrap="square">
            <a:spAutoFit/>
          </a:bodyPr>
          <a:lstStyle/>
          <a:p>
            <a:r>
              <a:rPr lang="en-AU" sz="4800" dirty="0">
                <a:solidFill>
                  <a:schemeClr val="accent2"/>
                </a:solidFill>
              </a:rPr>
              <a:t>List of Figures</a:t>
            </a:r>
          </a:p>
          <a:p>
            <a:r>
              <a:rPr lang="en-AU" sz="3200" i="1" dirty="0">
                <a:solidFill>
                  <a:schemeClr val="accent2"/>
                </a:solidFill>
              </a:rPr>
              <a:t>Continued… </a:t>
            </a:r>
          </a:p>
        </p:txBody>
      </p:sp>
      <p:sp>
        <p:nvSpPr>
          <p:cNvPr id="6" name="TextBox 5">
            <a:extLst>
              <a:ext uri="{FF2B5EF4-FFF2-40B4-BE49-F238E27FC236}">
                <a16:creationId xmlns:a16="http://schemas.microsoft.com/office/drawing/2014/main" id="{A9FE7FB1-674A-21B4-5349-FDF0D0D953D8}"/>
              </a:ext>
            </a:extLst>
          </p:cNvPr>
          <p:cNvSpPr txBox="1"/>
          <p:nvPr/>
        </p:nvSpPr>
        <p:spPr>
          <a:xfrm>
            <a:off x="5018213" y="835981"/>
            <a:ext cx="6660000" cy="5447645"/>
          </a:xfrm>
          <a:prstGeom prst="rect">
            <a:avLst/>
          </a:prstGeom>
          <a:noFill/>
        </p:spPr>
        <p:txBody>
          <a:bodyPr wrap="square">
            <a:spAutoFit/>
          </a:bodyPr>
          <a:lstStyle/>
          <a:p>
            <a:pPr>
              <a:spcAft>
                <a:spcPts val="600"/>
              </a:spcAft>
            </a:pPr>
            <a:r>
              <a:rPr lang="en-US" sz="1200" dirty="0">
                <a:latin typeface="Arial" panose="020B0604020202020204" pitchFamily="34" charset="0"/>
                <a:cs typeface="Arial" panose="020B0604020202020204" pitchFamily="34" charset="0"/>
                <a:hlinkClick r:id="rId4" action="ppaction://hlinksldjump"/>
              </a:rPr>
              <a:t>Figure 12.12 </a:t>
            </a:r>
            <a:r>
              <a:rPr lang="en-US" sz="1200" dirty="0">
                <a:latin typeface="Arial" panose="020B0604020202020204" pitchFamily="34" charset="0"/>
                <a:cs typeface="Arial" panose="020B0604020202020204" pitchFamily="34" charset="0"/>
              </a:rPr>
              <a:t>		Time to Primary Transplant from KRT Start by Gender and Donor Source - 			Incident Paediatric KRT Patients Australia and New Zealand 2018-2023</a:t>
            </a:r>
          </a:p>
          <a:p>
            <a:pPr>
              <a:spcAft>
                <a:spcPts val="600"/>
              </a:spcAft>
            </a:pPr>
            <a:r>
              <a:rPr lang="en-US" sz="1200" dirty="0">
                <a:latin typeface="Arial" panose="020B0604020202020204" pitchFamily="34" charset="0"/>
                <a:cs typeface="Arial" panose="020B0604020202020204" pitchFamily="34" charset="0"/>
                <a:hlinkClick r:id="rId5" action="ppaction://hlinksldjump"/>
              </a:rPr>
              <a:t>Figure 12.13 </a:t>
            </a:r>
            <a:r>
              <a:rPr lang="en-US" sz="1200" dirty="0">
                <a:latin typeface="Arial" panose="020B0604020202020204" pitchFamily="34" charset="0"/>
                <a:cs typeface="Arial" panose="020B0604020202020204" pitchFamily="34" charset="0"/>
              </a:rPr>
              <a:t>		Time to Primary Transplant from KRT Start by Ethnicity - Australian Incident 			Paediatric KRT Patients 2012-2023</a:t>
            </a:r>
          </a:p>
          <a:p>
            <a:pPr>
              <a:spcAft>
                <a:spcPts val="600"/>
              </a:spcAft>
            </a:pPr>
            <a:r>
              <a:rPr lang="en-US" sz="1200" dirty="0">
                <a:latin typeface="Arial" panose="020B0604020202020204" pitchFamily="34" charset="0"/>
                <a:cs typeface="Arial" panose="020B0604020202020204" pitchFamily="34" charset="0"/>
                <a:hlinkClick r:id="rId6" action="ppaction://hlinksldjump"/>
              </a:rPr>
              <a:t>Figure 12.14 	</a:t>
            </a:r>
            <a:r>
              <a:rPr lang="en-US" sz="1200" dirty="0">
                <a:latin typeface="Arial" panose="020B0604020202020204" pitchFamily="34" charset="0"/>
                <a:cs typeface="Arial" panose="020B0604020202020204" pitchFamily="34" charset="0"/>
              </a:rPr>
              <a:t>	Time to Primary Transplant from KRT Start by Ethnicity and Donor Source - 			Incident Paediatric KRT Patients Australia 2012-2023</a:t>
            </a:r>
          </a:p>
          <a:p>
            <a:pPr>
              <a:spcAft>
                <a:spcPts val="600"/>
              </a:spcAft>
            </a:pPr>
            <a:r>
              <a:rPr lang="en-US" sz="1200" dirty="0">
                <a:latin typeface="Arial" panose="020B0604020202020204" pitchFamily="34" charset="0"/>
                <a:cs typeface="Arial" panose="020B0604020202020204" pitchFamily="34" charset="0"/>
                <a:hlinkClick r:id="rId7" action="ppaction://hlinksldjump"/>
              </a:rPr>
              <a:t>Figure 12.15</a:t>
            </a:r>
            <a:r>
              <a:rPr lang="en-US" sz="1200" dirty="0">
                <a:latin typeface="Arial" panose="020B0604020202020204" pitchFamily="34" charset="0"/>
                <a:cs typeface="Arial" panose="020B0604020202020204" pitchFamily="34" charset="0"/>
              </a:rPr>
              <a:t>		Time to Primary Transplant from KRT Start by Ethnicity - New Zealand 				Incident Paediatric KRT Patients 2012-2023</a:t>
            </a:r>
          </a:p>
          <a:p>
            <a:pPr>
              <a:spcAft>
                <a:spcPts val="600"/>
              </a:spcAft>
            </a:pPr>
            <a:r>
              <a:rPr lang="en-US" sz="1200" dirty="0">
                <a:latin typeface="Arial" panose="020B0604020202020204" pitchFamily="34" charset="0"/>
                <a:cs typeface="Arial" panose="020B0604020202020204" pitchFamily="34" charset="0"/>
                <a:hlinkClick r:id="rId8" action="ppaction://hlinksldjump"/>
              </a:rPr>
              <a:t>Figure 12.16 </a:t>
            </a:r>
            <a:r>
              <a:rPr lang="en-US" sz="1200" dirty="0">
                <a:latin typeface="Arial" panose="020B0604020202020204" pitchFamily="34" charset="0"/>
                <a:cs typeface="Arial" panose="020B0604020202020204" pitchFamily="34" charset="0"/>
              </a:rPr>
              <a:t>		Time to Primary Transplant from KRT Start by Ethnicity and Donor Source - 			Incident Paediatric KRT Patients New Zealand 2012-2023</a:t>
            </a:r>
          </a:p>
          <a:p>
            <a:pPr>
              <a:spcAft>
                <a:spcPts val="600"/>
              </a:spcAft>
            </a:pPr>
            <a:r>
              <a:rPr lang="en-US" sz="1200" dirty="0">
                <a:latin typeface="Arial" panose="020B0604020202020204" pitchFamily="34" charset="0"/>
                <a:cs typeface="Arial" panose="020B0604020202020204" pitchFamily="34" charset="0"/>
                <a:hlinkClick r:id="rId9" action="ppaction://hlinksldjump"/>
              </a:rPr>
              <a:t>Figure 12.17 </a:t>
            </a:r>
            <a:r>
              <a:rPr lang="en-US" sz="1200" dirty="0">
                <a:latin typeface="Arial" panose="020B0604020202020204" pitchFamily="34" charset="0"/>
                <a:cs typeface="Arial" panose="020B0604020202020204" pitchFamily="34" charset="0"/>
              </a:rPr>
              <a:t>		Steroid-Free Fraction - Paediatric Kidney Transplant Cohorts 2012-2023</a:t>
            </a:r>
          </a:p>
          <a:p>
            <a:pPr>
              <a:spcAft>
                <a:spcPts val="600"/>
              </a:spcAft>
            </a:pPr>
            <a:r>
              <a:rPr lang="en-US" sz="1200" dirty="0">
                <a:latin typeface="Arial" panose="020B0604020202020204" pitchFamily="34" charset="0"/>
                <a:cs typeface="Arial" panose="020B0604020202020204" pitchFamily="34" charset="0"/>
                <a:hlinkClick r:id="rId10" action="ppaction://hlinksldjump"/>
              </a:rPr>
              <a:t>Figure 12.18 </a:t>
            </a:r>
            <a:r>
              <a:rPr lang="en-US" sz="1200" dirty="0">
                <a:latin typeface="Arial" panose="020B0604020202020204" pitchFamily="34" charset="0"/>
                <a:cs typeface="Arial" panose="020B0604020202020204" pitchFamily="34" charset="0"/>
              </a:rPr>
              <a:t>		Graft Survival, Recipients of Primary Transplants - By Donor Source, 				Australia and New Zealand 2014-2023</a:t>
            </a:r>
          </a:p>
          <a:p>
            <a:pPr>
              <a:spcAft>
                <a:spcPts val="600"/>
              </a:spcAft>
            </a:pPr>
            <a:r>
              <a:rPr lang="en-US" sz="1200" dirty="0">
                <a:latin typeface="Arial" panose="020B0604020202020204" pitchFamily="34" charset="0"/>
                <a:cs typeface="Arial" panose="020B0604020202020204" pitchFamily="34" charset="0"/>
                <a:hlinkClick r:id="rId11" action="ppaction://hlinksldjump"/>
              </a:rPr>
              <a:t>Figure 12.19 	</a:t>
            </a:r>
            <a:r>
              <a:rPr lang="en-US" sz="1200" dirty="0">
                <a:latin typeface="Arial" panose="020B0604020202020204" pitchFamily="34" charset="0"/>
                <a:cs typeface="Arial" panose="020B0604020202020204" pitchFamily="34" charset="0"/>
              </a:rPr>
              <a:t>	Graft Survival, Recipients of Primary Transplants - By Gender, Australia and 			New Zealand 2014-2023</a:t>
            </a:r>
          </a:p>
          <a:p>
            <a:pPr>
              <a:spcAft>
                <a:spcPts val="600"/>
              </a:spcAft>
            </a:pPr>
            <a:r>
              <a:rPr lang="en-US" sz="1200" dirty="0">
                <a:latin typeface="Arial" panose="020B0604020202020204" pitchFamily="34" charset="0"/>
                <a:cs typeface="Arial" panose="020B0604020202020204" pitchFamily="34" charset="0"/>
                <a:hlinkClick r:id="rId12" action="ppaction://hlinksldjump"/>
              </a:rPr>
              <a:t>Figure 12.20 </a:t>
            </a:r>
            <a:r>
              <a:rPr lang="en-US" sz="1200" dirty="0">
                <a:latin typeface="Arial" panose="020B0604020202020204" pitchFamily="34" charset="0"/>
                <a:cs typeface="Arial" panose="020B0604020202020204" pitchFamily="34" charset="0"/>
              </a:rPr>
              <a:t>		Graft Survival, Recipients of Primary Transplants - By Ethnicity, Australia 				2014-2023</a:t>
            </a:r>
          </a:p>
          <a:p>
            <a:pPr>
              <a:spcAft>
                <a:spcPts val="600"/>
              </a:spcAft>
            </a:pPr>
            <a:r>
              <a:rPr lang="en-US" sz="1200" dirty="0">
                <a:latin typeface="Arial" panose="020B0604020202020204" pitchFamily="34" charset="0"/>
                <a:cs typeface="Arial" panose="020B0604020202020204" pitchFamily="34" charset="0"/>
                <a:hlinkClick r:id="rId13" action="ppaction://hlinksldjump"/>
              </a:rPr>
              <a:t>Figure 12.21 </a:t>
            </a:r>
            <a:r>
              <a:rPr lang="en-US" sz="1200" dirty="0">
                <a:latin typeface="Arial" panose="020B0604020202020204" pitchFamily="34" charset="0"/>
                <a:cs typeface="Arial" panose="020B0604020202020204" pitchFamily="34" charset="0"/>
              </a:rPr>
              <a:t>		Graft Survival, Recipients of Primary Transplants - By Ethnicity, New 				Zealand 2014-2023</a:t>
            </a:r>
          </a:p>
          <a:p>
            <a:pPr>
              <a:spcAft>
                <a:spcPts val="600"/>
              </a:spcAft>
            </a:pPr>
            <a:r>
              <a:rPr lang="en-US" sz="1200" dirty="0">
                <a:latin typeface="Arial" panose="020B0604020202020204" pitchFamily="34" charset="0"/>
                <a:cs typeface="Arial" panose="020B0604020202020204" pitchFamily="34" charset="0"/>
                <a:hlinkClick r:id="rId14" action="ppaction://hlinksldjump"/>
              </a:rPr>
              <a:t>Figure 12.22 </a:t>
            </a:r>
            <a:r>
              <a:rPr lang="en-US" sz="1200" dirty="0">
                <a:latin typeface="Arial" panose="020B0604020202020204" pitchFamily="34" charset="0"/>
                <a:cs typeface="Arial" panose="020B0604020202020204" pitchFamily="34" charset="0"/>
              </a:rPr>
              <a:t>		Rejection &lt;6 Months Post-Transplant - Paediatric Kidney Transplant 				Cohorts 2014-2022</a:t>
            </a:r>
          </a:p>
          <a:p>
            <a:pPr>
              <a:spcAft>
                <a:spcPts val="600"/>
              </a:spcAft>
            </a:pPr>
            <a:r>
              <a:rPr lang="en-US" sz="1200" dirty="0">
                <a:latin typeface="Arial" panose="020B0604020202020204" pitchFamily="34" charset="0"/>
                <a:cs typeface="Arial" panose="020B0604020202020204" pitchFamily="34" charset="0"/>
                <a:hlinkClick r:id="rId15" action="ppaction://hlinksldjump"/>
              </a:rPr>
              <a:t>Figure 12.23 </a:t>
            </a:r>
            <a:r>
              <a:rPr lang="en-US" sz="1200" dirty="0">
                <a:latin typeface="Arial" panose="020B0604020202020204" pitchFamily="34" charset="0"/>
                <a:cs typeface="Arial" panose="020B0604020202020204" pitchFamily="34" charset="0"/>
              </a:rPr>
              <a:t>		Rejection 6-24 Months Post-Transplant - Paediatric Kidney Transplant 				Cohorts 2014-2020</a:t>
            </a:r>
          </a:p>
          <a:p>
            <a:pPr>
              <a:spcAft>
                <a:spcPts val="600"/>
              </a:spcAft>
            </a:pPr>
            <a:r>
              <a:rPr lang="en-US" sz="1200" dirty="0">
                <a:latin typeface="Arial" panose="020B0604020202020204" pitchFamily="34" charset="0"/>
                <a:cs typeface="Arial" panose="020B0604020202020204" pitchFamily="34" charset="0"/>
                <a:hlinkClick r:id="rId16" action="ppaction://hlinksldjump"/>
              </a:rPr>
              <a:t>Attribution Statement</a:t>
            </a:r>
            <a:endParaRPr lang="en-US"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99644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8FF67A3-A557-ABC3-AB0B-9F507A88B32F}"/>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8BF34A67-1AE8-3E7F-4CE7-F68F0499BBA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BDD2EDAE-A226-A2DF-C4BE-2FBE17BD151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85F7FFC6-A68F-9D35-248E-1F08C35D772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E41D21CB-5CC5-0F39-058E-0B289AB464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2A8B4F6A-E641-D639-CF5F-428589A23A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BB5F9C33-C63F-486D-F61A-F7A2806339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7AC54E91-4CCF-F653-F8B2-4846A70E5F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571E0150-6EE9-E02F-C301-678C7EF78D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574D7AB8-98F7-0BE0-5A55-5BBF627CA4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20BA8D69-DFEC-DB4B-B587-4DF2BB1935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FF5163AA-692F-6CF1-AC4B-E6D6484B31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11598797-FC3B-D386-5BAF-BB06BEFA8E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F9949532-FE40-1818-7677-8FD4D62F6E1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65B3EB3C-4DD9-48D6-E6F6-ACBFAF89D84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5305BF1E-5204-F6E9-5415-6378969527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A9DD6279-207A-E238-EB7D-D5FFC9BD5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A853D600-964D-0477-6803-AE6A1A3DD2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14091B55-E5B0-58B9-249C-E02D10A459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C8E1B161-EA67-18AF-B941-DBBF990528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8ECF9A80-5F66-07A5-29E0-FBB14AE681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F4CDA9B8-210F-3BD7-B501-F969D5761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7C5D11AA-F22A-1E1E-7A64-FDDC9D1A9C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E973BEFC-C164-A20E-6899-3284E34707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3DBEB81E-BF54-9E81-B640-84452199DD5F}"/>
              </a:ext>
            </a:extLst>
          </p:cNvPr>
          <p:cNvPicPr>
            <a:picLocks noChangeAspect="1"/>
          </p:cNvPicPr>
          <p:nvPr/>
        </p:nvPicPr>
        <p:blipFill>
          <a:blip r:embed="rId2"/>
          <a:srcRect/>
          <a:stretch/>
        </p:blipFill>
        <p:spPr>
          <a:xfrm>
            <a:off x="2159092" y="565576"/>
            <a:ext cx="7873813" cy="5726843"/>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59F22266-AD16-7452-BD96-8B2A5F65898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pic>
        <p:nvPicPr>
          <p:cNvPr id="4" name="Picture 3" descr="A blue and white logo&#10;&#10;Description automatically generated">
            <a:hlinkClick r:id="rId3" action="ppaction://hlinksldjump"/>
            <a:extLst>
              <a:ext uri="{FF2B5EF4-FFF2-40B4-BE49-F238E27FC236}">
                <a16:creationId xmlns:a16="http://schemas.microsoft.com/office/drawing/2014/main" id="{3B738737-FC24-7714-4070-8CD15C8BABC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7645" y="5422106"/>
            <a:ext cx="1527053" cy="1080000"/>
          </a:xfrm>
          <a:prstGeom prst="rect">
            <a:avLst/>
          </a:prstGeom>
        </p:spPr>
      </p:pic>
    </p:spTree>
    <p:extLst>
      <p:ext uri="{BB962C8B-B14F-4D97-AF65-F5344CB8AC3E}">
        <p14:creationId xmlns:p14="http://schemas.microsoft.com/office/powerpoint/2010/main" val="24887298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7DF6921-3CC8-166D-6262-C5310F8F2709}"/>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5A3BDE0A-12CD-6ADC-57E0-26AB6F293A7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F650597C-3061-E4F8-94AF-53C28249486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9DCDBE49-8E48-3D1C-8AA9-39960C03C84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A863139C-E82B-AE84-F35F-63A2EAC9E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6A0F8036-DA2E-B48C-591F-03F5438D7B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CA1A3B23-6E1A-FAFD-3B62-FD78C0D3EB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D062591B-F9B6-8979-07B7-DE253FFC56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460B251B-1A87-278C-FFE6-8D421143E8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9D3A5264-BEC7-80B4-1B00-DCF5916143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E418327D-B164-329C-EDA4-C3CD69EE9E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A0985656-02F6-92A4-D319-36724A50D4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DDB72D46-612C-2B04-8908-DD365BE9C0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84C8F3CA-9799-C5A2-FD10-9C5161E5F5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A1E4715B-227F-A8FE-55DC-F86FE1A647D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8BF1769C-8DB7-307C-10D0-36C9E731AC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95AE428-4B2A-5AF3-3E5E-786FD1CBB5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A2EE2021-78D4-5D24-32DD-1FE302D2EC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246319B3-A38B-265D-EB6A-AC22B0DA5F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4C60DA78-EF91-B0FA-7C55-319011D22C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7988AA85-1F24-523E-4937-D91CA44420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BEA07154-1A6B-AAEC-5248-5835EBF9B9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4429B9AE-E56A-95A4-B121-D837C1AC6B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37E056F7-7498-3128-8CE3-6431539AF8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BAE7ED95-8B04-37DB-BC71-9DF4F0D69B3F}"/>
              </a:ext>
            </a:extLst>
          </p:cNvPr>
          <p:cNvSpPr txBox="1"/>
          <p:nvPr/>
        </p:nvSpPr>
        <p:spPr>
          <a:xfrm>
            <a:off x="697876" y="876196"/>
            <a:ext cx="10686359" cy="4393510"/>
          </a:xfrm>
          <a:prstGeom prst="rect">
            <a:avLst/>
          </a:prstGeom>
          <a:noFill/>
        </p:spPr>
        <p:txBody>
          <a:bodyPr wrap="square" rtlCol="0">
            <a:spAutoFit/>
          </a:bodyPr>
          <a:lstStyle/>
          <a:p>
            <a:r>
              <a:rPr lang="en-AU" b="1" i="0" dirty="0">
                <a:solidFill>
                  <a:srgbClr val="4A4A4A"/>
                </a:solidFill>
                <a:effectLst/>
                <a:latin typeface="Open Sans" panose="020B0606030504020204" pitchFamily="34" charset="0"/>
              </a:rPr>
              <a:t>Attribution Statement</a:t>
            </a:r>
          </a:p>
          <a:p>
            <a:endParaRPr lang="en-US" b="0" i="0" dirty="0">
              <a:solidFill>
                <a:srgbClr val="4A4A4A"/>
              </a:solidFill>
              <a:effectLst/>
              <a:latin typeface="Open Sans" panose="020B0606030504020204" pitchFamily="34" charset="0"/>
            </a:endParaRPr>
          </a:p>
          <a:p>
            <a:r>
              <a:rPr lang="en-US" dirty="0">
                <a:solidFill>
                  <a:srgbClr val="4A4A4A"/>
                </a:solidFill>
                <a:latin typeface="Open Sans" panose="020B0606030504020204" pitchFamily="34" charset="0"/>
              </a:rPr>
              <a:t>ANZDATA encourages </a:t>
            </a:r>
            <a:r>
              <a:rPr lang="en-US" dirty="0" err="1">
                <a:solidFill>
                  <a:srgbClr val="4A4A4A"/>
                </a:solidFill>
                <a:latin typeface="Open Sans" panose="020B0606030504020204" pitchFamily="34" charset="0"/>
              </a:rPr>
              <a:t>utilisation</a:t>
            </a:r>
            <a:r>
              <a:rPr lang="en-US" dirty="0">
                <a:solidFill>
                  <a:srgbClr val="4A4A4A"/>
                </a:solidFill>
                <a:latin typeface="Open Sans" panose="020B0606030504020204" pitchFamily="34" charset="0"/>
              </a:rPr>
              <a:t> of data presented in these graphs for the benefit of patients and the renal community in Australia and New Zealand, to improve care quality and health</a:t>
            </a:r>
          </a:p>
          <a:p>
            <a:r>
              <a:rPr lang="en-US" dirty="0">
                <a:solidFill>
                  <a:srgbClr val="4A4A4A"/>
                </a:solidFill>
                <a:latin typeface="Open Sans" panose="020B0606030504020204" pitchFamily="34" charset="0"/>
              </a:rPr>
              <a:t>Outcomes. For more information v</a:t>
            </a:r>
            <a:r>
              <a:rPr lang="en-US" b="0" i="0" dirty="0">
                <a:solidFill>
                  <a:srgbClr val="4A4A4A"/>
                </a:solidFill>
                <a:effectLst/>
                <a:latin typeface="Open Sans" panose="020B0606030504020204" pitchFamily="34" charset="0"/>
              </a:rPr>
              <a:t>isit </a:t>
            </a:r>
            <a:r>
              <a:rPr lang="en-AU" dirty="0">
                <a:hlinkClick r:id="rId2"/>
              </a:rPr>
              <a:t>https://www.anzdata.org.au/anzdata/publications/attribution-statement/</a:t>
            </a:r>
            <a:r>
              <a:rPr lang="en-AU" dirty="0"/>
              <a:t>  </a:t>
            </a:r>
          </a:p>
          <a:p>
            <a:endParaRPr lang="en-US" b="0" i="0" dirty="0">
              <a:solidFill>
                <a:srgbClr val="4A4A4A"/>
              </a:solidFill>
              <a:effectLst/>
              <a:latin typeface="Open Sans" panose="020B0606030504020204" pitchFamily="34" charset="0"/>
            </a:endParaRPr>
          </a:p>
          <a:p>
            <a:r>
              <a:rPr lang="en-US" b="0" i="0" dirty="0">
                <a:solidFill>
                  <a:srgbClr val="4A4A4A"/>
                </a:solidFill>
                <a:effectLst/>
                <a:latin typeface="Open Sans" panose="020B0606030504020204" pitchFamily="34" charset="0"/>
              </a:rPr>
              <a:t>Publications which incorporate ANZDATA sourced data such as displayed in these graphs, then “ANZDATA Registry” should be acknowledged with the disclaimer below included.</a:t>
            </a:r>
          </a:p>
          <a:p>
            <a:pPr algn="l" fontAlgn="base">
              <a:spcBef>
                <a:spcPts val="2475"/>
              </a:spcBef>
              <a:spcAft>
                <a:spcPts val="750"/>
              </a:spcAft>
            </a:pPr>
            <a:r>
              <a:rPr lang="en-US" b="0" i="1" dirty="0">
                <a:solidFill>
                  <a:srgbClr val="333399"/>
                </a:solidFill>
                <a:effectLst/>
                <a:latin typeface="Open Sans" panose="020B0606030504020204" pitchFamily="34" charset="0"/>
              </a:rPr>
              <a:t>“The data reported here have been supplied by the Australia and New Zealand Dialysis and Transplant Registry (ANZDATA). The interpretation and reporting of these data are the responsibility of the Editors and in no way should be seen as an official policy or interpretation of the Australia and New Zealand Dialysis and Transplant Registry.”</a:t>
            </a:r>
            <a:endParaRPr lang="en-US" b="0" i="0" dirty="0">
              <a:solidFill>
                <a:srgbClr val="4A4A4A"/>
              </a:solidFill>
              <a:effectLst/>
              <a:latin typeface="Open Sans" panose="020B0606030504020204" pitchFamily="34" charset="0"/>
            </a:endParaRPr>
          </a:p>
          <a:p>
            <a:endParaRPr lang="en-AU" dirty="0"/>
          </a:p>
        </p:txBody>
      </p:sp>
      <p:pic>
        <p:nvPicPr>
          <p:cNvPr id="4" name="Picture 3" descr="A blue and white logo&#10;&#10;Description automatically generated">
            <a:hlinkClick r:id="rId3" action="ppaction://hlinksldjump"/>
            <a:extLst>
              <a:ext uri="{FF2B5EF4-FFF2-40B4-BE49-F238E27FC236}">
                <a16:creationId xmlns:a16="http://schemas.microsoft.com/office/drawing/2014/main" id="{D377375D-2719-EB2F-9818-EDEA4B3B08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417980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2" y="565576"/>
            <a:ext cx="7873816" cy="5726846"/>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0345112D-8835-8C7A-AE9E-D7297EF741D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891577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3" y="565577"/>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EB1F1AB9-28BA-AC89-932E-2492E038FD0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487307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3" y="565577"/>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2797D005-701F-BFFE-4B68-A34C6AB91B5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962645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3" y="565577"/>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DF59CDF5-084F-E5CB-A3EB-DFC14011E10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181815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2" y="565577"/>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3F3E27E5-4B7D-818C-B181-2410B849261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568235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093" y="565577"/>
            <a:ext cx="7873813"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9A95915E-34AD-B581-B61A-26749B22C03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71791252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189</TotalTime>
  <Words>706</Words>
  <Application>Microsoft Office PowerPoint</Application>
  <PresentationFormat>Widescreen</PresentationFormat>
  <Paragraphs>41</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Open Sans</vt:lpstr>
      <vt:lpstr>Trebuchet MS</vt:lpstr>
      <vt:lpstr>Wingdings 3</vt:lpstr>
      <vt:lpstr>Facet</vt:lpstr>
      <vt:lpstr>Paediatric Patients with Kidney Failure Requiring  Replacement Therapy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Paediatric Patients with Kidney Failure </dc:title>
  <dc:creator>ANZ DATA</dc:creator>
  <cp:keywords>#paediatric #transplant  #ANZDATA</cp:keywords>
  <cp:lastModifiedBy>Kylie Hurst</cp:lastModifiedBy>
  <cp:revision>30</cp:revision>
  <dcterms:created xsi:type="dcterms:W3CDTF">2019-09-24T02:19:39Z</dcterms:created>
  <dcterms:modified xsi:type="dcterms:W3CDTF">2025-01-03T00:10:51Z</dcterms:modified>
  <cp:category>47th Annual Report 2024 - 2023 Data</cp:category>
  <cp:contentStatus/>
</cp:coreProperties>
</file>