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259" r:id="rId3"/>
    <p:sldId id="262" r:id="rId4"/>
    <p:sldId id="260" r:id="rId5"/>
    <p:sldId id="261" r:id="rId6"/>
    <p:sldId id="263" r:id="rId7"/>
    <p:sldId id="264" r:id="rId8"/>
    <p:sldId id="266" r:id="rId9"/>
    <p:sldId id="265" r:id="rId10"/>
    <p:sldId id="267" r:id="rId11"/>
    <p:sldId id="268" r:id="rId12"/>
    <p:sldId id="275" r:id="rId13"/>
    <p:sldId id="269" r:id="rId14"/>
    <p:sldId id="274" r:id="rId15"/>
    <p:sldId id="272" r:id="rId16"/>
    <p:sldId id="287" r:id="rId17"/>
    <p:sldId id="276" r:id="rId18"/>
    <p:sldId id="286" r:id="rId19"/>
    <p:sldId id="285" r:id="rId20"/>
    <p:sldId id="284" r:id="rId21"/>
    <p:sldId id="283" r:id="rId22"/>
    <p:sldId id="282" r:id="rId23"/>
    <p:sldId id="281" r:id="rId24"/>
    <p:sldId id="280" r:id="rId25"/>
    <p:sldId id="279" r:id="rId26"/>
    <p:sldId id="278" r:id="rId27"/>
    <p:sldId id="294" r:id="rId28"/>
    <p:sldId id="277" r:id="rId29"/>
    <p:sldId id="293" r:id="rId30"/>
    <p:sldId id="292" r:id="rId31"/>
    <p:sldId id="291" r:id="rId32"/>
    <p:sldId id="290" r:id="rId33"/>
    <p:sldId id="289" r:id="rId34"/>
    <p:sldId id="297" r:id="rId35"/>
    <p:sldId id="288" r:id="rId36"/>
    <p:sldId id="296" r:id="rId37"/>
    <p:sldId id="295" r:id="rId38"/>
    <p:sldId id="298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14" y="-29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BB3411-9E8D-4CD7-B632-FE920A655064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21F685-8ED9-4DC2-9D7B-15850BFBE68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5478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FC539-5A73-4A68-ADB0-83DD5678CD35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85890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9269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1532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54423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72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0342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308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2746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05114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53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4691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42626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8CBBE-6935-4331-B719-7BFEA68A52BE}" type="datetimeFigureOut">
              <a:rPr lang="en-AU" smtClean="0"/>
              <a:t>9/05/2014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34CA7-EBA5-43A3-BFE4-6E4CD35C08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136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151066" y="6369162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5" name="Group 2"/>
          <p:cNvGrpSpPr>
            <a:grpSpLocks/>
          </p:cNvGrpSpPr>
          <p:nvPr/>
        </p:nvGrpSpPr>
        <p:grpSpPr bwMode="auto">
          <a:xfrm>
            <a:off x="1406525" y="908050"/>
            <a:ext cx="6480175" cy="4608513"/>
            <a:chOff x="110717591" y="105570213"/>
            <a:chExt cx="6671603" cy="3181406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113981703" y="107141609"/>
              <a:ext cx="3407485" cy="161001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600" b="0" dirty="0" smtClean="0">
                  <a:solidFill>
                    <a:srgbClr val="000000"/>
                  </a:solidFill>
                  <a:latin typeface="Arial Black" pitchFamily="34" charset="0"/>
                </a:rPr>
                <a:t>NEW PATIENTS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111395212" y="106001459"/>
              <a:ext cx="2584961" cy="1140150"/>
            </a:xfrm>
            <a:prstGeom prst="rect">
              <a:avLst/>
            </a:prstGeom>
            <a:solidFill>
              <a:srgbClr val="004D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 anchor="ctr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AU" altLang="en-US" sz="1800" b="0" dirty="0">
                  <a:latin typeface="Arial Black" pitchFamily="34" charset="0"/>
                </a:rPr>
                <a:t>CHAPTER </a:t>
              </a:r>
              <a:r>
                <a:rPr lang="en-AU" altLang="en-US" sz="1800" b="0" dirty="0" smtClean="0">
                  <a:latin typeface="Arial Black" pitchFamily="34" charset="0"/>
                </a:rPr>
                <a:t>2</a:t>
              </a:r>
              <a:endParaRPr lang="en-US" altLang="en-US" sz="1800" b="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113980174" y="106488295"/>
              <a:ext cx="1368350" cy="653314"/>
            </a:xfrm>
            <a:prstGeom prst="rect">
              <a:avLst/>
            </a:prstGeom>
            <a:solidFill>
              <a:srgbClr val="CCE1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12611824" y="107141609"/>
              <a:ext cx="1368350" cy="653314"/>
            </a:xfrm>
            <a:prstGeom prst="rect">
              <a:avLst/>
            </a:prstGeom>
            <a:solidFill>
              <a:srgbClr val="F6EE7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0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>
              <a:lvl1pPr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AFD00"/>
                </a:buClr>
                <a:buSzPct val="160000"/>
                <a:buChar char="•"/>
                <a:defRPr sz="3200" b="1">
                  <a:solidFill>
                    <a:srgbClr val="FFFFFF"/>
                  </a:solidFill>
                  <a:latin typeface="Arial" charset="0"/>
                </a:defRPr>
              </a:lvl9pPr>
            </a:lstStyle>
            <a:p>
              <a:pPr>
                <a:lnSpc>
                  <a:spcPct val="85000"/>
                </a:lnSpc>
                <a:spcBef>
                  <a:spcPct val="30000"/>
                </a:spcBef>
                <a:buClrTx/>
                <a:buSzTx/>
                <a:buFontTx/>
                <a:buNone/>
              </a:pPr>
              <a:endParaRPr lang="en-AU" altLang="en-US" sz="1700" b="0">
                <a:solidFill>
                  <a:schemeClr val="tx1"/>
                </a:solidFill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110717591" y="107141609"/>
              <a:ext cx="6671603" cy="3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113981703" y="105570213"/>
              <a:ext cx="6" cy="3181406"/>
            </a:xfrm>
            <a:prstGeom prst="line">
              <a:avLst/>
            </a:prstGeom>
            <a:noFill/>
            <a:ln w="2540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lIns="36576" tIns="36576" rIns="36576" bIns="36576"/>
            <a:lstStyle/>
            <a:p>
              <a:endParaRPr lang="en-AU"/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4388613"/>
            <a:ext cx="1343078" cy="1144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9760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0242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4"/>
            <a:ext cx="842493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9750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797300" y="5632450"/>
            <a:ext cx="5114925" cy="60944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11266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9" y="380604"/>
            <a:ext cx="8455951" cy="5640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971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2290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24620"/>
            <a:ext cx="8348005" cy="5568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2.6f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169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3314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4663"/>
            <a:ext cx="8496944" cy="56646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9294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4338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24936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6216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5362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530627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57893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6386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54" y="332656"/>
            <a:ext cx="8536718" cy="5692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729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7410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29523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522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2.7d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341" y="116632"/>
            <a:ext cx="8646313" cy="5764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346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9458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4"/>
            <a:ext cx="8314662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2.7e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283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4160838" y="4703763"/>
            <a:ext cx="4089400" cy="37830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494002"/>
              </p:ext>
            </p:extLst>
          </p:nvPr>
        </p:nvGraphicFramePr>
        <p:xfrm>
          <a:off x="1187624" y="332656"/>
          <a:ext cx="6768752" cy="5585756"/>
        </p:xfrm>
        <a:graphic>
          <a:graphicData uri="http://schemas.openxmlformats.org/drawingml/2006/table">
            <a:tbl>
              <a:tblPr/>
              <a:tblGrid>
                <a:gridCol w="1739495"/>
                <a:gridCol w="990014"/>
                <a:gridCol w="990014"/>
                <a:gridCol w="990014"/>
                <a:gridCol w="1038009"/>
                <a:gridCol w="1021206"/>
              </a:tblGrid>
              <a:tr h="472864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79260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Annual Intake of New Patients   2008 - 2012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9585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398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Queensland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534 (125)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490 (112)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451 (102)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451 (101)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467 (103)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South Wales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814 (120)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766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722 (104)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780 (111)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786 (111)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Aust. Capital Territory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 (109)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 (73)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 (92)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 (91)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64 (108)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Victoria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539 (102)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549 (102)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575 (105)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602 (109)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628 (112)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Tasmania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 (108)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 (115)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 (92)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 (102)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 (91)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South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 (116)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207 (128)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180 (110)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183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 (123)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Northern Territory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 (407)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 (317)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 (282)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83 (359)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98 (422)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Western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274 (126)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248 (110)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237 (103)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 (124)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242 (100)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2551 (119)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2431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2330 (106)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2496 (112)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2534 (112)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7132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9848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New 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497 (116)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584 (135)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515 (118)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485 (110)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513 (116)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3988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514350" y="3490913"/>
            <a:ext cx="3740150" cy="2871787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2001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20482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19" y="332656"/>
            <a:ext cx="8530627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2.7f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4142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21506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2655"/>
            <a:ext cx="8496944" cy="56615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5751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22530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429524" cy="5616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2.7h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361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3042422"/>
              </p:ext>
            </p:extLst>
          </p:nvPr>
        </p:nvGraphicFramePr>
        <p:xfrm>
          <a:off x="1475656" y="246938"/>
          <a:ext cx="6408717" cy="5916451"/>
        </p:xfrm>
        <a:graphic>
          <a:graphicData uri="http://schemas.openxmlformats.org/drawingml/2006/table">
            <a:tbl>
              <a:tblPr/>
              <a:tblGrid>
                <a:gridCol w="1125937"/>
                <a:gridCol w="528278"/>
                <a:gridCol w="528278"/>
                <a:gridCol w="528278"/>
                <a:gridCol w="528278"/>
                <a:gridCol w="528278"/>
                <a:gridCol w="528278"/>
                <a:gridCol w="528278"/>
                <a:gridCol w="528278"/>
                <a:gridCol w="528278"/>
                <a:gridCol w="528278"/>
              </a:tblGrid>
              <a:tr h="340219">
                <a:tc gridSpan="11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6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2.8</a:t>
                      </a:r>
                      <a:endParaRPr lang="en-AU" sz="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8842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of New Patients 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 (% Patients)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1657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Primary Renal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cap="small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Aust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cap="small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NZ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3199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cap="small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766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T1 diabetes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06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diabetes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67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19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69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Subtotals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 (22%)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185 (24%)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(22%)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11090" marB="1109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128 (20%)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(11%)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 (35%)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(23%)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 (21%)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6833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cap="small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Not Late Referral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T1 diabetes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T2 diabetes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100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112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554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466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02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Subtotals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351 (75%)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556 (71%)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 (77%)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 (77%)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 (98%)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175 (87%)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 (56%)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159 (66%)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1876 (74%)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 (82%)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363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cap="all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Missing / Unknown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049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Subtotals 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(3%)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 (6%)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(2%)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(9%)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 (12%)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(5%)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(2%)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93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185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 (100%)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786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242</a:t>
                      </a:r>
                      <a:endParaRPr lang="en-AU" sz="8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2534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641">
                <a:tc gridSpan="11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NOTE; Diabetes Type 2 non insulin requiring and Diabetes Type 2 requiring insulin are now combined </a:t>
                      </a:r>
                      <a:endParaRPr lang="en-AU" sz="8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1090" marR="11090" marT="6652" marB="6652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355600" y="4000500"/>
            <a:ext cx="5959475" cy="7331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70544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5572125" y="3305175"/>
            <a:ext cx="6673850" cy="2654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3017"/>
              </p:ext>
            </p:extLst>
          </p:nvPr>
        </p:nvGraphicFramePr>
        <p:xfrm>
          <a:off x="327287" y="265187"/>
          <a:ext cx="8421177" cy="5396061"/>
        </p:xfrm>
        <a:graphic>
          <a:graphicData uri="http://schemas.openxmlformats.org/drawingml/2006/table">
            <a:tbl>
              <a:tblPr/>
              <a:tblGrid>
                <a:gridCol w="1107923"/>
                <a:gridCol w="584141"/>
                <a:gridCol w="584141"/>
                <a:gridCol w="584141"/>
                <a:gridCol w="645483"/>
                <a:gridCol w="675686"/>
                <a:gridCol w="702709"/>
                <a:gridCol w="702709"/>
                <a:gridCol w="675686"/>
                <a:gridCol w="718091"/>
                <a:gridCol w="718091"/>
                <a:gridCol w="722376"/>
              </a:tblGrid>
              <a:tr h="413303">
                <a:tc gridSpan="1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 </a:t>
                      </a:r>
                      <a:r>
                        <a:rPr lang="en-AU" sz="10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Figure 2.9 </a:t>
                      </a:r>
                      <a:endParaRPr lang="en-AU" sz="10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97816">
                <a:tc gridSpan="1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Late Referral - All Modes of Treatment Including Pre-emptive Transplants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Black" panose="020B0A04020102020204" pitchFamily="34" charset="0"/>
                        </a:rPr>
                        <a:t>New Patients  1-Jan-2008 to 31-Dec-2012</a:t>
                      </a:r>
                      <a:endParaRPr lang="en-AU" sz="14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4583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Country    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Age Groups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Total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895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0-4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5-14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15-24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25-34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35-44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45-54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55-64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65-74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75-84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&gt;=85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397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 Australia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US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854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late referral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 (72%)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 (71%)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175 (63%)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421 (72%)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854 (75%)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1512 (78%)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2157 (79%)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2280 (79%)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1773 (78%)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235 (70%)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9524 (77%)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Late referral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 (12%)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 (20%)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 (35%)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149 (26%)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270 (24%)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401 (21%)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549 (20%)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602 (21%)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484 (21%)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 (30%)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2682 (22%)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878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Unknown / Undefined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 (16%)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(9%)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(2%)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(2%)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136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106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280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582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1137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1941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2728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2901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2272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337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12342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86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</a:rPr>
                        <a:t> New Zealand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 late referral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(55%)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 (52%)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48 (60%)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 (76%)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190 (75%)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437 (79%)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611 (86%)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510 (84%)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193 (83%)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(92%)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2104 (81%)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Late referral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 (36%)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 (48%)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 (39%)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 (24%)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 (24%)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115 (21%)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 (13%)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91 (15%)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 (17%)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(8%)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475 (18%)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878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Unknown / Undefined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(9%)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(0%)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(1%)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(0%)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 (0%)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(1%)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 (1%)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 (0%)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(0%)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(0%)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 (1%)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0956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555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712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604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233</a:t>
                      </a:r>
                      <a:endParaRPr lang="en-AU" sz="90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2594</a:t>
                      </a:r>
                      <a:endParaRPr lang="en-AU" sz="900" kern="140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5557838" y="3316288"/>
            <a:ext cx="6673850" cy="2600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8994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2341812"/>
              </p:ext>
            </p:extLst>
          </p:nvPr>
        </p:nvGraphicFramePr>
        <p:xfrm>
          <a:off x="978195" y="332654"/>
          <a:ext cx="7272807" cy="5356405"/>
        </p:xfrm>
        <a:graphic>
          <a:graphicData uri="http://schemas.openxmlformats.org/drawingml/2006/table">
            <a:tbl>
              <a:tblPr/>
              <a:tblGrid>
                <a:gridCol w="1488049"/>
                <a:gridCol w="1147895"/>
                <a:gridCol w="1165260"/>
                <a:gridCol w="1173198"/>
                <a:gridCol w="1173198"/>
                <a:gridCol w="1125207"/>
              </a:tblGrid>
              <a:tr h="460324">
                <a:tc gridSpan="6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2.10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47790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- All Modes of Treatment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Including Pre-emptive Transplants  2008 to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28806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   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0485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170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361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late referral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554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508 (21%)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518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559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543 (21%)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361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 referral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1996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1921 (79%)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1806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1925 (77%)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1876 (74%)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15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Missing / Undefined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(0%)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115 (5%)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152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2551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2431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2330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2496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2534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9455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361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late referral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 (17%)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 (16%)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 (22%)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 (15%)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361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 referral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385 (77%)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486 (83%)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431 (84%)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379 (78%)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423 (82%)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85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Missing / Undefined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 (2%)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850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497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584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485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513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506"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Notes: Late referral is not defined by </a:t>
                      </a:r>
                      <a:r>
                        <a:rPr lang="en-AU" sz="12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px</a:t>
                      </a: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less than 90 days old in the 2012 figures.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7364413" y="5932488"/>
            <a:ext cx="4862512" cy="30654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10962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702227"/>
              </p:ext>
            </p:extLst>
          </p:nvPr>
        </p:nvGraphicFramePr>
        <p:xfrm>
          <a:off x="899592" y="260648"/>
          <a:ext cx="7416825" cy="5689404"/>
        </p:xfrm>
        <a:graphic>
          <a:graphicData uri="http://schemas.openxmlformats.org/drawingml/2006/table">
            <a:tbl>
              <a:tblPr/>
              <a:tblGrid>
                <a:gridCol w="1338496"/>
                <a:gridCol w="1030369"/>
                <a:gridCol w="1048907"/>
                <a:gridCol w="1048907"/>
                <a:gridCol w="1014125"/>
                <a:gridCol w="1014125"/>
                <a:gridCol w="921896"/>
              </a:tblGrid>
              <a:tr h="376188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2.11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91343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Late Referral - All Modes of Treatment 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Including Pre-emptive Transplants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By Race 2008 to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7690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Country  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Race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2567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Asian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Aboriginal/TSI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Caucasian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Maori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Pacific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People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Other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37157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246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late referral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257 (23%)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296 (25%)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 (21%)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(26%)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 (27%)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 (22%)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6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 referral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852 (76%)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853 (73%)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7392 (78%)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85 (71%)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161 (72%)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181 (66%)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6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Missing / Undefined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 (12%)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064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1116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1163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9444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8399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b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6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 late referral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 (15%)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184 (17%)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168 (21%)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 (18%)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(9%)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246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Late referral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 (85%)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901 (83%)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611 (78%)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396 (81%)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 (83%)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5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Missing / Undefined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 (9%)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858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747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Notes: Maori and Pacific Peoples who were resident and commenced treatment in Australia are also shown.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Figures presented in the 2012 Annual Report included years 2008 - 2012.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7362825" y="8926513"/>
            <a:ext cx="4873625" cy="34544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99442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515529"/>
              </p:ext>
            </p:extLst>
          </p:nvPr>
        </p:nvGraphicFramePr>
        <p:xfrm>
          <a:off x="683568" y="548680"/>
          <a:ext cx="7704856" cy="5227442"/>
        </p:xfrm>
        <a:graphic>
          <a:graphicData uri="http://schemas.openxmlformats.org/drawingml/2006/table">
            <a:tbl>
              <a:tblPr/>
              <a:tblGrid>
                <a:gridCol w="940882"/>
                <a:gridCol w="733075"/>
                <a:gridCol w="791563"/>
                <a:gridCol w="798294"/>
                <a:gridCol w="798294"/>
                <a:gridCol w="751918"/>
                <a:gridCol w="707691"/>
                <a:gridCol w="707691"/>
                <a:gridCol w="737724"/>
                <a:gridCol w="737724"/>
              </a:tblGrid>
              <a:tr h="360040">
                <a:tc gridSpan="10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2.12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91707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Co-morbid Conditions at Entry to Program 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10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  (% Patients)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802855"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  Country 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Chronic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Lung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Coronary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Artery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Peripheral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Cerebro-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Vascular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Smoking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Diabetes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(Including 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Diabetic Nephropathy 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42454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03863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 smtClean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n=24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 (12%)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768 (30%)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409 (16%)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264 (10%)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297 (12%)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141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0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Suspected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95 (4%)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150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(3%)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Former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1055 (42%)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1049 (41%)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101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2133 (84%)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1602 (63%)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1975 (78%)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2193 (87%)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1091 (43%)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1344 (53%)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7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 (4%)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7424">
                <a:tc gridSpan="10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30728">
                <a:tc row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Zealand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n=513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 (13%)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 (23%)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 (13%)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 (11%)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77 (15%)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7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Suspected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 (4%)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Former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195 (38%)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Type 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276 (54%)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072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439 (86%)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364 (71%)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427 (83%)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437 (85%)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232 (45%)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221 (43%)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415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 (0%)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-931863" y="4448175"/>
            <a:ext cx="5400676" cy="284638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05034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47740" y="367538"/>
            <a:ext cx="8336561" cy="5472608"/>
            <a:chOff x="107410289" y="109792717"/>
            <a:chExt cx="4469195" cy="2555589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07410289" y="109809006"/>
              <a:ext cx="861695" cy="223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2.13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7172" name="Picture 4" descr="fig2_1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261" b="2261"/>
            <a:stretch>
              <a:fillRect/>
            </a:stretch>
          </p:blipFill>
          <p:spPr bwMode="auto">
            <a:xfrm>
              <a:off x="108270460" y="109792717"/>
              <a:ext cx="3609024" cy="25555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1083194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95536" y="404664"/>
            <a:ext cx="8280920" cy="5688632"/>
            <a:chOff x="107403124" y="112459578"/>
            <a:chExt cx="4486118" cy="2565192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07403124" y="112459578"/>
              <a:ext cx="861695" cy="223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2.14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8196" name="Picture 4" descr="fig2_1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328" b="2328"/>
            <a:stretch>
              <a:fillRect/>
            </a:stretch>
          </p:blipFill>
          <p:spPr bwMode="auto">
            <a:xfrm>
              <a:off x="108262965" y="112460554"/>
              <a:ext cx="3626277" cy="2564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7600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46481" y="260648"/>
            <a:ext cx="7848871" cy="5805643"/>
            <a:chOff x="102988864" y="109439946"/>
            <a:chExt cx="3203768" cy="2349519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02988864" y="109439946"/>
              <a:ext cx="1137920" cy="223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2.2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076" name="Picture 4" descr="fig2_2_col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998367" y="109659955"/>
              <a:ext cx="3194265" cy="21295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6213173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9218" name="Picture 2" descr="fig2_15_colou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04663"/>
            <a:ext cx="8352928" cy="5571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467544" y="398179"/>
            <a:ext cx="1138237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2.15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4323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0242" name="Picture 2" descr="fig2_16_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5"/>
            <a:ext cx="8352928" cy="5567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95536" y="332655"/>
            <a:ext cx="1138237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2.16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10122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1266" name="Picture 2" descr="fig2_17_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643093" cy="5760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23528" y="260648"/>
            <a:ext cx="1138237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2.17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0666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12290" name="Picture 2" descr="fig2_18_c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535058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335569" y="340322"/>
            <a:ext cx="1138237" cy="222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2.18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78976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514445"/>
              </p:ext>
            </p:extLst>
          </p:nvPr>
        </p:nvGraphicFramePr>
        <p:xfrm>
          <a:off x="1763688" y="260648"/>
          <a:ext cx="5472608" cy="6109985"/>
        </p:xfrm>
        <a:graphic>
          <a:graphicData uri="http://schemas.openxmlformats.org/drawingml/2006/table">
            <a:tbl>
              <a:tblPr/>
              <a:tblGrid>
                <a:gridCol w="1810308"/>
                <a:gridCol w="922073"/>
                <a:gridCol w="891735"/>
                <a:gridCol w="961397"/>
                <a:gridCol w="887095"/>
              </a:tblGrid>
              <a:tr h="327919">
                <a:tc gridSpan="5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2.19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55342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Causes of ESRD   2009 - 2012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 (% Patients)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3878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Disease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53560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176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Australia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061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591 (24%)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499 (21%)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566 (23%)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490 (19%)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535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 (2%)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30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Disease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177 (7%)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167 (7%)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143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 (5%)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76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80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60 (3%)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56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02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346 (14%)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320 (14%)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360 (14%)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303 (12%)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76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782 (32%)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827 (35%)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886 (35%)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913 (36%)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76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268 (11%)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290 (12%)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316 (13%)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440 (17%)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76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 diagnosis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145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130 (6%)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137 (5%)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766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 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2431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2330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2496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2534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560">
                <a:tc gridSpan="5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3136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New Zealand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304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125 (21%)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111 (22%)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114 (24%)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 (20%)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7345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Analgesic Nephropathy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(1%)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222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Polycystic Kidney Disease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 (6%)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 (6%)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 (5%)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69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Reflux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 (2%)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(2%)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480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Hypertension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 (11%)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 (11%)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 (11%)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(9%)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577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Diabetic Nephropathy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279 (48%)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260 (50%)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 (42%)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 (49%)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351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Miscellaneous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54 (9%)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 (8%)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53 (11%)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57 (11%)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128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Uncertain diagnosis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 (3%)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 (4%)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(3%)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904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NZ Total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584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485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100" b="1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513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56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1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2298700" y="2543175"/>
            <a:ext cx="3535363" cy="44481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44247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028172"/>
              </p:ext>
            </p:extLst>
          </p:nvPr>
        </p:nvGraphicFramePr>
        <p:xfrm>
          <a:off x="1835696" y="268542"/>
          <a:ext cx="5544615" cy="5877645"/>
        </p:xfrm>
        <a:graphic>
          <a:graphicData uri="http://schemas.openxmlformats.org/drawingml/2006/table">
            <a:tbl>
              <a:tblPr/>
              <a:tblGrid>
                <a:gridCol w="3282070"/>
                <a:gridCol w="895430"/>
                <a:gridCol w="161537"/>
                <a:gridCol w="1205578"/>
              </a:tblGrid>
              <a:tr h="324336">
                <a:tc gridSpan="4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Figure 2.20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740729">
                <a:tc gridSpan="4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Types of Glomerulonephritis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1-Jan-2012  to 31-Dec-2012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(% of all GN)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3389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 Zealand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968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Advanced GN (unclassified=end stage)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8722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Extra and intra capillary GN (rapidly progressive)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Familial GN (including </a:t>
                      </a: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alports</a:t>
                      </a: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Focal and segmental proliferative GN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Focal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sclerosing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GN (including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hyalinosis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 (5%)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(6%)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 other (specify)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GN with systemic disease (specify)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Goodpastures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with linear </a:t>
                      </a:r>
                      <a:r>
                        <a:rPr lang="en-AU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IgG</a:t>
                      </a: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and lung haemorrhage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Henoch-schonlein</a:t>
                      </a: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purpura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Membranous GN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(5%)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(5%)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Mesangial</a:t>
                      </a: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proliferative (IgA+)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 (29%)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(17%)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Mesangial</a:t>
                      </a: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proliferative (IgA-)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Mesangial</a:t>
                      </a: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proliferative (no if studies)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Mesangiocapillary</a:t>
                      </a: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GN (dense deposit disease)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Mesangiocapillary GN (double contour)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Microscopic polyarteritis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(1%)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(5%)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Presumed GN (no biopsy)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122 (25%)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 (22%)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focal sclerosing GN/focal glomerular sclerosis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 (6%)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 (19%)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Proliferative GN with linear IgG and no lung haemorrhage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(0%)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(3%)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S.L.E.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(4%)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(4%)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Scleroderma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Secondary focal sclerosing GN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(1%)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7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Wegeners granulomatosis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 (3%)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(2%)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358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Totals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490</a:t>
                      </a:r>
                      <a:endParaRPr lang="en-AU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10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000" b="1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1908175" y="7072313"/>
            <a:ext cx="3922713" cy="45085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6828202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6219825" y="2662238"/>
            <a:ext cx="6334125" cy="49688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309261"/>
              </p:ext>
            </p:extLst>
          </p:nvPr>
        </p:nvGraphicFramePr>
        <p:xfrm>
          <a:off x="467544" y="784035"/>
          <a:ext cx="8280920" cy="5289931"/>
        </p:xfrm>
        <a:graphic>
          <a:graphicData uri="http://schemas.openxmlformats.org/drawingml/2006/table">
            <a:tbl>
              <a:tblPr/>
              <a:tblGrid>
                <a:gridCol w="3106724"/>
                <a:gridCol w="583938"/>
                <a:gridCol w="152598"/>
                <a:gridCol w="498585"/>
                <a:gridCol w="2714939"/>
                <a:gridCol w="504961"/>
                <a:gridCol w="152598"/>
                <a:gridCol w="566577"/>
              </a:tblGrid>
              <a:tr h="218171">
                <a:tc gridSpan="8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</a:t>
                      </a:r>
                      <a:r>
                        <a:rPr lang="en-AU" sz="1050" kern="1400" dirty="0" smtClean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2.21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68141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Miscellaneous Causes of ESRD     1-Jan-2012  to  31-Dec-2012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1283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Renal Disease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(440)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(57)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Renal Disease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(440)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(57)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118304"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4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7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LEAD NEPHROPATHY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MEDULLARY CYSTIC DISEASE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INTERSTITIAL NEPHRITIS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CALCULI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LOSS OF SINGLE KIDNEY (TRAUMA-SURGERY)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OXALOSIS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HAEMOLYTIC URAEMIC SYNDROME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CYSTINOSIS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CORTICAL NECROSIS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LITHIUM TOXICITY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 PARTUM NEPHROPATHY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AMYLOID DISEASE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SARCOIDOSIS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PARAPROTEINAEMIA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0405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CALCINEURIN INHIBITOR TOXICITY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</a:t>
                      </a:r>
                      <a:r>
                        <a:rPr lang="en-AU" sz="9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INCLUDING MULTIPLE MYELOMA)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PYELONEPHRITIS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LIGHT CHAIN NEPHROPATHY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GOUT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</a:t>
                      </a:r>
                      <a:r>
                        <a:rPr lang="en-AU" sz="9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 MALIGNANT)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RENAL CELL CARCINOMA (GRAWITZ)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CONGENITAL RENAL HYPOPLASIA AND DYSPLASIA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TRANSITIONAL CELL CARCINOMA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MEGAURETER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URINARY TRACT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POSTERIOR URETHRAL VALVES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NEUROPATHIC BLADDER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SPINA BIFIDA OR MYELOMENINGOCOELE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REPORTED INCORRECTLY *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US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BLADDER NECK OBSTRUCTION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UNKNOWN/NOT REPORTED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</a:t>
                      </a:r>
                      <a:r>
                        <a:rPr lang="en-AU" sz="9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INCL. PROSTATOMEGALY)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LOWER URINARY TRACT ABNORMALITIES 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           </a:t>
                      </a:r>
                      <a:r>
                        <a:rPr lang="en-AU" sz="900" kern="140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</a:t>
                      </a: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WITH 2ND.REFLUX)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URETERIC OBSTRUCTIVE NEPHROPATHY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OBSTRUCTIVE NEPHROPATHY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6430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05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571">
                <a:tc gridSpan="8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* Queries outstanding on 2012 new patient reporting of primary renal disease at time of data lock</a:t>
                      </a:r>
                      <a:endParaRPr lang="en-AU" sz="105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4727" marR="14727" marT="14727" marB="14727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rol 1"/>
          <p:cNvSpPr>
            <a:spLocks noChangeArrowheads="1" noChangeShapeType="1"/>
          </p:cNvSpPr>
          <p:nvPr/>
        </p:nvSpPr>
        <p:spPr bwMode="auto">
          <a:xfrm>
            <a:off x="2746375" y="2543175"/>
            <a:ext cx="6202363" cy="54483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20810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467544" y="404664"/>
            <a:ext cx="8336561" cy="5611744"/>
            <a:chOff x="113935581" y="107187459"/>
            <a:chExt cx="3027531" cy="2229410"/>
          </a:xfrm>
        </p:grpSpPr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113935581" y="107187459"/>
              <a:ext cx="929453" cy="2110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2.24a</a:t>
              </a:r>
              <a:endPara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16388" name="Picture 4" descr="fig2_24_Aust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3935581" y="107398515"/>
              <a:ext cx="3027531" cy="20183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3988061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6" name="Picture 5" descr="fig2_24_NZ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76672"/>
            <a:ext cx="8758842" cy="58418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95536" y="265528"/>
            <a:ext cx="2559327" cy="5312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2.24b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721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387725" y="8893175"/>
            <a:ext cx="4876800" cy="31861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8" name="Group 2"/>
          <p:cNvGrpSpPr>
            <a:grpSpLocks/>
          </p:cNvGrpSpPr>
          <p:nvPr/>
        </p:nvGrpSpPr>
        <p:grpSpPr bwMode="auto">
          <a:xfrm>
            <a:off x="499449" y="332656"/>
            <a:ext cx="8048530" cy="5733636"/>
            <a:chOff x="106765689" y="112050695"/>
            <a:chExt cx="3206943" cy="2354970"/>
          </a:xfrm>
        </p:grpSpPr>
        <p:sp>
          <p:nvSpPr>
            <p:cNvPr id="9" name="Text Box 3"/>
            <p:cNvSpPr txBox="1">
              <a:spLocks noChangeArrowheads="1"/>
            </p:cNvSpPr>
            <p:nvPr/>
          </p:nvSpPr>
          <p:spPr bwMode="auto">
            <a:xfrm>
              <a:off x="106765689" y="112050695"/>
              <a:ext cx="1137920" cy="223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altLang="en-US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 Black" pitchFamily="34" charset="0"/>
                  <a:cs typeface="Arial" pitchFamily="34" charset="0"/>
                </a:rPr>
                <a:t>Figure 2.3</a:t>
              </a:r>
              <a:endPara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4100" name="Picture 4" descr="fig2_3_col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778367" y="112276155"/>
              <a:ext cx="3194265" cy="21295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9211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156158"/>
              </p:ext>
            </p:extLst>
          </p:nvPr>
        </p:nvGraphicFramePr>
        <p:xfrm>
          <a:off x="1187624" y="260648"/>
          <a:ext cx="6696744" cy="5577111"/>
        </p:xfrm>
        <a:graphic>
          <a:graphicData uri="http://schemas.openxmlformats.org/drawingml/2006/table">
            <a:tbl>
              <a:tblPr/>
              <a:tblGrid>
                <a:gridCol w="977632"/>
                <a:gridCol w="939994"/>
                <a:gridCol w="939994"/>
                <a:gridCol w="912817"/>
                <a:gridCol w="920195"/>
                <a:gridCol w="1003056"/>
                <a:gridCol w="1003056"/>
              </a:tblGrid>
              <a:tr h="360040">
                <a:tc gridSpan="7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2.4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648072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Acceptance of Elderly New Patients   2008 - 2012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4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(Number Per Million Population)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3386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  Country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 Groups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2008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2009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2010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2011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2012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</a:tr>
              <a:tr h="283136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Australia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60-64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 (257)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 (232)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279 (231)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 (233)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314 (246)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831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65-69 years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302 (364)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288 (333)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255 (281)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292 (307)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289 (289)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1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70-74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316 (478)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303 (446)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290 (414)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278 (387)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288 (390)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5461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75-79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285 (517)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296 (537)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271 (491)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299 (536)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252 (447)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331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80-84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194 (458)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169 (392)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155 (353)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161 (363)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190 (423)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8667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&gt;=85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 (172)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(179)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77 (200)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63 (156)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 (166)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50123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1447 (367)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1393 (343)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1327 (317)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1382 (320)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1403 (316)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9235">
                <a:tc grid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3136">
                <a:tc rowSpan="7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New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Zealand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60-64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 (307)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 (325)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93 (404)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61 (257)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82 (346)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7969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65-69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65 (392)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 (437)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 (397)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 (416)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 (325)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8934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70-74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51 (405)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 (507)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 (350)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 (324)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 (295)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1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 75-79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 (277)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49 (468)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33 (314)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 (208)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 (249)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831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80-84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 (90)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 (202)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 (223)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 (230)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 (155)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795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&gt;=85 years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(0)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(60)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(43)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 (68)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(13)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617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Total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217 (290)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282 (364)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265 (331)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229 (278)</a:t>
                      </a:r>
                      <a:endParaRPr lang="en-AU" sz="12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1200" b="1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230 (271)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9361488" y="3105150"/>
            <a:ext cx="4013200" cy="3330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330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157538" y="7893050"/>
            <a:ext cx="5102225" cy="3775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2"/>
          <p:cNvSpPr>
            <a:spLocks noChangeArrowheads="1" noChangeShapeType="1"/>
          </p:cNvSpPr>
          <p:nvPr/>
        </p:nvSpPr>
        <p:spPr bwMode="auto">
          <a:xfrm>
            <a:off x="3157538" y="7893050"/>
            <a:ext cx="5102225" cy="37750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481475"/>
              </p:ext>
            </p:extLst>
          </p:nvPr>
        </p:nvGraphicFramePr>
        <p:xfrm>
          <a:off x="857564" y="332656"/>
          <a:ext cx="7402199" cy="5640788"/>
        </p:xfrm>
        <a:graphic>
          <a:graphicData uri="http://schemas.openxmlformats.org/drawingml/2006/table">
            <a:tbl>
              <a:tblPr/>
              <a:tblGrid>
                <a:gridCol w="840971"/>
                <a:gridCol w="308107"/>
                <a:gridCol w="269599"/>
                <a:gridCol w="269585"/>
                <a:gridCol w="291831"/>
                <a:gridCol w="291831"/>
                <a:gridCol w="306018"/>
                <a:gridCol w="306018"/>
                <a:gridCol w="291831"/>
                <a:gridCol w="288846"/>
                <a:gridCol w="288846"/>
                <a:gridCol w="294556"/>
                <a:gridCol w="294556"/>
                <a:gridCol w="291831"/>
                <a:gridCol w="304774"/>
                <a:gridCol w="304774"/>
                <a:gridCol w="283412"/>
                <a:gridCol w="351495"/>
                <a:gridCol w="372554"/>
                <a:gridCol w="372554"/>
                <a:gridCol w="389105"/>
                <a:gridCol w="389105"/>
              </a:tblGrid>
              <a:tr h="333135">
                <a:tc gridSpan="2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5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 Figure 2.5</a:t>
                      </a:r>
                      <a:endParaRPr lang="en-AU" sz="10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540673">
                <a:tc gridSpan="2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Age and Gender of New Patients   1-Jan-2012  to  31-Dec-2012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200" kern="1400" dirty="0">
                          <a:solidFill>
                            <a:srgbClr val="000000"/>
                          </a:solidFill>
                          <a:effectLst/>
                          <a:latin typeface="Arial Black"/>
                        </a:rPr>
                        <a:t>Number of Patients</a:t>
                      </a:r>
                      <a:endParaRPr lang="en-AU" sz="12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7996" marB="17996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376365">
                <a:tc row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Age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Groups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Years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QLD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(n=467)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NSW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(n=786)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ACT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(n=64)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VIC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(n=628)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TAS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(n=47)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SA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(n=202)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NT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(n=98)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WA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(n=242)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A</a:t>
                      </a:r>
                      <a:r>
                        <a:rPr lang="en-AU" sz="900" b="1" kern="1400" cap="small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ust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(n=2534)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NZ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(n=513)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06136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F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M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00-04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05-14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15-24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25-34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35-44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45-54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75-84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&gt;=85 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5656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1572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6518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6141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Mean age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56.9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67.4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57.7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49.4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53.6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56.3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17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Mean age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66.2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41782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Median age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63.8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70.8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59.5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013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range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0.6 - 92.1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0.7 - 98.1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32.4 - 84.6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0.3 - 89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33.7 - 85.5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0.3 - 90.1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27.1 - 99.7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5.9 - 89.9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0.3 - 99.7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2.3 - 85.4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280130"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Min.in.days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11813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12316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9896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2140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1E1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>
                          <a:solidFill>
                            <a:srgbClr val="000000"/>
                          </a:solidFill>
                          <a:effectLst/>
                          <a:latin typeface="Tahoma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>
                      <a:noFill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AU" sz="9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17996" marR="17996" marT="10795" marB="10795" anchor="ctr">
                    <a:lnL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ontrol 1"/>
          <p:cNvSpPr>
            <a:spLocks noChangeArrowheads="1" noChangeShapeType="1"/>
          </p:cNvSpPr>
          <p:nvPr/>
        </p:nvSpPr>
        <p:spPr bwMode="auto">
          <a:xfrm>
            <a:off x="5740400" y="7524750"/>
            <a:ext cx="6451600" cy="39354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1349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2525713" y="3756025"/>
            <a:ext cx="5903912" cy="330676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7170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48680"/>
            <a:ext cx="8316924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2.6a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4251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3725863" y="6669088"/>
            <a:ext cx="4962525" cy="508476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8194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53166"/>
            <a:ext cx="8424937" cy="561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2.6b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997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4160838" y="867886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4160838" y="5105400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9512" y="6309320"/>
            <a:ext cx="2895600" cy="365125"/>
          </a:xfrm>
        </p:spPr>
        <p:txBody>
          <a:bodyPr/>
          <a:lstStyle/>
          <a:p>
            <a:r>
              <a:rPr lang="en-AU" dirty="0" smtClean="0"/>
              <a:t>ANZDATA Registry Annual Report 2013</a:t>
            </a:r>
            <a:endParaRPr lang="en-AU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238" y="6138300"/>
            <a:ext cx="675686" cy="575684"/>
          </a:xfrm>
          <a:prstGeom prst="rect">
            <a:avLst/>
          </a:prstGeom>
        </p:spPr>
      </p:pic>
      <p:pic>
        <p:nvPicPr>
          <p:cNvPr id="9218" name="Picture 2" descr="fig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5" y="548679"/>
            <a:ext cx="8384431" cy="5589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30220" y="324843"/>
            <a:ext cx="1261459" cy="22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altLang="en-US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cs typeface="Arial" pitchFamily="34" charset="0"/>
              </a:rPr>
              <a:t>Figure 2.6c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274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3500</Words>
  <Application>Microsoft Office PowerPoint</Application>
  <PresentationFormat>On-screen Show (4:3)</PresentationFormat>
  <Paragraphs>1750</Paragraphs>
  <Slides>38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Adams</dc:creator>
  <cp:lastModifiedBy>Kylie Hurst</cp:lastModifiedBy>
  <cp:revision>23</cp:revision>
  <dcterms:created xsi:type="dcterms:W3CDTF">2014-04-07T05:59:29Z</dcterms:created>
  <dcterms:modified xsi:type="dcterms:W3CDTF">2014-05-09T05:52:30Z</dcterms:modified>
</cp:coreProperties>
</file>