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4" r:id="rId5"/>
    <p:sldId id="265" r:id="rId6"/>
    <p:sldId id="269" r:id="rId7"/>
    <p:sldId id="271" r:id="rId8"/>
    <p:sldId id="270" r:id="rId9"/>
    <p:sldId id="273" r:id="rId10"/>
    <p:sldId id="272" r:id="rId11"/>
    <p:sldId id="276" r:id="rId12"/>
    <p:sldId id="275" r:id="rId13"/>
    <p:sldId id="280" r:id="rId14"/>
    <p:sldId id="274" r:id="rId15"/>
    <p:sldId id="279" r:id="rId16"/>
    <p:sldId id="27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26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3411-9E8D-4CD7-B632-FE920A655064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1F685-8ED9-4DC2-9D7B-15850BFBE6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47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6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32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42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23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3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0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74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11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39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69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6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/>
              <a:t>30/01/2015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3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60838" y="4703763"/>
            <a:ext cx="4089400" cy="3783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821360" y="98606970"/>
            <a:ext cx="6931025" cy="10274300"/>
            <a:chOff x="116757937" y="106696230"/>
            <a:chExt cx="6930331" cy="979083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154079"/>
              <a:chOff x="117738276" y="107973831"/>
              <a:chExt cx="5567341" cy="7154079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19534481" y="109328016"/>
                <a:ext cx="2494971" cy="5799894"/>
              </a:xfrm>
              <a:prstGeom prst="rect">
                <a:avLst/>
              </a:prstGeom>
              <a:gradFill rotWithShape="0">
                <a:gsLst>
                  <a:gs pos="0">
                    <a:srgbClr val="CCCCCC">
                      <a:gamma/>
                      <a:tint val="20000"/>
                      <a:invGamma/>
                    </a:srgbClr>
                  </a:gs>
                  <a:gs pos="100000">
                    <a:srgbClr val="CCCC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Philip Clayton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2200" b="0" i="0" u="none" strike="noStrike" cap="none" normalizeH="0" baseline="0" smtClean="0">
                    <a:ln>
                      <a:noFill/>
                    </a:ln>
                    <a:solidFill>
                      <a:srgbClr val="FCF8AC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97979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666666"/>
                </a:outerShdw>
              </a:effectLst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22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2013 Annual Report - 36th Edition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24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5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406525" y="908050"/>
            <a:ext cx="6480175" cy="4608513"/>
            <a:chOff x="110717591" y="105570213"/>
            <a:chExt cx="6671603" cy="31814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600" b="0" dirty="0" smtClean="0">
                  <a:solidFill>
                    <a:srgbClr val="000000"/>
                  </a:solidFill>
                  <a:latin typeface="Arial Black" pitchFamily="34" charset="0"/>
                </a:rPr>
                <a:t>DEATHS</a:t>
              </a:r>
              <a:endParaRPr lang="en-US" alt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1395212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0" dirty="0">
                  <a:latin typeface="Arial Black" pitchFamily="34" charset="0"/>
                </a:rPr>
                <a:t>CHAPTER </a:t>
              </a:r>
              <a:r>
                <a:rPr lang="en-AU" altLang="en-US" sz="1800" b="0" dirty="0" smtClean="0">
                  <a:latin typeface="Arial Black" pitchFamily="34" charset="0"/>
                </a:rPr>
                <a:t>3</a:t>
              </a:r>
              <a:endParaRPr lang="en-US" alt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schemeClr val="tx1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schemeClr val="tx1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8613"/>
            <a:ext cx="1343078" cy="11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188640"/>
            <a:ext cx="8336561" cy="5904656"/>
            <a:chOff x="107390537" y="108760274"/>
            <a:chExt cx="5416452" cy="3899121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395710" y="108760274"/>
              <a:ext cx="792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causdeath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9" b="1379"/>
            <a:stretch>
              <a:fillRect/>
            </a:stretch>
          </p:blipFill>
          <p:spPr bwMode="auto">
            <a:xfrm>
              <a:off x="107390537" y="109048427"/>
              <a:ext cx="5416452" cy="3610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8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266" name="Picture 2" descr="causdeath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8451255" cy="518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2" y="492100"/>
            <a:ext cx="1249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3.10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10304"/>
              </p:ext>
            </p:extLst>
          </p:nvPr>
        </p:nvGraphicFramePr>
        <p:xfrm>
          <a:off x="323528" y="548680"/>
          <a:ext cx="8496948" cy="5112563"/>
        </p:xfrm>
        <a:graphic>
          <a:graphicData uri="http://schemas.openxmlformats.org/drawingml/2006/table">
            <a:tbl>
              <a:tblPr/>
              <a:tblGrid>
                <a:gridCol w="1359258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  <a:gridCol w="509835"/>
              </a:tblGrid>
              <a:tr h="380352">
                <a:tc gridSpan="1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4757">
                <a:tc gridSpan="1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Modality at Time of Death and Age at Death – 2012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1940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 of Death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69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913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2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295525" y="8564563"/>
            <a:ext cx="6137275" cy="31559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24960"/>
              </p:ext>
            </p:extLst>
          </p:nvPr>
        </p:nvGraphicFramePr>
        <p:xfrm>
          <a:off x="683568" y="490062"/>
          <a:ext cx="7776864" cy="5251225"/>
        </p:xfrm>
        <a:graphic>
          <a:graphicData uri="http://schemas.openxmlformats.org/drawingml/2006/table">
            <a:tbl>
              <a:tblPr/>
              <a:tblGrid>
                <a:gridCol w="1611561"/>
                <a:gridCol w="828583"/>
                <a:gridCol w="898055"/>
                <a:gridCol w="898055"/>
                <a:gridCol w="828583"/>
                <a:gridCol w="828583"/>
                <a:gridCol w="941722"/>
                <a:gridCol w="941722"/>
              </a:tblGrid>
              <a:tr h="360040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8538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Country at time of Death and Modality at Death Among Those Who Withdrew From Dialysis and Died in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1085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 of Death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290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</a:tr>
              <a:tr h="5581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9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9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9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9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479800" y="5740400"/>
            <a:ext cx="4740275" cy="2317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6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16741"/>
              </p:ext>
            </p:extLst>
          </p:nvPr>
        </p:nvGraphicFramePr>
        <p:xfrm>
          <a:off x="1403648" y="260649"/>
          <a:ext cx="6336703" cy="5877651"/>
        </p:xfrm>
        <a:graphic>
          <a:graphicData uri="http://schemas.openxmlformats.org/drawingml/2006/table">
            <a:tbl>
              <a:tblPr/>
              <a:tblGrid>
                <a:gridCol w="1930286"/>
                <a:gridCol w="1157252"/>
                <a:gridCol w="1387755"/>
                <a:gridCol w="862878"/>
                <a:gridCol w="998532"/>
              </a:tblGrid>
              <a:tr h="325028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7272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Death Due to Withdrawal - 2012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(Modality at Time of Death)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07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Withdrawal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507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Psychosocial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refused further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Suicide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9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 comorbidity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Cerebrovascular comorbidity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Peripheral vascular comorbidity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 related withdrawal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 due to dialysis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503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Psychosocial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refused further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Suicide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 comorbidity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Cerebrovascular comorbidity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Peripheral vascular comorbidity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 related withdrawal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 due to dialysis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505200" y="7483475"/>
            <a:ext cx="4727575" cy="4010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68507"/>
              </p:ext>
            </p:extLst>
          </p:nvPr>
        </p:nvGraphicFramePr>
        <p:xfrm>
          <a:off x="514432" y="620688"/>
          <a:ext cx="8064898" cy="4906793"/>
        </p:xfrm>
        <a:graphic>
          <a:graphicData uri="http://schemas.openxmlformats.org/drawingml/2006/table">
            <a:tbl>
              <a:tblPr/>
              <a:tblGrid>
                <a:gridCol w="993391"/>
                <a:gridCol w="652345"/>
                <a:gridCol w="641471"/>
                <a:gridCol w="641471"/>
                <a:gridCol w="584935"/>
                <a:gridCol w="576246"/>
                <a:gridCol w="590650"/>
                <a:gridCol w="626684"/>
                <a:gridCol w="626684"/>
                <a:gridCol w="717590"/>
                <a:gridCol w="717590"/>
                <a:gridCol w="695841"/>
              </a:tblGrid>
              <a:tr h="360038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88984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Dialysis patients who withdrew by age at death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time from first RRT-2012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1536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Time from first RRT (years)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35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</a:tr>
              <a:tr h="5194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5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9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425825" y="4953000"/>
            <a:ext cx="4949825" cy="2141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7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386" name="Picture 2" descr="withdraw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3" y="396102"/>
            <a:ext cx="820991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2" y="338210"/>
            <a:ext cx="927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3.15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0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2949575" y="5549900"/>
            <a:ext cx="5302250" cy="44846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10964"/>
              </p:ext>
            </p:extLst>
          </p:nvPr>
        </p:nvGraphicFramePr>
        <p:xfrm>
          <a:off x="1403648" y="200781"/>
          <a:ext cx="6248040" cy="5951045"/>
        </p:xfrm>
        <a:graphic>
          <a:graphicData uri="http://schemas.openxmlformats.org/drawingml/2006/table">
            <a:tbl>
              <a:tblPr/>
              <a:tblGrid>
                <a:gridCol w="1142041"/>
                <a:gridCol w="1511949"/>
                <a:gridCol w="1747510"/>
                <a:gridCol w="1846540"/>
              </a:tblGrid>
              <a:tr h="384011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18100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Survival among People who Commenced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Dialysis 2003 - 2012 (Non-Indigenous) % (95% CI)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927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at Start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Time Point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of Years from dialysis start)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Surviving </a:t>
                      </a:r>
                      <a:r>
                        <a:rPr lang="en-AU" sz="1100" b="1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</a:t>
                      </a: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(95 % CI)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</a:t>
                      </a:r>
                      <a:r>
                        <a:rPr lang="fr-FR" sz="1100" b="1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Surviving</a:t>
                      </a:r>
                      <a:r>
                        <a:rPr lang="fr-FR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NZ (95 % CI)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0– 24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(95-98)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(90-99)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(90-95)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(85-97)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(86-93)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(64-92)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25—44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(96-98)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(96-99)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(90-93)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(89-96)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(78-83)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(65-81)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45—64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(91-92)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(89-92)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(84-85)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(78-84)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(59-62)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(49-58)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65—74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(85-87)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(82-87)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(72-75)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(69-76)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(41-44)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(30-39)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75—84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(79-81)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(72-81)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(63-66)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(51-61)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(26-29)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(15-24)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85 +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(66-74)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(46-80)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(47-56)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(28-61)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(15-24)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(5-34)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09" marR="35709" marT="17855" marB="1785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801938" y="5529263"/>
            <a:ext cx="5481637" cy="4562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667125" y="2503488"/>
            <a:ext cx="5595938" cy="6484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75460"/>
              </p:ext>
            </p:extLst>
          </p:nvPr>
        </p:nvGraphicFramePr>
        <p:xfrm>
          <a:off x="1907704" y="188640"/>
          <a:ext cx="5495084" cy="6078333"/>
        </p:xfrm>
        <a:graphic>
          <a:graphicData uri="http://schemas.openxmlformats.org/drawingml/2006/table">
            <a:tbl>
              <a:tblPr/>
              <a:tblGrid>
                <a:gridCol w="1671044"/>
                <a:gridCol w="709725"/>
                <a:gridCol w="525665"/>
                <a:gridCol w="685179"/>
                <a:gridCol w="685179"/>
                <a:gridCol w="609146"/>
                <a:gridCol w="609146"/>
              </a:tblGrid>
              <a:tr h="261161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3188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Death Rates During Renal Replacement Therapy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793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All Patients Included who Received Treatment During 2012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996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Group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Dialysis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Mortality Rate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(per 100 patient years, 95% CI)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Mortality Rate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(per 100 patient years, 95% CI)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988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Overall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Confidence Intervals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Confidence  Intervals 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76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 100 patient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Lower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Upper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 100 patient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Lower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Upper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Ages (Years)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&lt; 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25—44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45—64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65—84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≥ 85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54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Diabetes (at RRT start) 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Non-diabetic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 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 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45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Coronary artery disease (at RRT start)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 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  (Aus)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  (NZ)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6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 /Torres Strait Islanders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  (in Aus)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  (in NZ)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People  (in Aus)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People  (in NZ)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217" marR="26217" marT="13109" marB="1310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3262313" y="2416175"/>
            <a:ext cx="5992812" cy="6213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7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698875" y="5378450"/>
            <a:ext cx="2601913" cy="3822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18" y="621560"/>
            <a:ext cx="7428320" cy="540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21543" y="234558"/>
            <a:ext cx="949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3.3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5921375" y="5026025"/>
            <a:ext cx="3778250" cy="49498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9854" y="260648"/>
            <a:ext cx="939623" cy="3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3.4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83" y="607865"/>
            <a:ext cx="7406284" cy="538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884613" y="5857875"/>
            <a:ext cx="4360862" cy="2176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88910"/>
              </p:ext>
            </p:extLst>
          </p:nvPr>
        </p:nvGraphicFramePr>
        <p:xfrm>
          <a:off x="2051720" y="260648"/>
          <a:ext cx="4896544" cy="5877649"/>
        </p:xfrm>
        <a:graphic>
          <a:graphicData uri="http://schemas.openxmlformats.org/drawingml/2006/table">
            <a:tbl>
              <a:tblPr/>
              <a:tblGrid>
                <a:gridCol w="2539509"/>
                <a:gridCol w="2357035"/>
              </a:tblGrid>
              <a:tr h="222170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402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Survival of Dialysis Patients by Age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5951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Groups at start of </a:t>
                      </a:r>
                      <a:b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treatment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Median (25th and 75th centiles),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084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3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0-24 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(5.35-*)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0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6.35 (3.09-*)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4.18 (1.90-7.23)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(1.31-5.32)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85+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2.03 (0.76-4.02)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4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4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0-24 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9.64 (8.11-*)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7.28 (4.11-*)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6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(2.65-8.41)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3.65 (1.84-5.93)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2.61 (1.08-4.37)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85+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1.70 (0.96-3.58)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3689350" y="5395913"/>
            <a:ext cx="2601913" cy="37909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4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490913" y="7483475"/>
            <a:ext cx="4756150" cy="4010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81826"/>
              </p:ext>
            </p:extLst>
          </p:nvPr>
        </p:nvGraphicFramePr>
        <p:xfrm>
          <a:off x="2123728" y="194623"/>
          <a:ext cx="4671343" cy="5953389"/>
        </p:xfrm>
        <a:graphic>
          <a:graphicData uri="http://schemas.openxmlformats.org/drawingml/2006/table">
            <a:tbl>
              <a:tblPr/>
              <a:tblGrid>
                <a:gridCol w="842980"/>
                <a:gridCol w="929713"/>
                <a:gridCol w="760351"/>
                <a:gridCol w="1020856"/>
                <a:gridCol w="136852"/>
                <a:gridCol w="980591"/>
              </a:tblGrid>
              <a:tr h="28803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33044" marB="3304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3029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Survival by Age &amp; Comorbidity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Amongst Older Age Groups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Median (25th and 75th centiles), years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33044" marB="3304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085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Groups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Any Vascular Disease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Diabetes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65-69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5.32 (2.04-*)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6.01 (2.67-7.68)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 (1.93-8.29)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5.23 (4.20-8.69)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4.30 (2.08-7.04)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2.36 (0.87-4.81)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4.31 (2.05-6.96)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4.03 (1.41-4.27)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70-74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5.37 (2.03-8.37)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3.40 (3.12-5.37)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 (3.23-8.38 )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3.33 (2.27-4.41)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3.46 (0.96-5.81)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2.55 (1.63-4.45)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3.65 (1.80-5.97)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3.33 (1.78-4.88)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75-79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5.47 (2.14-8.31)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 (3.43-3.43)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5.59 (2.39-*)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3.92 (3.92-4.39)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 (1.85-6.35)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1.42 (0.57-2.43)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3.08 (1.04-5.48)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2.97 (1.49-5.74)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80-84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3.41 (2.02-6.21)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2.69 (1.65-3.01)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4.34 (2.70-6.17)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 (0.67-0.67)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2.28(1.02-4.90)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4.10 (1.04-4.10)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2.37 (1.29-4.55)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2.82 (2.82-2.82)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85-89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2.25 (0.63-7.79)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2.39 (0.63-*) 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2.17 (1.32-3.58)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1.38 (1.38-4.91)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1.57 (0.36-6.09)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44" marR="33044" marT="16522" marB="1652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5857875" y="5026025"/>
            <a:ext cx="3902075" cy="4929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6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478213" y="4419600"/>
            <a:ext cx="4949825" cy="2141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194" name="Picture 2" descr="fig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 bwMode="auto">
          <a:xfrm>
            <a:off x="477012" y="404664"/>
            <a:ext cx="81451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10010" y="359195"/>
            <a:ext cx="22717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3.7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218" name="Picture 2" descr="fig3_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 bwMode="auto">
          <a:xfrm>
            <a:off x="467543" y="476672"/>
            <a:ext cx="8146800" cy="547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9552" y="319509"/>
            <a:ext cx="26844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3.8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1410</Words>
  <Application>Microsoft Office PowerPoint</Application>
  <PresentationFormat>On-screen Show (4:3)</PresentationFormat>
  <Paragraphs>916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Dreamweaver</cp:lastModifiedBy>
  <cp:revision>25</cp:revision>
  <dcterms:created xsi:type="dcterms:W3CDTF">2014-04-07T05:59:29Z</dcterms:created>
  <dcterms:modified xsi:type="dcterms:W3CDTF">2015-01-30T03:46:28Z</dcterms:modified>
</cp:coreProperties>
</file>