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62" r:id="rId5"/>
    <p:sldId id="261" r:id="rId6"/>
    <p:sldId id="260" r:id="rId7"/>
    <p:sldId id="259" r:id="rId8"/>
    <p:sldId id="265" r:id="rId9"/>
    <p:sldId id="264" r:id="rId10"/>
    <p:sldId id="263" r:id="rId11"/>
    <p:sldId id="266" r:id="rId12"/>
    <p:sldId id="269" r:id="rId13"/>
    <p:sldId id="268" r:id="rId14"/>
    <p:sldId id="267" r:id="rId15"/>
    <p:sldId id="271" r:id="rId16"/>
    <p:sldId id="272" r:id="rId17"/>
    <p:sldId id="279" r:id="rId18"/>
    <p:sldId id="278" r:id="rId19"/>
    <p:sldId id="277" r:id="rId20"/>
    <p:sldId id="276" r:id="rId21"/>
    <p:sldId id="274" r:id="rId22"/>
    <p:sldId id="275" r:id="rId23"/>
    <p:sldId id="273" r:id="rId24"/>
    <p:sldId id="280" r:id="rId25"/>
    <p:sldId id="284" r:id="rId26"/>
    <p:sldId id="283" r:id="rId27"/>
    <p:sldId id="281" r:id="rId28"/>
    <p:sldId id="282" r:id="rId29"/>
    <p:sldId id="291" r:id="rId30"/>
    <p:sldId id="270" r:id="rId31"/>
    <p:sldId id="290" r:id="rId32"/>
    <p:sldId id="289" r:id="rId33"/>
    <p:sldId id="288" r:id="rId34"/>
    <p:sldId id="287" r:id="rId35"/>
    <p:sldId id="286" r:id="rId36"/>
    <p:sldId id="285" r:id="rId37"/>
    <p:sldId id="298" r:id="rId38"/>
    <p:sldId id="297" r:id="rId39"/>
    <p:sldId id="296" r:id="rId40"/>
    <p:sldId id="295" r:id="rId41"/>
    <p:sldId id="294" r:id="rId42"/>
    <p:sldId id="293" r:id="rId43"/>
    <p:sldId id="292" r:id="rId44"/>
    <p:sldId id="305" r:id="rId45"/>
    <p:sldId id="304" r:id="rId46"/>
    <p:sldId id="303" r:id="rId47"/>
    <p:sldId id="302" r:id="rId48"/>
    <p:sldId id="301" r:id="rId49"/>
    <p:sldId id="300" r:id="rId50"/>
    <p:sldId id="299" r:id="rId51"/>
    <p:sldId id="306" r:id="rId52"/>
    <p:sldId id="315" r:id="rId53"/>
    <p:sldId id="314" r:id="rId54"/>
    <p:sldId id="307" r:id="rId55"/>
    <p:sldId id="313" r:id="rId56"/>
    <p:sldId id="312" r:id="rId57"/>
    <p:sldId id="311" r:id="rId58"/>
    <p:sldId id="310" r:id="rId59"/>
    <p:sldId id="309" r:id="rId60"/>
    <p:sldId id="308" r:id="rId61"/>
    <p:sldId id="316" r:id="rId62"/>
    <p:sldId id="322" r:id="rId63"/>
    <p:sldId id="321" r:id="rId64"/>
    <p:sldId id="320" r:id="rId65"/>
    <p:sldId id="317" r:id="rId66"/>
    <p:sldId id="319" r:id="rId67"/>
    <p:sldId id="327" r:id="rId68"/>
    <p:sldId id="318" r:id="rId69"/>
    <p:sldId id="326" r:id="rId70"/>
    <p:sldId id="325" r:id="rId71"/>
    <p:sldId id="324" r:id="rId72"/>
    <p:sldId id="323" r:id="rId73"/>
    <p:sldId id="331" r:id="rId74"/>
    <p:sldId id="330" r:id="rId75"/>
    <p:sldId id="329" r:id="rId76"/>
    <p:sldId id="336" r:id="rId77"/>
    <p:sldId id="328" r:id="rId78"/>
    <p:sldId id="335" r:id="rId79"/>
    <p:sldId id="334" r:id="rId80"/>
    <p:sldId id="333" r:id="rId81"/>
    <p:sldId id="332" r:id="rId82"/>
    <p:sldId id="341" r:id="rId83"/>
    <p:sldId id="340" r:id="rId84"/>
    <p:sldId id="337" r:id="rId85"/>
    <p:sldId id="339" r:id="rId86"/>
    <p:sldId id="346" r:id="rId87"/>
    <p:sldId id="345" r:id="rId88"/>
    <p:sldId id="344" r:id="rId89"/>
    <p:sldId id="343" r:id="rId90"/>
    <p:sldId id="342" r:id="rId91"/>
    <p:sldId id="338" r:id="rId92"/>
    <p:sldId id="351" r:id="rId93"/>
    <p:sldId id="350" r:id="rId94"/>
    <p:sldId id="349" r:id="rId95"/>
    <p:sldId id="348" r:id="rId96"/>
    <p:sldId id="347" r:id="rId97"/>
    <p:sldId id="352" r:id="rId98"/>
    <p:sldId id="358" r:id="rId99"/>
    <p:sldId id="357" r:id="rId100"/>
    <p:sldId id="356" r:id="rId101"/>
    <p:sldId id="355" r:id="rId102"/>
    <p:sldId id="354" r:id="rId103"/>
    <p:sldId id="353" r:id="rId104"/>
    <p:sldId id="364" r:id="rId105"/>
    <p:sldId id="359" r:id="rId106"/>
    <p:sldId id="363" r:id="rId107"/>
    <p:sldId id="360" r:id="rId108"/>
    <p:sldId id="362" r:id="rId109"/>
    <p:sldId id="361" r:id="rId110"/>
    <p:sldId id="368" r:id="rId111"/>
    <p:sldId id="367" r:id="rId112"/>
    <p:sldId id="366" r:id="rId113"/>
    <p:sldId id="371" r:id="rId114"/>
    <p:sldId id="370" r:id="rId115"/>
    <p:sldId id="369" r:id="rId116"/>
    <p:sldId id="374" r:id="rId117"/>
    <p:sldId id="365" r:id="rId118"/>
    <p:sldId id="373" r:id="rId119"/>
    <p:sldId id="372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2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0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8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0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08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06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2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2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77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99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7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0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7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8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1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21/07/2014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60838" y="4703763"/>
            <a:ext cx="4089400" cy="3783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821360" y="98606970"/>
            <a:ext cx="6931025" cy="10274300"/>
            <a:chOff x="116757937" y="106696230"/>
            <a:chExt cx="6930331" cy="979083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154079"/>
              <a:chOff x="117738276" y="107973831"/>
              <a:chExt cx="5567341" cy="7154079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19534481" y="109328016"/>
                <a:ext cx="2494971" cy="5799894"/>
              </a:xfrm>
              <a:prstGeom prst="rect">
                <a:avLst/>
              </a:prstGeom>
              <a:gradFill rotWithShape="0">
                <a:gsLst>
                  <a:gs pos="0">
                    <a:srgbClr val="CCCCCC">
                      <a:gamma/>
                      <a:tint val="20000"/>
                      <a:invGamma/>
                    </a:srgbClr>
                  </a:gs>
                  <a:gs pos="100000">
                    <a:srgbClr val="CCCC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altLang="en-US" sz="1400" dirty="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Philip Clayton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 dirty="0">
                    <a:solidFill>
                      <a:srgbClr val="FCF8AC"/>
                    </a:solidFill>
                    <a:latin typeface="Arial Black" pitchFamily="34" charset="0"/>
                    <a:cs typeface="Arial" pitchFamily="34" charset="0"/>
                  </a:rPr>
                  <a:t>CHAPTER 9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97979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666666"/>
                </a:outerShdw>
              </a:effectLst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 dirty="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900" b="1" dirty="0">
                    <a:solidFill>
                      <a:srgbClr val="003380"/>
                    </a:solidFill>
                    <a:latin typeface="Arial" pitchFamily="34" charset="0"/>
                    <a:cs typeface="Arial" pitchFamily="34" charset="0"/>
                  </a:rPr>
                  <a:t>2013 Annual Report - 36th Edition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24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5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406525" y="908050"/>
            <a:ext cx="6480175" cy="4608513"/>
            <a:chOff x="110717591" y="105570213"/>
            <a:chExt cx="6671603" cy="31814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600" b="0" dirty="0" smtClean="0">
                  <a:solidFill>
                    <a:srgbClr val="000000"/>
                  </a:solidFill>
                  <a:latin typeface="Arial Black" pitchFamily="34" charset="0"/>
                </a:rPr>
                <a:t>HAEMODIALYSIS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1395212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0" dirty="0">
                  <a:latin typeface="Arial Black" pitchFamily="34" charset="0"/>
                </a:rPr>
                <a:t>CHAPTER 5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 dirty="0">
                <a:solidFill>
                  <a:prstClr val="black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8613"/>
            <a:ext cx="1343078" cy="11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9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31993" y="523470"/>
            <a:ext cx="8435662" cy="5469737"/>
            <a:chOff x="110385331" y="106036592"/>
            <a:chExt cx="3200210" cy="2176948"/>
          </a:xfrm>
        </p:grpSpPr>
        <p:pic>
          <p:nvPicPr>
            <p:cNvPr id="10244" name="Picture 4" descr="Figure5_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" r="110"/>
            <a:stretch>
              <a:fillRect/>
            </a:stretch>
          </p:blipFill>
          <p:spPr bwMode="auto">
            <a:xfrm>
              <a:off x="110385331" y="106075369"/>
              <a:ext cx="3200210" cy="2138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10424418" y="106036592"/>
              <a:ext cx="914400" cy="2430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5.7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3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98210" y="342952"/>
            <a:ext cx="6035040" cy="5795347"/>
            <a:chOff x="108259677" y="112485062"/>
            <a:chExt cx="3667610" cy="256088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33786" y="112485062"/>
              <a:ext cx="939900" cy="2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8068" name="Picture 4" descr="Fig5_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" b="262"/>
            <a:stretch>
              <a:fillRect/>
            </a:stretch>
          </p:blipFill>
          <p:spPr bwMode="auto">
            <a:xfrm>
              <a:off x="108259677" y="112613724"/>
              <a:ext cx="3667610" cy="2432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93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354749" y="377779"/>
            <a:ext cx="6558328" cy="5690194"/>
            <a:chOff x="108523591" y="106127374"/>
            <a:chExt cx="3533905" cy="2537086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8523591" y="106127374"/>
              <a:ext cx="987525" cy="2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9095" name="Picture 7" descr="Fig5_9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" r="864"/>
            <a:stretch>
              <a:fillRect/>
            </a:stretch>
          </p:blipFill>
          <p:spPr bwMode="auto">
            <a:xfrm>
              <a:off x="108528314" y="106270324"/>
              <a:ext cx="3529182" cy="23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94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149791" y="293537"/>
            <a:ext cx="6496001" cy="5844763"/>
            <a:chOff x="108569142" y="109066521"/>
            <a:chExt cx="3393513" cy="24661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8569142" y="109066521"/>
              <a:ext cx="968475" cy="2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0119" name="Picture 7" descr="Fig5_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" r="1031"/>
            <a:stretch>
              <a:fillRect/>
            </a:stretch>
          </p:blipFill>
          <p:spPr bwMode="auto">
            <a:xfrm>
              <a:off x="108569142" y="109222683"/>
              <a:ext cx="3393513" cy="2310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21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56015" y="337622"/>
            <a:ext cx="8102650" cy="5598949"/>
            <a:chOff x="108518443" y="111974709"/>
            <a:chExt cx="3433608" cy="2436747"/>
          </a:xfrm>
        </p:grpSpPr>
        <p:pic>
          <p:nvPicPr>
            <p:cNvPr id="91142" name="Picture 6" descr="Fig5_9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8443" y="112122347"/>
              <a:ext cx="3433608" cy="2289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8518443" y="111974709"/>
              <a:ext cx="9453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1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7988" y="273667"/>
            <a:ext cx="8081864" cy="5695819"/>
            <a:chOff x="108240297" y="108040341"/>
            <a:chExt cx="3645656" cy="260595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240297" y="108040341"/>
              <a:ext cx="1162329" cy="249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164" name="Picture 4" descr="Fig5_1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" b="406"/>
            <a:stretch>
              <a:fillRect/>
            </a:stretch>
          </p:blipFill>
          <p:spPr bwMode="auto">
            <a:xfrm>
              <a:off x="108240297" y="108164916"/>
              <a:ext cx="3645656" cy="248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95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8645" y="274759"/>
            <a:ext cx="7999436" cy="5753245"/>
            <a:chOff x="107958854" y="111061841"/>
            <a:chExt cx="4292988" cy="299508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961967" y="111061841"/>
              <a:ext cx="1354919" cy="26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3188" name="Picture 4" descr="Fig5_1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" r="673"/>
            <a:stretch>
              <a:fillRect/>
            </a:stretch>
          </p:blipFill>
          <p:spPr bwMode="auto">
            <a:xfrm>
              <a:off x="107958854" y="111155893"/>
              <a:ext cx="4292988" cy="2901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0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3177" y="268920"/>
            <a:ext cx="8194724" cy="5737985"/>
            <a:chOff x="108341695" y="105881436"/>
            <a:chExt cx="3813587" cy="266500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44109" y="105881436"/>
              <a:ext cx="1233743" cy="25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4212" name="Picture 4" descr="Fig5_1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4" b="1784"/>
            <a:stretch>
              <a:fillRect/>
            </a:stretch>
          </p:blipFill>
          <p:spPr bwMode="auto">
            <a:xfrm>
              <a:off x="108341695" y="105964992"/>
              <a:ext cx="3813587" cy="258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30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8689" y="312029"/>
            <a:ext cx="8295908" cy="5603437"/>
            <a:chOff x="108348660" y="108880843"/>
            <a:chExt cx="3803476" cy="2732739"/>
          </a:xfrm>
        </p:grpSpPr>
        <p:pic>
          <p:nvPicPr>
            <p:cNvPr id="95235" name="Picture 3" descr="Fig5_1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" b="2138"/>
            <a:stretch>
              <a:fillRect/>
            </a:stretch>
          </p:blipFill>
          <p:spPr bwMode="auto">
            <a:xfrm>
              <a:off x="108348660" y="109057556"/>
              <a:ext cx="3803476" cy="2556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8348660" y="108880843"/>
              <a:ext cx="1079503" cy="27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7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143" y="445640"/>
            <a:ext cx="8444108" cy="5453210"/>
            <a:chOff x="106981139" y="112140944"/>
            <a:chExt cx="3174056" cy="224886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81139" y="112140944"/>
              <a:ext cx="1011879" cy="263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6260" name="Picture 4" descr="Fig5_1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" r="844"/>
            <a:stretch>
              <a:fillRect/>
            </a:stretch>
          </p:blipFill>
          <p:spPr bwMode="auto">
            <a:xfrm>
              <a:off x="106981139" y="112237447"/>
              <a:ext cx="3174056" cy="2152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49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4396" y="208766"/>
            <a:ext cx="8352742" cy="5523819"/>
            <a:chOff x="113948591" y="112057491"/>
            <a:chExt cx="3415226" cy="23143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3948591" y="112057491"/>
              <a:ext cx="1019059" cy="291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7284" name="Picture 4" descr="Fig5_1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4" b="2544"/>
            <a:stretch>
              <a:fillRect/>
            </a:stretch>
          </p:blipFill>
          <p:spPr bwMode="auto">
            <a:xfrm>
              <a:off x="113951412" y="112212618"/>
              <a:ext cx="3412405" cy="2159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34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3396" y="410902"/>
            <a:ext cx="8134685" cy="5782530"/>
            <a:chOff x="110838469" y="111403025"/>
            <a:chExt cx="3266439" cy="2223542"/>
          </a:xfrm>
        </p:grpSpPr>
        <p:pic>
          <p:nvPicPr>
            <p:cNvPr id="11268" name="Picture 4" descr="Figure5_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" b="67"/>
            <a:stretch>
              <a:fillRect/>
            </a:stretch>
          </p:blipFill>
          <p:spPr bwMode="auto">
            <a:xfrm>
              <a:off x="110838469" y="111451874"/>
              <a:ext cx="3266439" cy="217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838469" y="111403025"/>
              <a:ext cx="873702" cy="260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5.8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0195" y="339798"/>
            <a:ext cx="7120255" cy="5636706"/>
            <a:chOff x="103744064" y="108801080"/>
            <a:chExt cx="5108136" cy="351435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745536" y="108801080"/>
              <a:ext cx="1215129" cy="29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8308" name="Picture 4" descr="Fig5_1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5" b="595"/>
            <a:stretch>
              <a:fillRect/>
            </a:stretch>
          </p:blipFill>
          <p:spPr bwMode="auto">
            <a:xfrm>
              <a:off x="103744064" y="108950599"/>
              <a:ext cx="5108136" cy="336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49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4757" y="343050"/>
            <a:ext cx="7120097" cy="5579448"/>
            <a:chOff x="107735905" y="106297623"/>
            <a:chExt cx="5057525" cy="3483160"/>
          </a:xfrm>
        </p:grpSpPr>
        <p:pic>
          <p:nvPicPr>
            <p:cNvPr id="99332" name="Picture 4" descr="Fig5_1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" b="447"/>
            <a:stretch>
              <a:fillRect/>
            </a:stretch>
          </p:blipFill>
          <p:spPr bwMode="auto">
            <a:xfrm>
              <a:off x="107735905" y="106439245"/>
              <a:ext cx="5057525" cy="334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7735905" y="106297623"/>
              <a:ext cx="985848" cy="283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1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77356"/>
              </p:ext>
            </p:extLst>
          </p:nvPr>
        </p:nvGraphicFramePr>
        <p:xfrm>
          <a:off x="1062110" y="372791"/>
          <a:ext cx="6970541" cy="5568164"/>
        </p:xfrm>
        <a:graphic>
          <a:graphicData uri="http://schemas.openxmlformats.org/drawingml/2006/table">
            <a:tbl>
              <a:tblPr/>
              <a:tblGrid>
                <a:gridCol w="2445656"/>
                <a:gridCol w="909651"/>
                <a:gridCol w="924979"/>
                <a:gridCol w="879242"/>
                <a:gridCol w="870912"/>
                <a:gridCol w="940101"/>
              </a:tblGrid>
              <a:tr h="344660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5.108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65934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(%) of Prevalent Patients aged ≥ 65 years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Treated with Home Haemodialysis   2008 - 2012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16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State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403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C6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 (4.4%)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 (4.3%)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 (4.5%)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 (4.7%)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 (5.3%)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Queensland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(4.1%)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(4.0%)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(4.2%)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(4.9%)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(6.1%)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South Wales/ACT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(5.4%)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(5.3%)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(5.2%)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 (5.4%)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 (5.5%)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Victoria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 (3.5%)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(3.3%)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(3.4%)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 (3.2%)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(3.5%)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Tasmania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(2.7%)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(2.4%)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(4.3%)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(4.0%)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(5.4%)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South 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(0.0%)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(0.0%)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(0.8%)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(1.0%)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(2.7%)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Northern Territory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(2.0%)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(2.3%)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(1.9%)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(1.7%)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(2.9%)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Western 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(0.9%)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(1.1%)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(1.7%)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(1.8%)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(2.5%)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19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97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C6D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(8.2%)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(8.6%)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(8.5%)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(9.3%)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(10.1%)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4179888" y="8447088"/>
            <a:ext cx="4262437" cy="2944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1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8552" y="344408"/>
            <a:ext cx="7762485" cy="5944449"/>
            <a:chOff x="107306762" y="106840781"/>
            <a:chExt cx="5573060" cy="3903170"/>
          </a:xfrm>
        </p:grpSpPr>
        <p:pic>
          <p:nvPicPr>
            <p:cNvPr id="101378" name="Picture 2" descr="Fig5_10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" r="366"/>
            <a:stretch>
              <a:fillRect/>
            </a:stretch>
          </p:blipFill>
          <p:spPr bwMode="auto">
            <a:xfrm>
              <a:off x="107306762" y="107001098"/>
              <a:ext cx="5573060" cy="374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306762" y="106840781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5.109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8081" y="363829"/>
            <a:ext cx="7521943" cy="6062313"/>
            <a:chOff x="107310972" y="111092103"/>
            <a:chExt cx="5573060" cy="3863495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7310972" y="111092103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03" name="Picture 3" descr="Fig5_1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" r="366"/>
            <a:stretch>
              <a:fillRect/>
            </a:stretch>
          </p:blipFill>
          <p:spPr bwMode="auto">
            <a:xfrm>
              <a:off x="107310972" y="111212745"/>
              <a:ext cx="5573060" cy="374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1836" y="323104"/>
            <a:ext cx="7660982" cy="5656722"/>
            <a:chOff x="111488226" y="106995198"/>
            <a:chExt cx="5051740" cy="353786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488226" y="106995198"/>
              <a:ext cx="1067440" cy="24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4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492765" y="107341678"/>
              <a:ext cx="5047201" cy="3191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2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4210" y="327857"/>
            <a:ext cx="7836731" cy="5675733"/>
            <a:chOff x="111483885" y="111132100"/>
            <a:chExt cx="5053903" cy="336974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1483885" y="111132100"/>
              <a:ext cx="974812" cy="286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4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487858" y="111402447"/>
              <a:ext cx="5049930" cy="3099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7769" y="306545"/>
            <a:ext cx="7827009" cy="5589125"/>
            <a:chOff x="103078328" y="107047833"/>
            <a:chExt cx="6481270" cy="435247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078328" y="107047833"/>
              <a:ext cx="1092530" cy="32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5.113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4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078328" y="107336838"/>
              <a:ext cx="6481270" cy="406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0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35" y="513206"/>
            <a:ext cx="8398389" cy="559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99293" y="306549"/>
            <a:ext cx="1319378" cy="4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5.114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2051" y="476991"/>
            <a:ext cx="2132944" cy="6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Figure 5.9</a:t>
            </a:r>
            <a:endParaRPr kumimoji="0" 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2" name="Picture 4" descr="Figure5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580"/>
          <a:stretch>
            <a:fillRect/>
          </a:stretch>
        </p:blipFill>
        <p:spPr bwMode="auto">
          <a:xfrm>
            <a:off x="432051" y="740757"/>
            <a:ext cx="8252183" cy="51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0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52632"/>
              </p:ext>
            </p:extLst>
          </p:nvPr>
        </p:nvGraphicFramePr>
        <p:xfrm>
          <a:off x="548395" y="316526"/>
          <a:ext cx="8039686" cy="5627075"/>
        </p:xfrm>
        <a:graphic>
          <a:graphicData uri="http://schemas.openxmlformats.org/drawingml/2006/table">
            <a:tbl>
              <a:tblPr/>
              <a:tblGrid>
                <a:gridCol w="769733"/>
                <a:gridCol w="566754"/>
                <a:gridCol w="875897"/>
                <a:gridCol w="875897"/>
                <a:gridCol w="626316"/>
                <a:gridCol w="714755"/>
                <a:gridCol w="777163"/>
                <a:gridCol w="777163"/>
                <a:gridCol w="721786"/>
                <a:gridCol w="721786"/>
                <a:gridCol w="612436"/>
              </a:tblGrid>
              <a:tr h="422801">
                <a:tc gridSpan="11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18837">
                <a:tc gridSpan="1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Blood Flow Rates (</a:t>
                      </a:r>
                      <a:r>
                        <a:rPr lang="en-AU" sz="14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mls</a:t>
                      </a: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/minute)   2008 - 2012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9234">
                <a:tc rowSpan="2"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Country    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*</a:t>
                      </a: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CVV HD excluded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NR**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Mls/Minute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6368"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&lt;200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200-249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250-299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300-349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350-399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&gt;400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610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8470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4340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4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4742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4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8599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4986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4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47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9219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7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428">
                <a:tc rowSpan="5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NZ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4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4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9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941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4224338" y="4630738"/>
            <a:ext cx="4635500" cy="2759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1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68453"/>
              </p:ext>
            </p:extLst>
          </p:nvPr>
        </p:nvGraphicFramePr>
        <p:xfrm>
          <a:off x="625770" y="274321"/>
          <a:ext cx="7828668" cy="5477953"/>
        </p:xfrm>
        <a:graphic>
          <a:graphicData uri="http://schemas.openxmlformats.org/drawingml/2006/table">
            <a:tbl>
              <a:tblPr/>
              <a:tblGrid>
                <a:gridCol w="869852"/>
                <a:gridCol w="869852"/>
                <a:gridCol w="869852"/>
                <a:gridCol w="869852"/>
                <a:gridCol w="869852"/>
                <a:gridCol w="869852"/>
                <a:gridCol w="869852"/>
                <a:gridCol w="869852"/>
                <a:gridCol w="869852"/>
              </a:tblGrid>
              <a:tr h="337623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448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Blood Flow Rate by Type of Access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December 2012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816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Blood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Flow Rate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232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CVC*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NR**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NR**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923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0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&lt;200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(0.5%)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(1.1%)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(0.2%)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(0.5%)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200-249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(2.0%)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(3.3%)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(4.8%)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(6.3%)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(2.9%)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(9.3%)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(4.8%)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250-299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837 (12.2%)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(15.9%)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 (24.8%)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(3.1%)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 (16.2%)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(31.9%)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 (41.3%)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(28.6%)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300-349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4003 (58.2%)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383 (60.3%)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 (57.5%)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(18.8%)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661 (53.8%)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(55.1%)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 (43.9%)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(28.6%)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350-399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1547 (22.5%)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(16.7%)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(7.1%)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(4.9%)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 (19.9%)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(5.8%)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(2.4%)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60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400+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 (3.8%)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(2.2%)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(2.4%)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(2.9%)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(0.3%)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5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NR**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(0.8%)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(1.3%)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(4.7%)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 (72.1%)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(0.9%)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(1.4%)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(2.4%)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(38.1%)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6876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635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1256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0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Number of patients having C.V.V. HD not included.   NR** - Not Reported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7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456399" y="303529"/>
            <a:ext cx="8045481" cy="5785534"/>
            <a:chOff x="106836561" y="112802239"/>
            <a:chExt cx="2896888" cy="2166282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06836561" y="112802239"/>
              <a:ext cx="823798" cy="207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906648" y="113008793"/>
              <a:ext cx="2826801" cy="1959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15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967" y="338235"/>
            <a:ext cx="8109016" cy="5675703"/>
            <a:chOff x="110157892" y="112802919"/>
            <a:chExt cx="2782540" cy="2144607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0157892" y="112802919"/>
              <a:ext cx="831510" cy="214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315594" y="113020595"/>
              <a:ext cx="2624838" cy="1926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22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98209"/>
              </p:ext>
            </p:extLst>
          </p:nvPr>
        </p:nvGraphicFramePr>
        <p:xfrm>
          <a:off x="998806" y="239150"/>
          <a:ext cx="7160454" cy="5800889"/>
        </p:xfrm>
        <a:graphic>
          <a:graphicData uri="http://schemas.openxmlformats.org/drawingml/2006/table">
            <a:tbl>
              <a:tblPr/>
              <a:tblGrid>
                <a:gridCol w="701469"/>
                <a:gridCol w="744401"/>
                <a:gridCol w="766627"/>
                <a:gridCol w="767214"/>
                <a:gridCol w="767214"/>
                <a:gridCol w="767214"/>
                <a:gridCol w="882105"/>
                <a:gridCol w="882105"/>
                <a:gridCol w="882105"/>
              </a:tblGrid>
              <a:tr h="323558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5.14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1082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Duration and Number of Sessions Per Week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December 2011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307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Sessions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week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Hours of Each Treatment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269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&gt;5.5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Not Reported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88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503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3.1-4.9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 (4.0)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3177 (39.3)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1868 (23.1)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2358 (29.2)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(1.6)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 (2.8)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(0.1)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8083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64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&lt;=3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(7.3)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(16.9)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(9.6)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 (20.9)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(2.9)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(42.4)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7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(40.8)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 (28.0)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(4.5)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(24.8)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8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(0.5)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(0.2)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 (98.8)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418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3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427 (4.6)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3316 (36.0)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1924 (20.9)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2483 (26.9)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 (1.6)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 (5.5)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 (4.6)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9219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5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392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8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3.1-4.9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(2.2)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 (31.3)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(26.3)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 (32.2)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(2.8)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(4.2)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(0.8)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1443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0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&lt;=3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(2.4)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(18.9)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(12.1)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(29.6)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(4.9)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(29.1)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1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&gt;=5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(28.6)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(23.8)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(4.8)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(19.0)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(14.3)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(9.5)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0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(11.1)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(11.1)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(77.8)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(2.5)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 (29.2)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406 (23.9)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533 (31.4)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(3.0)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(7.5)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(2.4)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1697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2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 Intermediate durations are rounded up, e.g. 4.25 is included in 4.5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996" marR="17996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2651125" y="2809875"/>
            <a:ext cx="5776913" cy="37274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92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2266" y="195433"/>
            <a:ext cx="8135815" cy="5881810"/>
            <a:chOff x="107042470" y="109598643"/>
            <a:chExt cx="3318061" cy="2435446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7042470" y="109598643"/>
              <a:ext cx="914400" cy="21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Figure5_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" r="331"/>
            <a:stretch>
              <a:fillRect/>
            </a:stretch>
          </p:blipFill>
          <p:spPr bwMode="auto">
            <a:xfrm>
              <a:off x="107045458" y="109809308"/>
              <a:ext cx="3315073" cy="2224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51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4344" y="295486"/>
            <a:ext cx="8406107" cy="5746579"/>
            <a:chOff x="106989668" y="112320527"/>
            <a:chExt cx="3243821" cy="234101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6990096" y="112320527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igure5_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" r="551"/>
            <a:stretch>
              <a:fillRect/>
            </a:stretch>
          </p:blipFill>
          <p:spPr bwMode="auto">
            <a:xfrm>
              <a:off x="106989668" y="112474900"/>
              <a:ext cx="3243821" cy="218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20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55498"/>
              </p:ext>
            </p:extLst>
          </p:nvPr>
        </p:nvGraphicFramePr>
        <p:xfrm>
          <a:off x="2562896" y="114211"/>
          <a:ext cx="3758508" cy="6195109"/>
        </p:xfrm>
        <a:graphic>
          <a:graphicData uri="http://schemas.openxmlformats.org/drawingml/2006/table">
            <a:tbl>
              <a:tblPr/>
              <a:tblGrid>
                <a:gridCol w="1883550"/>
                <a:gridCol w="382812"/>
                <a:gridCol w="354692"/>
                <a:gridCol w="352070"/>
                <a:gridCol w="392692"/>
                <a:gridCol w="392692"/>
              </a:tblGrid>
              <a:tr h="277194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5.1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949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Stock and Flow of Haemodialysis Patients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2008 - 2012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68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2008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081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7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new to HD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First dialysis treatment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Previous dialysis (PD)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Failed transplant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Transplanted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Never transplanted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Previous transplant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to PD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dialysing at 31 December</a:t>
                      </a:r>
                      <a:endParaRPr lang="da-DK" sz="9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dialysis at home at 31 December</a:t>
                      </a:r>
                      <a:endParaRPr lang="da-DK" sz="9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all home dialysis (HD and PD) patients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new to HD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First dialysis treatment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Previous dialysis (PD)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Failed transplant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Transplanted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Never transplanted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Previous transplant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to PD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5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dialysing at 31 December</a:t>
                      </a:r>
                      <a:endParaRPr lang="da-DK" sz="9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1343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1556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1697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a-DK" sz="9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dialysis at home at 31 December</a:t>
                      </a:r>
                      <a:endParaRPr lang="da-DK" sz="9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all home dialysis (HD and PD) patients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734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792" marR="26792" marT="13396" marB="133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-250825" y="5491163"/>
            <a:ext cx="4076700" cy="6080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9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0935" y="215839"/>
            <a:ext cx="8664989" cy="5861405"/>
            <a:chOff x="110293437" y="112317045"/>
            <a:chExt cx="3255947" cy="2343794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0293437" y="112317045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Figure5_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" r="261"/>
            <a:stretch>
              <a:fillRect/>
            </a:stretch>
          </p:blipFill>
          <p:spPr bwMode="auto">
            <a:xfrm>
              <a:off x="110293502" y="112478865"/>
              <a:ext cx="3255882" cy="2181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66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4813" y="282747"/>
            <a:ext cx="8310562" cy="5855553"/>
            <a:chOff x="108202601" y="105899877"/>
            <a:chExt cx="3755280" cy="2761487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8202601" y="105899877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Figure5_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07401" y="106161044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6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81053" y="284332"/>
            <a:ext cx="8371553" cy="5903205"/>
            <a:chOff x="108214524" y="109068882"/>
            <a:chExt cx="3721721" cy="2664014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08214524" y="109068882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5.19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1572" y="109232576"/>
              <a:ext cx="3694673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5194" y="267089"/>
            <a:ext cx="8390181" cy="5868719"/>
            <a:chOff x="108210883" y="112027608"/>
            <a:chExt cx="3753268" cy="2753649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8210883" y="112027608"/>
              <a:ext cx="914400" cy="258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 descr="Figure5_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13671" y="112280937"/>
              <a:ext cx="3750480" cy="250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5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36294"/>
              </p:ext>
            </p:extLst>
          </p:nvPr>
        </p:nvGraphicFramePr>
        <p:xfrm>
          <a:off x="348077" y="1216742"/>
          <a:ext cx="8437197" cy="3451840"/>
        </p:xfrm>
        <a:graphic>
          <a:graphicData uri="http://schemas.openxmlformats.org/drawingml/2006/table">
            <a:tbl>
              <a:tblPr/>
              <a:tblGrid>
                <a:gridCol w="859673"/>
                <a:gridCol w="859673"/>
                <a:gridCol w="897125"/>
                <a:gridCol w="934200"/>
                <a:gridCol w="934200"/>
                <a:gridCol w="860447"/>
                <a:gridCol w="887540"/>
                <a:gridCol w="887540"/>
                <a:gridCol w="1316799"/>
              </a:tblGrid>
              <a:tr h="337738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2675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≥ 5 Sessions per Week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837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07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3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13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 (3.6%)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(0.9%)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(2.0%)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(1.7%)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(1.9%)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(0.6%)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579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(3.7%)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(0.8%)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(2.2%)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(1.2%)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(0.7%)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61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(3.2%)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(0.9%)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(1.2%)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(1.9%)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07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(2.6%)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(0.0%)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(1.3%)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(1.9%)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2940050" y="5026025"/>
            <a:ext cx="5492750" cy="20018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3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25437"/>
              </p:ext>
            </p:extLst>
          </p:nvPr>
        </p:nvGraphicFramePr>
        <p:xfrm>
          <a:off x="563026" y="640079"/>
          <a:ext cx="8211576" cy="4924588"/>
        </p:xfrm>
        <a:graphic>
          <a:graphicData uri="http://schemas.openxmlformats.org/drawingml/2006/table">
            <a:tbl>
              <a:tblPr/>
              <a:tblGrid>
                <a:gridCol w="879213"/>
                <a:gridCol w="922576"/>
                <a:gridCol w="922576"/>
                <a:gridCol w="842043"/>
                <a:gridCol w="805804"/>
                <a:gridCol w="813792"/>
                <a:gridCol w="937060"/>
                <a:gridCol w="937060"/>
                <a:gridCol w="1151452"/>
              </a:tblGrid>
              <a:tr h="417542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7668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≥ 4.5 Hours Per Session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Three Sessions per Week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3440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3614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276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802 (59.6%)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1886 (73.8%)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956 (45.7%)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(67.7%)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(24.4%)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 (77.0%)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 (28.7%)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940 (66.7%)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276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843 (58.7%)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1927 (74.3%)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890 (42.5%)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(69.4%)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 (24.1%)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 (74.9%)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 (28.5%)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921 (66.2%)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6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829 (59.5%)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1859 (72.8%)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757 (37.8%)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(61.2%)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(26.2%)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 (77.2%)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 (27.1%)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828 (60.6%)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69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 (58.6%)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1748 (72.6%)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663 (34.9%)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(60.4%)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(25.9%)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 (80.9%)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(26.7%)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754 (57.6%)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2951163" y="6862763"/>
            <a:ext cx="5478462" cy="26336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58508"/>
              </p:ext>
            </p:extLst>
          </p:nvPr>
        </p:nvGraphicFramePr>
        <p:xfrm>
          <a:off x="334426" y="633046"/>
          <a:ext cx="8335547" cy="4631852"/>
        </p:xfrm>
        <a:graphic>
          <a:graphicData uri="http://schemas.openxmlformats.org/drawingml/2006/table">
            <a:tbl>
              <a:tblPr/>
              <a:tblGrid>
                <a:gridCol w="862405"/>
                <a:gridCol w="964851"/>
                <a:gridCol w="964851"/>
                <a:gridCol w="857644"/>
                <a:gridCol w="857644"/>
                <a:gridCol w="857644"/>
                <a:gridCol w="911248"/>
                <a:gridCol w="911248"/>
                <a:gridCol w="1148012"/>
              </a:tblGrid>
              <a:tr h="337625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9064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 Percentage   &gt;12 Hours per Week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Australian State and Country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56993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7754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Qld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NSW/ACT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Vic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0922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983 (61.7%)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2134 (75.1%)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1167 (50.4%)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(70.0%)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(27.5%)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358 (77.2%)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 (34.1%)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1157 (70.1%)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0031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1009 (61.4%)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2185 (75.1%)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1087 (47.1%)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 (70.9%)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(26.8%)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 (75.4%)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 (33.3%)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1111 (69.7%)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284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996 (61.4%)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2083 (73.8%)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959 (43.0%)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(63.0%)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 (29.5%)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 (77.4%)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 (32.1%)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997 (64.2%)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646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964 (61.5%)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1990 (73.4%)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873 (41.1%)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(62.2%)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(29.8%)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 (80.4%)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(30.7%)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 (61.1%)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2949575" y="9879013"/>
            <a:ext cx="5476875" cy="22272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189288" y="7366000"/>
            <a:ext cx="5526087" cy="29352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635460"/>
              </p:ext>
            </p:extLst>
          </p:nvPr>
        </p:nvGraphicFramePr>
        <p:xfrm>
          <a:off x="1277236" y="528864"/>
          <a:ext cx="6811686" cy="5380008"/>
        </p:xfrm>
        <a:graphic>
          <a:graphicData uri="http://schemas.openxmlformats.org/drawingml/2006/table">
            <a:tbl>
              <a:tblPr/>
              <a:tblGrid>
                <a:gridCol w="1188457"/>
                <a:gridCol w="952866"/>
                <a:gridCol w="1138888"/>
                <a:gridCol w="1136361"/>
                <a:gridCol w="1197557"/>
                <a:gridCol w="1197557"/>
              </a:tblGrid>
              <a:tr h="350367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4767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- 90 days after HD start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2001 - 2012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</a:t>
                      </a: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199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Patients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624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2942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875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2001-2003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3467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96 [95, 97]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90 [88, 91]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68 [66, 70]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50 [48, 52]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256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2004-2006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4222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96 [95, 97]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89 [88, 90]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68 [67, 70]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50 [48, 51]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2007-2009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4697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96 [95, 96]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90 [89, 91]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70 [69, 72]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53 [51, 55]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921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2010-2012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4450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96 [96, 97]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91 [90, 92]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90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322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2001-2003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653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97 [95, 98]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92 [90, 94]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72 [68, 76]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54 [50, 59]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9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2004-2006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97 [95, 98]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91 [89, 93]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71 [67, 75]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51 [47, 55]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2007-2009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793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96 [94, 97]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91 [89, 93]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71 [68, 75]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53 [47, 58]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658"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2010-2012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735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98 [96, 99]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94 [91, 95]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02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591050" y="5448300"/>
            <a:ext cx="3663950" cy="31654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3883" y="306355"/>
            <a:ext cx="7756498" cy="5803133"/>
            <a:chOff x="106802155" y="111411607"/>
            <a:chExt cx="3234436" cy="233202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807740" y="111411607"/>
              <a:ext cx="914400" cy="2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802155" y="111665634"/>
              <a:ext cx="3234436" cy="2077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71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777" y="266406"/>
            <a:ext cx="8052643" cy="5768634"/>
            <a:chOff x="110178313" y="111418139"/>
            <a:chExt cx="3037694" cy="2343012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10178313" y="111418139"/>
              <a:ext cx="1008994" cy="24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299795" y="111667888"/>
              <a:ext cx="2916212" cy="209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3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8638" y="279741"/>
            <a:ext cx="7815887" cy="5858559"/>
            <a:chOff x="108136488" y="105870734"/>
            <a:chExt cx="4166640" cy="2861285"/>
          </a:xfrm>
        </p:grpSpPr>
        <p:pic>
          <p:nvPicPr>
            <p:cNvPr id="3076" name="Picture 4" descr="Figure5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6488" y="105954259"/>
              <a:ext cx="4166640" cy="2777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202313" y="105870734"/>
              <a:ext cx="914400" cy="22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5.2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5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3346" y="171895"/>
            <a:ext cx="7765829" cy="5790445"/>
            <a:chOff x="108227768" y="107897959"/>
            <a:chExt cx="4094024" cy="287389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227768" y="107897959"/>
              <a:ext cx="947304" cy="24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28555" y="108202807"/>
              <a:ext cx="4093237" cy="256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48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9460" y="241117"/>
            <a:ext cx="7893783" cy="5741376"/>
            <a:chOff x="108205503" y="111187700"/>
            <a:chExt cx="4130872" cy="3016651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205503" y="111187700"/>
              <a:ext cx="1008994" cy="24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5.28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07731" y="111440792"/>
              <a:ext cx="4128644" cy="2763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63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692690"/>
              </p:ext>
            </p:extLst>
          </p:nvPr>
        </p:nvGraphicFramePr>
        <p:xfrm>
          <a:off x="364114" y="310025"/>
          <a:ext cx="8393025" cy="5159780"/>
        </p:xfrm>
        <a:graphic>
          <a:graphicData uri="http://schemas.openxmlformats.org/drawingml/2006/table">
            <a:tbl>
              <a:tblPr/>
              <a:tblGrid>
                <a:gridCol w="1913031"/>
                <a:gridCol w="1229872"/>
                <a:gridCol w="1331840"/>
                <a:gridCol w="1331840"/>
                <a:gridCol w="1293221"/>
                <a:gridCol w="1293221"/>
              </a:tblGrid>
              <a:tr h="33708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5.29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878180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Diabetic / Non Diabetic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2001 - 2012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495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856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No. of </a:t>
                      </a:r>
                      <a:b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months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year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years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6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7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11228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[96, 96]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[89, 91]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[69, 71]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[51, 54]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5616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[96, 97]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[89, 91]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[67, 70]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[47, 50]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17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2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 Diabetic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1501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[95, 97]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 [91, 94]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[73, 78]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[54, 62]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68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1387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[96, 98]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 [90, 93]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[66, 72]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[45, 52]</a:t>
                      </a:r>
                      <a:endParaRPr lang="en-US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2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4167188" y="3351213"/>
            <a:ext cx="4083050" cy="29003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0838" y="210819"/>
            <a:ext cx="8420368" cy="5767950"/>
            <a:chOff x="108195499" y="108929201"/>
            <a:chExt cx="3810576" cy="280683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195499" y="108929201"/>
              <a:ext cx="914400" cy="24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460" name="Picture 4" descr="Figure5_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" r="548"/>
            <a:stretch>
              <a:fillRect/>
            </a:stretch>
          </p:blipFill>
          <p:spPr bwMode="auto">
            <a:xfrm>
              <a:off x="108199927" y="109170497"/>
              <a:ext cx="3806148" cy="2565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6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7168" y="250312"/>
            <a:ext cx="8268530" cy="5798796"/>
            <a:chOff x="108163928" y="111909139"/>
            <a:chExt cx="3851667" cy="283052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163928" y="111909139"/>
              <a:ext cx="1008994" cy="24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4" name="Picture 4" descr="Figure5_3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" r="331"/>
            <a:stretch>
              <a:fillRect/>
            </a:stretch>
          </p:blipFill>
          <p:spPr bwMode="auto">
            <a:xfrm>
              <a:off x="108164305" y="112155017"/>
              <a:ext cx="3851290" cy="2584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78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2"/>
          <p:cNvSpPr>
            <a:spLocks noChangeArrowheads="1" noChangeShapeType="1"/>
          </p:cNvSpPr>
          <p:nvPr/>
        </p:nvSpPr>
        <p:spPr bwMode="auto">
          <a:xfrm>
            <a:off x="4697413" y="2873375"/>
            <a:ext cx="3768725" cy="35607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34076"/>
              </p:ext>
            </p:extLst>
          </p:nvPr>
        </p:nvGraphicFramePr>
        <p:xfrm>
          <a:off x="1481470" y="368595"/>
          <a:ext cx="6230678" cy="5335779"/>
        </p:xfrm>
        <a:graphic>
          <a:graphicData uri="http://schemas.openxmlformats.org/drawingml/2006/table">
            <a:tbl>
              <a:tblPr/>
              <a:tblGrid>
                <a:gridCol w="1376769"/>
                <a:gridCol w="811680"/>
                <a:gridCol w="1058942"/>
                <a:gridCol w="1058942"/>
                <a:gridCol w="988836"/>
                <a:gridCol w="935509"/>
              </a:tblGrid>
              <a:tr h="304800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58087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at 90 Days  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Patient Survival  -  By Age Group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Censored for Transplant     2001 - 2012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% [95% Confidence Interval]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579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 Groups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No. of Patients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49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 months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 year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19451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13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  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&lt;40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 [98, 99]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[96, 98]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[86, 90]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[77, 83]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40-59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 [97, 98]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[94, 95]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[80, 82]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[66, 69]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60-74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[95, 96]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[88, 89]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[66, 68]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[47, 50]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&gt;=75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3715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[93, 94]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[83, 85]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[51, 55]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[27, 31]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3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&lt;40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[98, 100]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[95, 99]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[77, 87]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[68, 81]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40-59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[96, 98]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[93, 96]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[77, 82]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[59, 67]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60-74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 [94, 97]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[87, 92]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[62, 69]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[38, 47]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8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&gt;=75 years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[91, 97]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[76, 87]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 [41, 56]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[14, 30]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54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07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Survival stratified by age at the start of treatment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4697413" y="2798763"/>
            <a:ext cx="3768725" cy="37084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3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2269" y="295935"/>
            <a:ext cx="7976954" cy="5767240"/>
            <a:chOff x="108336235" y="109202746"/>
            <a:chExt cx="3778986" cy="286269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36235" y="109202746"/>
              <a:ext cx="914400" cy="287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28682" y="109490327"/>
              <a:ext cx="3686539" cy="2575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33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2077" y="291148"/>
            <a:ext cx="7981056" cy="5847152"/>
            <a:chOff x="108354095" y="112148045"/>
            <a:chExt cx="3764587" cy="2817761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54095" y="112148045"/>
              <a:ext cx="1008994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404285" y="112435926"/>
              <a:ext cx="3714397" cy="252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7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6221413" y="2303463"/>
            <a:ext cx="3609975" cy="4960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72553"/>
              </p:ext>
            </p:extLst>
          </p:nvPr>
        </p:nvGraphicFramePr>
        <p:xfrm>
          <a:off x="2152356" y="147710"/>
          <a:ext cx="5025873" cy="6192548"/>
        </p:xfrm>
        <a:graphic>
          <a:graphicData uri="http://schemas.openxmlformats.org/drawingml/2006/table">
            <a:tbl>
              <a:tblPr/>
              <a:tblGrid>
                <a:gridCol w="1167620"/>
                <a:gridCol w="662927"/>
                <a:gridCol w="443091"/>
                <a:gridCol w="433494"/>
                <a:gridCol w="433494"/>
                <a:gridCol w="437417"/>
                <a:gridCol w="482610"/>
                <a:gridCol w="482610"/>
                <a:gridCol w="482610"/>
              </a:tblGrid>
              <a:tr h="298823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5.35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8307" marR="58307" marT="58307" marB="5830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5670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Haemodialyser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Membrane Types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by Surface Area 31-Dec-2012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621" marR="29621" marT="29621" marB="29621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0874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Dialyser Membrane 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Flux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Square Metres 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6395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&lt;1.0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1.0-1.4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1.5-1.7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1.8-1.9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&gt;1.9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764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 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Cellulose Triacetate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Polyamix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Polyamix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Polyethersulfone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Polynephron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Polysulphone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Polysulphone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Polysulphone-Helixone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5607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Purima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Revaclear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Revaclear Max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Synphan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Unreported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Unreported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3794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64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Polyamix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Polyamix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Polysulphone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13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Polysulphone-Helixone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Revaclear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Revaclear Max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5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Unreported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Unreported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29149" marB="29149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6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314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</a:t>
                      </a:r>
                      <a:endParaRPr lang="en-AU" sz="9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49" marR="29149" marT="14574" marB="1457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5813425" y="2165350"/>
            <a:ext cx="4038600" cy="51069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12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417763" y="8458200"/>
            <a:ext cx="5846762" cy="21145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099780"/>
              </p:ext>
            </p:extLst>
          </p:nvPr>
        </p:nvGraphicFramePr>
        <p:xfrm>
          <a:off x="330591" y="1005842"/>
          <a:ext cx="8489852" cy="3742432"/>
        </p:xfrm>
        <a:graphic>
          <a:graphicData uri="http://schemas.openxmlformats.org/drawingml/2006/table">
            <a:tbl>
              <a:tblPr/>
              <a:tblGrid>
                <a:gridCol w="2335207"/>
                <a:gridCol w="640292"/>
                <a:gridCol w="779674"/>
                <a:gridCol w="614164"/>
                <a:gridCol w="692567"/>
                <a:gridCol w="574961"/>
                <a:gridCol w="640292"/>
                <a:gridCol w="705622"/>
                <a:gridCol w="784026"/>
                <a:gridCol w="723047"/>
              </a:tblGrid>
              <a:tr h="288386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5.36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35898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Number of Patients at end of 2012 by HD Modality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42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NZ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4003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HAEMODIALYSIS-HOLLOW FIBRE DIALYSERS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2458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1323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9094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49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HAEMOFILTRATION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98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HAEMODIAFILTRATION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1438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2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2869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2316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1613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842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en-AU" sz="16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1674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10552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2417763" y="8672513"/>
            <a:ext cx="5846762" cy="2044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18669"/>
              </p:ext>
            </p:extLst>
          </p:nvPr>
        </p:nvGraphicFramePr>
        <p:xfrm>
          <a:off x="1900337" y="131692"/>
          <a:ext cx="5010763" cy="6134581"/>
        </p:xfrm>
        <a:graphic>
          <a:graphicData uri="http://schemas.openxmlformats.org/drawingml/2006/table">
            <a:tbl>
              <a:tblPr/>
              <a:tblGrid>
                <a:gridCol w="1236373"/>
                <a:gridCol w="754878"/>
                <a:gridCol w="754878"/>
                <a:gridCol w="754878"/>
                <a:gridCol w="754878"/>
                <a:gridCol w="754878"/>
              </a:tblGrid>
              <a:tr h="246022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5.3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910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Stock and Flow of Haemodialysis Patients     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Australia   2008 - 2012    Number (%)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42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Age Groups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2008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2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70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Patients *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00-14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15-24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(9%)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(9%)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(21%)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(23%)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(25%)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 (25%)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 (23%)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75-84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 (20%)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(20%)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 (20%)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(20%)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(18%)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&gt;=85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2184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78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97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Patients Dialysing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00-14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(0%)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15-24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(9%)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(8%)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1871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1945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2072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2141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2228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75-84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1684 (21%)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1771 (21%)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1869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1982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2037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&gt;=85 years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(4%)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0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8613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8961 (18%)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9219 (18%)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2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11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Primary Renal Disease *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Glomerulonephritis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(24%)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(21%)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(22%)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(19%)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2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Analgesic </a:t>
                      </a: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Nephropathy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Hypertension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(15%)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(13%)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(13%)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(14%)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(11%)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Polycystic Disease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(6%)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(6%)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(7%)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(6%)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Reflux Nephropathy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(2%)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(3%)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Diabetic Nephropathy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(35%)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 (33%)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 (36%)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 (36%)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 (38%)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(11%)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(12%)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(13%)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(13%)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 (18%)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Uncertain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(7%)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(6%)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(6%)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(5%)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(6%)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2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 (16%)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2184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5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 (17%)</a:t>
                      </a:r>
                      <a:endParaRPr lang="en-US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14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* </a:t>
                      </a:r>
                      <a:r>
                        <a:rPr lang="en-AU" sz="7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 receiving first haemodialysis treatment</a:t>
                      </a:r>
                      <a:endParaRPr lang="en-AU" sz="7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613650" y="5688013"/>
            <a:ext cx="5437188" cy="5837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77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4987" y="354906"/>
            <a:ext cx="8141011" cy="5783385"/>
            <a:chOff x="106822683" y="112149192"/>
            <a:chExt cx="3154874" cy="230406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822683" y="112149192"/>
              <a:ext cx="914400" cy="266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891355" y="112338102"/>
              <a:ext cx="3086202" cy="211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09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9159" y="434129"/>
            <a:ext cx="7883709" cy="5558742"/>
            <a:chOff x="110133434" y="112134271"/>
            <a:chExt cx="3046789" cy="231387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133434" y="112134271"/>
              <a:ext cx="914400" cy="266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258619" y="112350261"/>
              <a:ext cx="2921604" cy="209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5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3448" y="241447"/>
            <a:ext cx="6635388" cy="5896853"/>
            <a:chOff x="108337878" y="107475817"/>
            <a:chExt cx="3984452" cy="371066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37878" y="10747581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5.39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363065" y="107728979"/>
              <a:ext cx="3959265" cy="3457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4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9424" y="237859"/>
            <a:ext cx="6979590" cy="6092606"/>
            <a:chOff x="108384451" y="111366295"/>
            <a:chExt cx="3816486" cy="326318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84451" y="111366295"/>
              <a:ext cx="946480" cy="234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70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6" b="1256"/>
            <a:stretch>
              <a:fillRect/>
            </a:stretch>
          </p:blipFill>
          <p:spPr bwMode="auto">
            <a:xfrm>
              <a:off x="108384451" y="111528957"/>
              <a:ext cx="3816486" cy="3100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17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6767" y="250019"/>
            <a:ext cx="7011818" cy="5756886"/>
            <a:chOff x="108622596" y="107618947"/>
            <a:chExt cx="2972036" cy="269611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622596" y="10761894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" b="642"/>
            <a:stretch>
              <a:fillRect/>
            </a:stretch>
          </p:blipFill>
          <p:spPr bwMode="auto">
            <a:xfrm>
              <a:off x="108630092" y="107876366"/>
              <a:ext cx="2964540" cy="24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09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31746" name="Picture 2" descr="fig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93" y="237807"/>
            <a:ext cx="7078172" cy="59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6172" y="284825"/>
            <a:ext cx="2308282" cy="58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5.42A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046172" y="284825"/>
            <a:ext cx="7007581" cy="5982332"/>
            <a:chOff x="104036306" y="106447201"/>
            <a:chExt cx="2787120" cy="253925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4036306" y="10644720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5.42B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775" name="Picture 7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36306" y="106663856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78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1235" y="327000"/>
            <a:ext cx="8086846" cy="5349314"/>
            <a:chOff x="106986095" y="108309341"/>
            <a:chExt cx="3233558" cy="236613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86095" y="108309341"/>
              <a:ext cx="963987" cy="25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79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7" b="1097"/>
            <a:stretch>
              <a:fillRect/>
            </a:stretch>
          </p:blipFill>
          <p:spPr bwMode="auto">
            <a:xfrm>
              <a:off x="106987679" y="108568104"/>
              <a:ext cx="3231974" cy="2107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7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7421" y="240787"/>
            <a:ext cx="8020660" cy="5787219"/>
            <a:chOff x="110381687" y="108309337"/>
            <a:chExt cx="3133191" cy="238201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84377" y="108309337"/>
              <a:ext cx="925026" cy="259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82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" r="810"/>
            <a:stretch>
              <a:fillRect/>
            </a:stretch>
          </p:blipFill>
          <p:spPr bwMode="auto">
            <a:xfrm>
              <a:off x="110381687" y="108568118"/>
              <a:ext cx="3133191" cy="212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0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787" y="265283"/>
            <a:ext cx="7984294" cy="5713486"/>
            <a:chOff x="106986019" y="110924059"/>
            <a:chExt cx="3257478" cy="236489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86019" y="110924059"/>
              <a:ext cx="963988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84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" b="1453"/>
            <a:stretch>
              <a:fillRect/>
            </a:stretch>
          </p:blipFill>
          <p:spPr bwMode="auto">
            <a:xfrm>
              <a:off x="106987689" y="111181507"/>
              <a:ext cx="3255808" cy="210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6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2848" y="313546"/>
            <a:ext cx="8217513" cy="5937830"/>
            <a:chOff x="108188582" y="105924434"/>
            <a:chExt cx="4166640" cy="289269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188582" y="105924434"/>
              <a:ext cx="914400" cy="22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5.2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24" name="Picture 4" descr="Figure5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88582" y="106039369"/>
              <a:ext cx="4166640" cy="2777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41425" y="250312"/>
            <a:ext cx="8438342" cy="5784728"/>
            <a:chOff x="110260152" y="110924060"/>
            <a:chExt cx="3227736" cy="2372847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10260152" y="110924060"/>
              <a:ext cx="960445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871" name="Picture 7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" b="729"/>
            <a:stretch>
              <a:fillRect/>
            </a:stretch>
          </p:blipFill>
          <p:spPr bwMode="auto">
            <a:xfrm>
              <a:off x="110267750" y="111181508"/>
              <a:ext cx="3220138" cy="2115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4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4157" y="383855"/>
            <a:ext cx="6419092" cy="5841072"/>
            <a:chOff x="108636524" y="107827137"/>
            <a:chExt cx="2916000" cy="252418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642047" y="10782713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89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36524" y="107921326"/>
              <a:ext cx="2916000" cy="243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1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71097" y="269074"/>
            <a:ext cx="6281590" cy="5869226"/>
            <a:chOff x="108634448" y="110688590"/>
            <a:chExt cx="2919205" cy="262068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634448" y="110688590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1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37653" y="110879279"/>
              <a:ext cx="2916000" cy="243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46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5062" y="290682"/>
            <a:ext cx="7430989" cy="5847618"/>
            <a:chOff x="107106018" y="108585314"/>
            <a:chExt cx="3054960" cy="210874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106018" y="10858531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5.49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4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6018" y="108657416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25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5319" y="253886"/>
            <a:ext cx="7794919" cy="5942932"/>
            <a:chOff x="110343467" y="108460342"/>
            <a:chExt cx="3054960" cy="222916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48012" y="10846034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6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43467" y="108652868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5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0505" y="292945"/>
            <a:ext cx="7835706" cy="5657690"/>
            <a:chOff x="107093345" y="111100457"/>
            <a:chExt cx="3065760" cy="223600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093345" y="11110045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988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93345" y="111292621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24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4089" y="532092"/>
            <a:ext cx="8136865" cy="5277878"/>
            <a:chOff x="110299709" y="111120458"/>
            <a:chExt cx="3065760" cy="211996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50062" y="11112045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01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99709" y="111196581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53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102" y="141039"/>
            <a:ext cx="6745029" cy="6083914"/>
            <a:chOff x="108776976" y="107240768"/>
            <a:chExt cx="3216744" cy="249601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776976" y="10724076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5.53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03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9680" y="107400085"/>
              <a:ext cx="2804040" cy="23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1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2085" y="309479"/>
            <a:ext cx="7493862" cy="5953723"/>
            <a:chOff x="106931335" y="111961481"/>
            <a:chExt cx="3054960" cy="221178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31335" y="11196148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06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1335" y="112136629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8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1766" y="393942"/>
            <a:ext cx="7390462" cy="5744357"/>
            <a:chOff x="110186319" y="112017968"/>
            <a:chExt cx="3054960" cy="216983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186320" y="11201796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08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86319" y="112151166"/>
              <a:ext cx="3054960" cy="203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01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41660"/>
              </p:ext>
            </p:extLst>
          </p:nvPr>
        </p:nvGraphicFramePr>
        <p:xfrm>
          <a:off x="1738648" y="128787"/>
          <a:ext cx="5743979" cy="6274700"/>
        </p:xfrm>
        <a:graphic>
          <a:graphicData uri="http://schemas.openxmlformats.org/drawingml/2006/table">
            <a:tbl>
              <a:tblPr/>
              <a:tblGrid>
                <a:gridCol w="1442434"/>
                <a:gridCol w="860309"/>
                <a:gridCol w="860309"/>
                <a:gridCol w="860309"/>
                <a:gridCol w="860309"/>
                <a:gridCol w="860309"/>
              </a:tblGrid>
              <a:tr h="165985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5.3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214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Stock and Flow of Haemodialysis Patients     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Australia   2008 - 2012    Number (%)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81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Age Groups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2008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138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7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Patients *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00-14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15-24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(23%)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(25%)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 (25%)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 (23%)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75-84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 (18%)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&gt;=85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2184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7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Patients Dialysing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00-14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15-24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1871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1945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2072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2141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2228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75-84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1684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1771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1869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1982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2037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&gt;=85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90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7928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8263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8613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8961 (18%)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9219 (18%)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72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51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Primary Renal Disease *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Glomerulonephritis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(19%)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Analgesic Nephropathy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Hypertension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(15%)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(13%)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(13%)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(14%)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Polycystic Disease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(7%)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Reflux Nephropathy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Diabetic Nephropathy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(35%)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 (33%)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 (36%)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 (36%)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 (38%)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 (12%)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(13%)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(13%)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 (18%)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Uncertain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(7%)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2078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 (16%)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2184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2130 (17%)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20">
                <a:tc gridSpan="6"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* </a:t>
                      </a: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 receiving first haemodialysis treatment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906" marR="24906" marT="12453" marB="12453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613650" y="5688013"/>
            <a:ext cx="5437188" cy="58372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30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80355" y="207597"/>
            <a:ext cx="5778573" cy="6087695"/>
            <a:chOff x="108828500" y="107291466"/>
            <a:chExt cx="2886480" cy="260833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830967" y="10729146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7108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28500" y="107494396"/>
              <a:ext cx="2886480" cy="24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6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923" y="264159"/>
            <a:ext cx="8246158" cy="5447323"/>
            <a:chOff x="106976896" y="111831877"/>
            <a:chExt cx="3174847" cy="238738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76896" y="111831877"/>
              <a:ext cx="914400" cy="2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13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" b="142"/>
            <a:stretch>
              <a:fillRect/>
            </a:stretch>
          </p:blipFill>
          <p:spPr bwMode="auto">
            <a:xfrm>
              <a:off x="106978650" y="112109870"/>
              <a:ext cx="3173093" cy="21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3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1738" y="224073"/>
            <a:ext cx="8408886" cy="5914227"/>
            <a:chOff x="110359482" y="111841450"/>
            <a:chExt cx="3161461" cy="237780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65021" y="111841450"/>
              <a:ext cx="914400" cy="2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15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" b="252"/>
            <a:stretch>
              <a:fillRect/>
            </a:stretch>
          </p:blipFill>
          <p:spPr bwMode="auto">
            <a:xfrm>
              <a:off x="110359482" y="112122226"/>
              <a:ext cx="3161461" cy="2097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72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871" y="283797"/>
            <a:ext cx="7848331" cy="5854503"/>
            <a:chOff x="108583839" y="107451886"/>
            <a:chExt cx="3198692" cy="258161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583839" y="10745188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5.59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18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r="1489" b="-13567"/>
            <a:stretch>
              <a:fillRect/>
            </a:stretch>
          </p:blipFill>
          <p:spPr bwMode="auto">
            <a:xfrm>
              <a:off x="108583839" y="107612622"/>
              <a:ext cx="3198692" cy="2420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9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122" y="196972"/>
            <a:ext cx="8298643" cy="5753661"/>
            <a:chOff x="106950358" y="111948884"/>
            <a:chExt cx="3065760" cy="233571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54041" y="111948884"/>
              <a:ext cx="914400" cy="2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0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50358" y="112240758"/>
              <a:ext cx="3065760" cy="204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9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055" y="224203"/>
            <a:ext cx="8366466" cy="5606855"/>
            <a:chOff x="110220463" y="111940931"/>
            <a:chExt cx="3105517" cy="234366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220545" y="111940931"/>
              <a:ext cx="914400" cy="2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228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" b="447"/>
            <a:stretch>
              <a:fillRect/>
            </a:stretch>
          </p:blipFill>
          <p:spPr bwMode="auto">
            <a:xfrm>
              <a:off x="110220463" y="112232805"/>
              <a:ext cx="3105517" cy="2051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33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1828" y="310565"/>
            <a:ext cx="7321502" cy="5661172"/>
            <a:chOff x="107357195" y="107685004"/>
            <a:chExt cx="2848146" cy="262226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361383" y="10768500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325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" b="64"/>
            <a:stretch>
              <a:fillRect/>
            </a:stretch>
          </p:blipFill>
          <p:spPr bwMode="auto">
            <a:xfrm>
              <a:off x="107357195" y="107936869"/>
              <a:ext cx="2848146" cy="2370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6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5449" y="151960"/>
            <a:ext cx="7737670" cy="5918249"/>
            <a:chOff x="110566056" y="107695635"/>
            <a:chExt cx="2751258" cy="261917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567577" y="10769563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27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" r="1616"/>
            <a:stretch>
              <a:fillRect/>
            </a:stretch>
          </p:blipFill>
          <p:spPr bwMode="auto">
            <a:xfrm>
              <a:off x="110566056" y="107945504"/>
              <a:ext cx="2751258" cy="2369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8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37142"/>
              </p:ext>
            </p:extLst>
          </p:nvPr>
        </p:nvGraphicFramePr>
        <p:xfrm>
          <a:off x="916427" y="358745"/>
          <a:ext cx="7219071" cy="5688115"/>
        </p:xfrm>
        <a:graphic>
          <a:graphicData uri="http://schemas.openxmlformats.org/drawingml/2006/table">
            <a:tbl>
              <a:tblPr/>
              <a:tblGrid>
                <a:gridCol w="2062395"/>
                <a:gridCol w="1595162"/>
                <a:gridCol w="1780757"/>
                <a:gridCol w="1780757"/>
              </a:tblGrid>
              <a:tr h="348020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5.64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80354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Urea Reduction Ratio - Prevalent Patients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Three Sessions per Week - December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510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Hours per Session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Urea Reduction Ratio 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9590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&lt; 65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&gt;=65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780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Australia   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87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(13.6%)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 (86.4%)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9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 (9.6%)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2603 (90.4%)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2878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&gt;4-5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 (8.6%)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3486 (91.4%)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3812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8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(6.6%)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 (93.4%)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9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 (9.1%)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6580 (90.9%)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7236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8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New Zealand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03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&lt;4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(41.7%)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(58.3%)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9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(28.9%)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 (71.1%)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9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&gt;4-5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 (26.7%)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547 (73.3%)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91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&gt;5 hours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(19.7%)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(80.3%)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 (27.2%)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895 (72.8%)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1230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4525963" y="7788275"/>
            <a:ext cx="3902075" cy="3375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0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3092" y="169764"/>
            <a:ext cx="8405911" cy="5759767"/>
            <a:chOff x="106837879" y="107960222"/>
            <a:chExt cx="3179558" cy="2375807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6837879" y="10796022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323" name="Picture 3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" r="224"/>
            <a:stretch>
              <a:fillRect/>
            </a:stretch>
          </p:blipFill>
          <p:spPr bwMode="auto">
            <a:xfrm>
              <a:off x="106840946" y="108208825"/>
              <a:ext cx="3176491" cy="2127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74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3542" y="403271"/>
            <a:ext cx="8124539" cy="5627841"/>
            <a:chOff x="108057502" y="105655071"/>
            <a:chExt cx="4166280" cy="294002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197086" y="105655071"/>
              <a:ext cx="914400" cy="248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5.4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72" name="Picture 4" descr="Figure5_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7502" y="105817575"/>
              <a:ext cx="4166280" cy="277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5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57346" name="Picture 2" descr="fig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" b="244"/>
          <a:stretch>
            <a:fillRect/>
          </a:stretch>
        </p:blipFill>
        <p:spPr bwMode="auto">
          <a:xfrm>
            <a:off x="275028" y="477104"/>
            <a:ext cx="8531309" cy="566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092" y="169764"/>
            <a:ext cx="2417432" cy="61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5.66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3895" y="254414"/>
            <a:ext cx="8328075" cy="5583678"/>
            <a:chOff x="106803584" y="111055518"/>
            <a:chExt cx="3213394" cy="2410706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6807659" y="11105551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8371" name="Picture 3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" r="383"/>
            <a:stretch>
              <a:fillRect/>
            </a:stretch>
          </p:blipFill>
          <p:spPr bwMode="auto">
            <a:xfrm>
              <a:off x="106803584" y="111307426"/>
              <a:ext cx="3213394" cy="2158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15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920" y="180021"/>
            <a:ext cx="8283598" cy="6056752"/>
            <a:chOff x="110229090" y="111055765"/>
            <a:chExt cx="3170948" cy="242592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233851" y="111055765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5.68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9396" name="Picture 4" descr="fig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2" r="1382"/>
            <a:stretch>
              <a:fillRect/>
            </a:stretch>
          </p:blipFill>
          <p:spPr bwMode="auto">
            <a:xfrm>
              <a:off x="110229090" y="111307596"/>
              <a:ext cx="3170948" cy="217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3164" y="224546"/>
            <a:ext cx="6872972" cy="5913754"/>
            <a:chOff x="107131262" y="108827300"/>
            <a:chExt cx="2750541" cy="246901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132388" y="108827300"/>
              <a:ext cx="1048458" cy="256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5.69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42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" b="345"/>
            <a:stretch>
              <a:fillRect/>
            </a:stretch>
          </p:blipFill>
          <p:spPr bwMode="auto">
            <a:xfrm>
              <a:off x="107131262" y="109020009"/>
              <a:ext cx="2750541" cy="227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97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374" y="264355"/>
            <a:ext cx="6402146" cy="5900811"/>
            <a:chOff x="110375160" y="108861306"/>
            <a:chExt cx="2809956" cy="250911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75160" y="108861306"/>
              <a:ext cx="1051438" cy="25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4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" r="166"/>
            <a:stretch>
              <a:fillRect/>
            </a:stretch>
          </p:blipFill>
          <p:spPr bwMode="auto">
            <a:xfrm>
              <a:off x="110436173" y="109071994"/>
              <a:ext cx="2748943" cy="2298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6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814" y="307192"/>
            <a:ext cx="7082160" cy="5995133"/>
            <a:chOff x="107131246" y="111946570"/>
            <a:chExt cx="2803328" cy="243231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143255" y="111946570"/>
              <a:ext cx="1052217" cy="25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468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" r="79"/>
            <a:stretch>
              <a:fillRect/>
            </a:stretch>
          </p:blipFill>
          <p:spPr bwMode="auto">
            <a:xfrm>
              <a:off x="107131246" y="112039067"/>
              <a:ext cx="2803328" cy="233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37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97156" y="351199"/>
            <a:ext cx="7353081" cy="5719010"/>
            <a:chOff x="110365386" y="111937649"/>
            <a:chExt cx="2746491" cy="244575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65445" y="111937649"/>
              <a:ext cx="1054417" cy="254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349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" r="447"/>
            <a:stretch>
              <a:fillRect/>
            </a:stretch>
          </p:blipFill>
          <p:spPr bwMode="auto">
            <a:xfrm>
              <a:off x="110365386" y="112074011"/>
              <a:ext cx="2746491" cy="23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89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5756" y="200454"/>
            <a:ext cx="7524482" cy="5937846"/>
            <a:chOff x="107352373" y="106509493"/>
            <a:chExt cx="2647800" cy="2344259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352373" y="10650949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51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2373" y="106647252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22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48" y="248049"/>
            <a:ext cx="8006070" cy="5622989"/>
            <a:chOff x="110193681" y="106411012"/>
            <a:chExt cx="2647800" cy="233189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247185" y="106411012"/>
              <a:ext cx="977010" cy="25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554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3681" y="106536407"/>
              <a:ext cx="2647800" cy="2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72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2799" y="222387"/>
            <a:ext cx="8015961" cy="5747116"/>
            <a:chOff x="106947608" y="109200856"/>
            <a:chExt cx="3035089" cy="266804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47608" y="109200856"/>
              <a:ext cx="1051437" cy="259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56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" b="449"/>
            <a:stretch>
              <a:fillRect/>
            </a:stretch>
          </p:blipFill>
          <p:spPr bwMode="auto">
            <a:xfrm>
              <a:off x="106947608" y="109362354"/>
              <a:ext cx="3035089" cy="2506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14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26566"/>
              </p:ext>
            </p:extLst>
          </p:nvPr>
        </p:nvGraphicFramePr>
        <p:xfrm>
          <a:off x="1944710" y="39553"/>
          <a:ext cx="5483894" cy="6269767"/>
        </p:xfrm>
        <a:graphic>
          <a:graphicData uri="http://schemas.openxmlformats.org/drawingml/2006/table">
            <a:tbl>
              <a:tblPr/>
              <a:tblGrid>
                <a:gridCol w="1294898"/>
                <a:gridCol w="816486"/>
                <a:gridCol w="778270"/>
                <a:gridCol w="815334"/>
                <a:gridCol w="889453"/>
                <a:gridCol w="889453"/>
              </a:tblGrid>
              <a:tr h="167369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5.5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9936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Stock and Flow of Haemodialysis Patients    </a:t>
                      </a:r>
                      <a:endParaRPr lang="en-AU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New Zealand    2008 - 2012     Number (%)</a:t>
                      </a:r>
                      <a:endParaRPr lang="en-AU" sz="10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59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Age Groups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2008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2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Patients *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00-14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15-24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5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(13%)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(25%)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(19%)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(30%)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(28%)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(26%)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(30%)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8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(23%)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(23%)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75-84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(12%)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&gt;=85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Patients Dialysing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00-14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15-24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25-34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(6%)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35-44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45-54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 (20%)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55-64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 (28%)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(27%)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 (28%)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(28%)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 (28%)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 (21%)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75-84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&gt;=85 years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1343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1556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1597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1697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9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Primary Renal Disease *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Glomerulonephritis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(18%)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(23%)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(22%)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(24%)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(19%)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9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Analgesic Nephropathy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Hypertension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(8%)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Polycystic Disease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Reflux Nephropathy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Diabetic Nephropathy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(52%)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(49%)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(51%)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(43%)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(50%)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(12%)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(10%)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(9%)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(11%)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Uncertain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(4%)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(5%)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 (3%)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33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* </a:t>
                      </a: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 receiving first haemodialysis treatment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201" marR="25201" marT="12601" marB="1260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-61913" y="5518150"/>
            <a:ext cx="5327651" cy="6464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61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3694" y="210771"/>
            <a:ext cx="7530831" cy="5927529"/>
            <a:chOff x="110176762" y="109194358"/>
            <a:chExt cx="3043637" cy="266664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184181" y="109194358"/>
              <a:ext cx="1040485" cy="259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7588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" b="188"/>
            <a:stretch>
              <a:fillRect/>
            </a:stretch>
          </p:blipFill>
          <p:spPr bwMode="auto">
            <a:xfrm>
              <a:off x="110176762" y="109334161"/>
              <a:ext cx="3043637" cy="2526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41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8335" y="312357"/>
            <a:ext cx="7847749" cy="5825943"/>
            <a:chOff x="106952588" y="112198194"/>
            <a:chExt cx="3044615" cy="264757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52588" y="112198194"/>
              <a:ext cx="896617" cy="245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5.77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61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" b="247"/>
            <a:stretch>
              <a:fillRect/>
            </a:stretch>
          </p:blipFill>
          <p:spPr bwMode="auto">
            <a:xfrm>
              <a:off x="106952588" y="112321133"/>
              <a:ext cx="3044615" cy="252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262" y="290045"/>
            <a:ext cx="8071167" cy="5723901"/>
            <a:chOff x="110186083" y="112245214"/>
            <a:chExt cx="3047731" cy="256126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186083" y="112245214"/>
              <a:ext cx="1036375" cy="246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5.78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63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" b="1038"/>
            <a:stretch>
              <a:fillRect/>
            </a:stretch>
          </p:blipFill>
          <p:spPr bwMode="auto">
            <a:xfrm>
              <a:off x="110191146" y="112323539"/>
              <a:ext cx="3042668" cy="2482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2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96968"/>
              </p:ext>
            </p:extLst>
          </p:nvPr>
        </p:nvGraphicFramePr>
        <p:xfrm>
          <a:off x="256283" y="477308"/>
          <a:ext cx="8669641" cy="5358433"/>
        </p:xfrm>
        <a:graphic>
          <a:graphicData uri="http://schemas.openxmlformats.org/drawingml/2006/table">
            <a:tbl>
              <a:tblPr/>
              <a:tblGrid>
                <a:gridCol w="1209160"/>
                <a:gridCol w="933070"/>
                <a:gridCol w="915199"/>
                <a:gridCol w="915199"/>
                <a:gridCol w="915199"/>
                <a:gridCol w="915199"/>
                <a:gridCol w="915199"/>
                <a:gridCol w="975708"/>
                <a:gridCol w="975708"/>
              </a:tblGrid>
              <a:tr h="310483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5.79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2411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Vascular Access at First Treatment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 as Initial Modality    1-Jan-2009  to  31-Dec-2012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8578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714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AVG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281422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647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 (41%)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 (59%)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 (40%)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 (60%)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 (39%)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 (61%)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 (45%)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 (55%)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(37%)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 (63%)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(37%)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 (63%)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 (39%)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 (61%)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(39%)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 (61%)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 (50%)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 (50%)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 (45%)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(55%)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 (51%)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 (49%)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 (49%)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 (51%)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(43%)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(57%)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(61%)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(61%)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(63%)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(37%)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(61%)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(39%)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(41%)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 (59%)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 (69%)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(31%)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(49%)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(51%)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(46%)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 (54%)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(45%)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(55%)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(49%)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(51%)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(30%)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(70%)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5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(38%)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 (62%)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(32%)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 (68%)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(39%)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 (61%)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(38%)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 (62%)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4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82">
                <a:tc grid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70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(31%)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 (69%)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(25%)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 (75%)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(30%)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 (70%)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 (34%)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 (66%)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40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863850" y="3765550"/>
            <a:ext cx="5570538" cy="3289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6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6010" y="331274"/>
            <a:ext cx="8496298" cy="5345039"/>
            <a:chOff x="107106250" y="111253402"/>
            <a:chExt cx="3069279" cy="2292666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7106250" y="11125340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0659" name="Picture 3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9730" y="111502202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2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9476" y="190598"/>
            <a:ext cx="8378605" cy="5844442"/>
            <a:chOff x="110364209" y="111253376"/>
            <a:chExt cx="3065799" cy="229266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64312" y="11125337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73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64209" y="111502176"/>
              <a:ext cx="3065799" cy="20438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8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5084" y="345259"/>
            <a:ext cx="5878928" cy="5793041"/>
            <a:chOff x="108616293" y="108018874"/>
            <a:chExt cx="2944161" cy="25743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616293" y="108018874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475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17334" y="108140582"/>
              <a:ext cx="2943120" cy="24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8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36833" y="417595"/>
            <a:ext cx="6974718" cy="5645580"/>
            <a:chOff x="108578937" y="110908367"/>
            <a:chExt cx="3015120" cy="263860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584701" y="110908367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78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8937" y="111034367"/>
              <a:ext cx="3015120" cy="251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2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1161" y="270055"/>
            <a:ext cx="7569077" cy="5926754"/>
            <a:chOff x="107408368" y="106496946"/>
            <a:chExt cx="2787120" cy="246908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411021" y="106496946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6804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8368" y="106643429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7493" y="393353"/>
            <a:ext cx="8020588" cy="5690923"/>
            <a:chOff x="110383586" y="106545182"/>
            <a:chExt cx="2787902" cy="241208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83586" y="106545182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7828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84368" y="106634670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79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3799" y="368463"/>
            <a:ext cx="8070726" cy="5775780"/>
            <a:chOff x="106939310" y="105951596"/>
            <a:chExt cx="3314913" cy="231744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7014045" y="105951596"/>
              <a:ext cx="884892" cy="244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5.6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220" name="Picture 4" descr="Figure5_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0" b="940"/>
            <a:stretch>
              <a:fillRect/>
            </a:stretch>
          </p:blipFill>
          <p:spPr bwMode="auto">
            <a:xfrm>
              <a:off x="106939310" y="106100652"/>
              <a:ext cx="3314913" cy="2168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6211" y="294209"/>
            <a:ext cx="7688653" cy="5712705"/>
            <a:chOff x="107408368" y="109273328"/>
            <a:chExt cx="2787120" cy="240879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7408368" y="109273328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683" name="Picture 3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8368" y="109359518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1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359" y="316067"/>
            <a:ext cx="8098203" cy="5606421"/>
            <a:chOff x="110380453" y="109239173"/>
            <a:chExt cx="2787120" cy="244294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81618" y="109239173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8852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80453" y="109359519"/>
              <a:ext cx="2787120" cy="232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2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353" y="427024"/>
            <a:ext cx="8341481" cy="5572859"/>
            <a:chOff x="108476959" y="111966259"/>
            <a:chExt cx="3615227" cy="302520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476959" y="111966259"/>
              <a:ext cx="984450" cy="25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5.88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987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2" b="1482"/>
            <a:stretch>
              <a:fillRect/>
            </a:stretch>
          </p:blipFill>
          <p:spPr bwMode="auto">
            <a:xfrm>
              <a:off x="108476959" y="112068050"/>
              <a:ext cx="3615227" cy="2923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42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6408" y="344486"/>
            <a:ext cx="8148613" cy="5793814"/>
            <a:chOff x="104504891" y="108008931"/>
            <a:chExt cx="3626033" cy="310215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4504891" y="108008931"/>
              <a:ext cx="91440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5.89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900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08442" y="108092353"/>
              <a:ext cx="3622482" cy="3018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99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1026" name="Picture 2" descr="fig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>
            <a:fillRect/>
          </a:stretch>
        </p:blipFill>
        <p:spPr bwMode="auto">
          <a:xfrm>
            <a:off x="456473" y="485370"/>
            <a:ext cx="7808051" cy="58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6473" y="400824"/>
            <a:ext cx="2034825" cy="47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5.90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935097"/>
              </p:ext>
            </p:extLst>
          </p:nvPr>
        </p:nvGraphicFramePr>
        <p:xfrm>
          <a:off x="475391" y="226447"/>
          <a:ext cx="8260402" cy="5801559"/>
        </p:xfrm>
        <a:graphic>
          <a:graphicData uri="http://schemas.openxmlformats.org/drawingml/2006/table">
            <a:tbl>
              <a:tblPr/>
              <a:tblGrid>
                <a:gridCol w="1921986"/>
                <a:gridCol w="1033623"/>
                <a:gridCol w="1033623"/>
                <a:gridCol w="1033623"/>
                <a:gridCol w="1033623"/>
                <a:gridCol w="1101962"/>
                <a:gridCol w="1101962"/>
              </a:tblGrid>
              <a:tr h="302852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5.91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63202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Prevalent Vascular Access at 31-Dec-2012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8694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2011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Dec 2012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31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 AVG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AVF or AVG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CVC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133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83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1426 (88%)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 (12%)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1430 (87%)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 (13%)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1383 (87%)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 (13%)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2391 (85%)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 (15%)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2492 (86%)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 (14%)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2418 (85%)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 (15%)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1972 (88%)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 (12%)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2049 (89%)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(11%)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 (88%)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 (12%)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(88%)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(12%)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 (85%)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(15%)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 (84%)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(16%)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 (89%)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(11%)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 (93%)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(7%)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541 (92%)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(8%)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 (92%)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(8%)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393 (90%)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 (10%)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 (86%)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(14%)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621 (77%)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 (23%)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 (78%)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 (22%)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 (76%)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 (24%)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32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00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1209 (78%)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 (22%)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1246 (78%)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 (22%)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1298 (77%)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 (23%)</a:t>
                      </a:r>
                      <a:endParaRPr lang="en-US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54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732213" y="4894263"/>
            <a:ext cx="4746625" cy="33623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9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564" y="200416"/>
            <a:ext cx="8562608" cy="5700981"/>
            <a:chOff x="106939339" y="111158263"/>
            <a:chExt cx="3356338" cy="2416358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6939339" y="111158263"/>
              <a:ext cx="958174" cy="254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947" name="Picture 3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6" b="1546"/>
            <a:stretch>
              <a:fillRect/>
            </a:stretch>
          </p:blipFill>
          <p:spPr bwMode="auto">
            <a:xfrm>
              <a:off x="106944585" y="111409659"/>
              <a:ext cx="3351092" cy="2164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83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3778" y="230822"/>
            <a:ext cx="8448529" cy="5825319"/>
            <a:chOff x="110306940" y="111158618"/>
            <a:chExt cx="3257404" cy="242112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10183" y="111158618"/>
              <a:ext cx="953710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4996" name="Picture 4" descr="fig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" b="49"/>
            <a:stretch>
              <a:fillRect/>
            </a:stretch>
          </p:blipFill>
          <p:spPr bwMode="auto">
            <a:xfrm>
              <a:off x="110306940" y="111410271"/>
              <a:ext cx="3257404" cy="2169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43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1226" y="382928"/>
            <a:ext cx="6678207" cy="5755372"/>
            <a:chOff x="108285603" y="107308817"/>
            <a:chExt cx="3616241" cy="264210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98839" y="107308817"/>
              <a:ext cx="988620" cy="270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6020" name="Picture 4" descr="Fig5_9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" r="320"/>
            <a:stretch>
              <a:fillRect/>
            </a:stretch>
          </p:blipFill>
          <p:spPr bwMode="auto">
            <a:xfrm>
              <a:off x="108285603" y="107524501"/>
              <a:ext cx="3616241" cy="2426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20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2490" y="356012"/>
            <a:ext cx="6286420" cy="5782288"/>
            <a:chOff x="108285612" y="109846348"/>
            <a:chExt cx="3578124" cy="262230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8342183" y="109846348"/>
              <a:ext cx="988619" cy="294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5.95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7044" name="Picture 4" descr="Fig5_9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" r="18"/>
            <a:stretch>
              <a:fillRect/>
            </a:stretch>
          </p:blipFill>
          <p:spPr bwMode="auto">
            <a:xfrm>
              <a:off x="108285612" y="110067385"/>
              <a:ext cx="3578124" cy="240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6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6139</Words>
  <Application>Microsoft Office PowerPoint</Application>
  <PresentationFormat>On-screen Show (4:3)</PresentationFormat>
  <Paragraphs>2472</Paragraphs>
  <Slides>118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0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Julie Adams</cp:lastModifiedBy>
  <cp:revision>34</cp:revision>
  <dcterms:created xsi:type="dcterms:W3CDTF">2014-04-23T06:05:55Z</dcterms:created>
  <dcterms:modified xsi:type="dcterms:W3CDTF">2014-07-21T00:22:21Z</dcterms:modified>
</cp:coreProperties>
</file>