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3" r:id="rId6"/>
    <p:sldId id="264" r:id="rId7"/>
    <p:sldId id="265" r:id="rId8"/>
    <p:sldId id="261" r:id="rId9"/>
    <p:sldId id="267" r:id="rId10"/>
    <p:sldId id="260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7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9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12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54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21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92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9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29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85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94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7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9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78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42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8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0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0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2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8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5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0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8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6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30/05/2014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5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4160838" y="4703763"/>
            <a:ext cx="4089400" cy="37830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88821360" y="98606970"/>
            <a:ext cx="6931025" cy="10274300"/>
            <a:chOff x="116757937" y="106696230"/>
            <a:chExt cx="6930331" cy="9790836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17833812" y="107973831"/>
              <a:ext cx="5567341" cy="7154079"/>
              <a:chOff x="117738276" y="107973831"/>
              <a:chExt cx="5567341" cy="7154079"/>
            </a:xfrm>
          </p:grpSpPr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119534481" y="109328016"/>
                <a:ext cx="2494971" cy="5799894"/>
              </a:xfrm>
              <a:prstGeom prst="rect">
                <a:avLst/>
              </a:prstGeom>
              <a:gradFill rotWithShape="0">
                <a:gsLst>
                  <a:gs pos="0">
                    <a:srgbClr val="CCCCCC">
                      <a:gamma/>
                      <a:tint val="20000"/>
                      <a:invGamma/>
                    </a:srgbClr>
                  </a:gs>
                  <a:gs pos="100000">
                    <a:srgbClr val="CCCC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altLang="en-US" sz="1400" dirty="0">
                    <a:solidFill>
                      <a:srgbClr val="003380"/>
                    </a:solidFill>
                    <a:latin typeface="Arial Black" pitchFamily="34" charset="0"/>
                    <a:cs typeface="Arial" pitchFamily="34" charset="0"/>
                  </a:rPr>
                  <a:t>Philip Clayton</a:t>
                </a:r>
                <a:endParaRPr lang="en-US" alt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120532392" y="107973831"/>
                <a:ext cx="2773225" cy="1451256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2200">
                    <a:solidFill>
                      <a:srgbClr val="FCF8AC"/>
                    </a:solidFill>
                    <a:latin typeface="Arial Black" pitchFamily="34" charset="0"/>
                    <a:cs typeface="Arial" pitchFamily="34" charset="0"/>
                  </a:rPr>
                  <a:t>CHAPTER 9</a:t>
                </a:r>
                <a:endParaRPr lang="en-US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22"/>
              <p:cNvSpPr>
                <a:spLocks noChangeArrowheads="1"/>
              </p:cNvSpPr>
              <p:nvPr/>
            </p:nvSpPr>
            <p:spPr bwMode="auto">
              <a:xfrm>
                <a:off x="117738276" y="108873322"/>
                <a:ext cx="3406840" cy="1611621"/>
              </a:xfrm>
              <a:prstGeom prst="rect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97979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dist="28398" dir="3806097" algn="ctr" rotWithShape="0">
                  <a:srgbClr val="666666"/>
                </a:outerShdw>
              </a:effectLst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2200">
                    <a:solidFill>
                      <a:srgbClr val="003380"/>
                    </a:solidFill>
                    <a:latin typeface="Arial Black" pitchFamily="34" charset="0"/>
                    <a:cs typeface="Arial" pitchFamily="34" charset="0"/>
                  </a:rPr>
                  <a:t>KIDNEY DONATION</a:t>
                </a:r>
                <a:endParaRPr lang="en-US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119529749" y="114767206"/>
                <a:ext cx="2501354" cy="36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900" b="1">
                    <a:solidFill>
                      <a:srgbClr val="003380"/>
                    </a:solidFill>
                    <a:latin typeface="Arial" pitchFamily="34" charset="0"/>
                    <a:cs typeface="Arial" pitchFamily="34" charset="0"/>
                  </a:rPr>
                  <a:t>2013 Annual Report - 36th Edition</a:t>
                </a:r>
                <a:endParaRPr lang="en-US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" name="Picture 24" descr="AnzDataHea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7937" y="1066962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2" name="Picture 25" descr="ANZDATA Footer yell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9324" y="1157329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406525" y="908050"/>
            <a:ext cx="6480175" cy="4608513"/>
            <a:chOff x="110717591" y="105570213"/>
            <a:chExt cx="6671603" cy="3181406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13981703" y="107141609"/>
              <a:ext cx="3407485" cy="161001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600" b="0" dirty="0" smtClean="0">
                  <a:solidFill>
                    <a:srgbClr val="000000"/>
                  </a:solidFill>
                  <a:latin typeface="Arial Black" pitchFamily="34" charset="0"/>
                </a:rPr>
                <a:t>TRANSPLANT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600" b="0" dirty="0" smtClean="0">
                  <a:solidFill>
                    <a:srgbClr val="000000"/>
                  </a:solidFill>
                  <a:latin typeface="Arial Black" pitchFamily="34" charset="0"/>
                </a:rPr>
                <a:t>WAITING LIST</a:t>
              </a:r>
              <a:endParaRPr lang="en-US" altLang="en-US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11395212" y="106001459"/>
              <a:ext cx="2584961" cy="1140150"/>
            </a:xfrm>
            <a:prstGeom prst="rect">
              <a:avLst/>
            </a:prstGeom>
            <a:solidFill>
              <a:srgbClr val="004D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 b="0" dirty="0">
                  <a:latin typeface="Arial Black" pitchFamily="34" charset="0"/>
                </a:rPr>
                <a:t>CHAPTER </a:t>
              </a:r>
              <a:r>
                <a:rPr lang="en-AU" altLang="en-US" sz="1800" b="0" dirty="0" smtClean="0">
                  <a:latin typeface="Arial Black" pitchFamily="34" charset="0"/>
                </a:rPr>
                <a:t>7</a:t>
              </a:r>
              <a:endParaRPr lang="en-US" altLang="en-US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13980174" y="106488295"/>
              <a:ext cx="1368350" cy="653314"/>
            </a:xfrm>
            <a:prstGeom prst="rect">
              <a:avLst/>
            </a:prstGeom>
            <a:solidFill>
              <a:srgbClr val="CCE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  <a:buClrTx/>
                <a:buSzTx/>
                <a:buFontTx/>
                <a:buNone/>
              </a:pPr>
              <a:endParaRPr lang="en-AU" altLang="en-US" sz="1700" b="0">
                <a:solidFill>
                  <a:prstClr val="black"/>
                </a:solidFill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12611824" y="107141609"/>
              <a:ext cx="1368350" cy="653314"/>
            </a:xfrm>
            <a:prstGeom prst="rect">
              <a:avLst/>
            </a:prstGeom>
            <a:solidFill>
              <a:srgbClr val="F6EE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  <a:buClrTx/>
                <a:buSzTx/>
                <a:buFontTx/>
                <a:buNone/>
              </a:pPr>
              <a:endParaRPr lang="en-AU" altLang="en-US" sz="1700" b="0">
                <a:solidFill>
                  <a:prstClr val="black"/>
                </a:solidFill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10717591" y="107141609"/>
              <a:ext cx="6671603" cy="3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13981703" y="105570213"/>
              <a:ext cx="6" cy="3181406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88613"/>
            <a:ext cx="1343078" cy="11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2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6424613" y="5792788"/>
            <a:ext cx="6677025" cy="6091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660400" y="335280"/>
            <a:ext cx="497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figure 7.4 of the report has been split into 5 parts by state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24909"/>
              </p:ext>
            </p:extLst>
          </p:nvPr>
        </p:nvGraphicFramePr>
        <p:xfrm>
          <a:off x="1286589" y="1017939"/>
          <a:ext cx="6595200" cy="4582800"/>
        </p:xfrm>
        <a:graphic>
          <a:graphicData uri="http://schemas.openxmlformats.org/drawingml/2006/table">
            <a:tbl>
              <a:tblPr/>
              <a:tblGrid>
                <a:gridCol w="1169039"/>
                <a:gridCol w="2355955"/>
                <a:gridCol w="535448"/>
                <a:gridCol w="501224"/>
                <a:gridCol w="540265"/>
                <a:gridCol w="540265"/>
                <a:gridCol w="501224"/>
                <a:gridCol w="451780"/>
              </a:tblGrid>
              <a:tr h="350622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US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</a:t>
                      </a:r>
                      <a:r>
                        <a:rPr lang="en-US" sz="95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7.4.5</a:t>
                      </a:r>
                      <a:endParaRPr lang="en-US" sz="9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981" marR="24981" marT="24981" marB="2498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31689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Australian Deceased Donor Kidney Waiting List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for each Year by State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9859" marR="249859" marT="12490" marB="1249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532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14570">
                <a:tc row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457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1457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93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1457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57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1457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57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4129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33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386" marR="25386" marT="25386" marB="2538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3049588" y="2795588"/>
            <a:ext cx="6091237" cy="5948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5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6424613" y="5792788"/>
            <a:ext cx="6677025" cy="6091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4470400" y="2347913"/>
            <a:ext cx="5400675" cy="89995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660400" y="335280"/>
            <a:ext cx="3119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figure has been split into 2 parts (7.5.1 &amp; 7.5.2)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110271"/>
              </p:ext>
            </p:extLst>
          </p:nvPr>
        </p:nvGraphicFramePr>
        <p:xfrm>
          <a:off x="1245098" y="771530"/>
          <a:ext cx="6813052" cy="5250652"/>
        </p:xfrm>
        <a:graphic>
          <a:graphicData uri="http://schemas.openxmlformats.org/drawingml/2006/table">
            <a:tbl>
              <a:tblPr/>
              <a:tblGrid>
                <a:gridCol w="1023402"/>
                <a:gridCol w="2082044"/>
                <a:gridCol w="657225"/>
                <a:gridCol w="621506"/>
                <a:gridCol w="571500"/>
                <a:gridCol w="635795"/>
                <a:gridCol w="621506"/>
                <a:gridCol w="600074"/>
              </a:tblGrid>
              <a:tr h="227783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US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</a:t>
                      </a:r>
                      <a:r>
                        <a:rPr lang="en-US" sz="95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7.5.1</a:t>
                      </a:r>
                      <a:endParaRPr lang="en-US" sz="9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06" marR="23306" marT="23306" marB="23306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43724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Australian Deceased Donor Kidney Waiting List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for each Year by Blood </a:t>
                      </a:r>
                      <a:r>
                        <a:rPr lang="en-AU" sz="110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Group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111" marR="233111" marT="11653" marB="11653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4787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Blood group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0153">
                <a:tc row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1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1701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1701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1701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 on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8512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 transplant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4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 transplant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192622">
                <a:tc row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1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1701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1701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1701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 on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8512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 transplant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83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3724275" y="2411413"/>
            <a:ext cx="5773738" cy="49053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5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6424613" y="5792788"/>
            <a:ext cx="6677025" cy="6091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4470400" y="2347913"/>
            <a:ext cx="5400675" cy="89995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660400" y="335280"/>
            <a:ext cx="3119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figure has been split into 2 parts (7.5.1 &amp; 7.5.2)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4510088" y="2138363"/>
            <a:ext cx="5773737" cy="85296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80321"/>
              </p:ext>
            </p:extLst>
          </p:nvPr>
        </p:nvGraphicFramePr>
        <p:xfrm>
          <a:off x="1209379" y="685805"/>
          <a:ext cx="6813052" cy="5579964"/>
        </p:xfrm>
        <a:graphic>
          <a:graphicData uri="http://schemas.openxmlformats.org/drawingml/2006/table">
            <a:tbl>
              <a:tblPr/>
              <a:tblGrid>
                <a:gridCol w="1023402"/>
                <a:gridCol w="2082044"/>
                <a:gridCol w="657225"/>
                <a:gridCol w="621506"/>
                <a:gridCol w="571500"/>
                <a:gridCol w="635795"/>
                <a:gridCol w="621506"/>
                <a:gridCol w="600074"/>
              </a:tblGrid>
              <a:tr h="210677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US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</a:t>
                      </a:r>
                      <a:r>
                        <a:rPr lang="en-US" sz="95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7.5.2</a:t>
                      </a:r>
                      <a:endParaRPr lang="en-US" sz="9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06" marR="23306" marT="23306" marB="23306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25626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Australian Deceased Donor Kidney Waiting List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for each Year by Blood </a:t>
                      </a:r>
                      <a:r>
                        <a:rPr lang="en-AU" sz="110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Group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3111" marR="233111" marT="11653" marB="11653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174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Blood group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685" marR="23685" marT="23685" marB="236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8613">
                <a:tc row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8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8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8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 on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6371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 transplant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05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08613">
                <a:tc row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8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8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8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 on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6371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 transplant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1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6424613" y="5792788"/>
            <a:ext cx="6677025" cy="6091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4470400" y="2347913"/>
            <a:ext cx="5400675" cy="89995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72000" y="474268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ts val="263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7.6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fig7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4" y="714375"/>
            <a:ext cx="7851481" cy="523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9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-2122488" y="6781800"/>
            <a:ext cx="6621463" cy="2809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221038" y="6804025"/>
            <a:ext cx="5040312" cy="4076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319251"/>
              </p:ext>
            </p:extLst>
          </p:nvPr>
        </p:nvGraphicFramePr>
        <p:xfrm>
          <a:off x="821532" y="305858"/>
          <a:ext cx="7442993" cy="5736430"/>
        </p:xfrm>
        <a:graphic>
          <a:graphicData uri="http://schemas.openxmlformats.org/drawingml/2006/table">
            <a:tbl>
              <a:tblPr/>
              <a:tblGrid>
                <a:gridCol w="2728911"/>
                <a:gridCol w="731384"/>
                <a:gridCol w="818376"/>
                <a:gridCol w="715323"/>
                <a:gridCol w="793619"/>
                <a:gridCol w="861761"/>
                <a:gridCol w="793619"/>
              </a:tblGrid>
              <a:tr h="391221">
                <a:tc gridSpan="7">
                  <a:txBody>
                    <a:bodyPr/>
                    <a:lstStyle/>
                    <a:p>
                      <a:pPr marR="0" indent="0" algn="l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US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7.1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55777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Australian Deceased Donor Kidney Waiting List </a:t>
                      </a:r>
                      <a:b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</a:b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Totals 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94" marR="359994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498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 on list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1264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 off list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8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 off list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2909888" y="7261225"/>
            <a:ext cx="5341937" cy="38750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7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-2125663" y="9478963"/>
            <a:ext cx="6624638" cy="30781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549650" y="2705100"/>
            <a:ext cx="5759450" cy="64801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3425825" y="2730500"/>
            <a:ext cx="5953125" cy="62769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339057" y="5822950"/>
            <a:ext cx="6304756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numbers of both dialysis patients and transplants vary with age; in Figure 7.3 the stock and flow for the years 2008-12 is shown by broad age groups. As expected, older patients are less likely to be listed than younger patients, and the proportion removed from the list is higher.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692765"/>
              </p:ext>
            </p:extLst>
          </p:nvPr>
        </p:nvGraphicFramePr>
        <p:xfrm>
          <a:off x="1372354" y="142089"/>
          <a:ext cx="6238161" cy="5616911"/>
        </p:xfrm>
        <a:graphic>
          <a:graphicData uri="http://schemas.openxmlformats.org/drawingml/2006/table">
            <a:tbl>
              <a:tblPr/>
              <a:tblGrid>
                <a:gridCol w="1710627"/>
                <a:gridCol w="1710627"/>
                <a:gridCol w="480839"/>
                <a:gridCol w="450106"/>
                <a:gridCol w="485158"/>
                <a:gridCol w="485158"/>
                <a:gridCol w="457823"/>
                <a:gridCol w="457823"/>
              </a:tblGrid>
              <a:tr h="290636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US" sz="7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7.2</a:t>
                      </a:r>
                      <a:endParaRPr lang="en-US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726" marR="24726" marT="24726" marB="2472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59319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Australian Deceased Donor Kidney Waiting List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for each Year by Indigenous Status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7312" marR="247312" marT="12363" marB="1236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291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Race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9240">
                <a:tc row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408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92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2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92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2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92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 on list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2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5200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 transplant off list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76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 off list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09240">
                <a:tc row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Indigenous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2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92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2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92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2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92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2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4598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 transplant off list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2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 off list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27" marR="25127" marT="25127" marB="2512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4" name="Control 3"/>
          <p:cNvSpPr>
            <a:spLocks noChangeArrowheads="1" noChangeShapeType="1"/>
          </p:cNvSpPr>
          <p:nvPr/>
        </p:nvSpPr>
        <p:spPr bwMode="auto">
          <a:xfrm>
            <a:off x="3425825" y="2730500"/>
            <a:ext cx="5953125" cy="62769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2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-2122488" y="6781800"/>
            <a:ext cx="6621463" cy="2809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4316413" y="2225675"/>
            <a:ext cx="5400675" cy="95631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660400" y="335280"/>
            <a:ext cx="3119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figure has been split into 2 parts (7.3.1 &amp; 7.3.2)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371827"/>
              </p:ext>
            </p:extLst>
          </p:nvPr>
        </p:nvGraphicFramePr>
        <p:xfrm>
          <a:off x="1820068" y="714376"/>
          <a:ext cx="5652295" cy="5423931"/>
        </p:xfrm>
        <a:graphic>
          <a:graphicData uri="http://schemas.openxmlformats.org/drawingml/2006/table">
            <a:tbl>
              <a:tblPr/>
              <a:tblGrid>
                <a:gridCol w="1068958"/>
                <a:gridCol w="2122616"/>
                <a:gridCol w="416887"/>
                <a:gridCol w="390240"/>
                <a:gridCol w="420634"/>
                <a:gridCol w="420634"/>
                <a:gridCol w="396931"/>
                <a:gridCol w="415395"/>
              </a:tblGrid>
              <a:tr h="269750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US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</a:t>
                      </a:r>
                      <a:r>
                        <a:rPr lang="en-US" sz="95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7.3.1</a:t>
                      </a:r>
                      <a:endParaRPr lang="en-US" sz="9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624" marR="16624" marT="16624" marB="1662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34404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Australian Deceased Donor Kidney Waiting List 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for each Year by Age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6279" marR="166279" marT="8312" marB="8312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3680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 w="12700" cap="flat" cmpd="sng" algn="ctr">
                      <a:solidFill>
                        <a:srgbClr val="007D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11166">
                <a:tc row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 45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4633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 transplant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11166">
                <a:tc row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45 - 54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3564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176713" y="2489200"/>
            <a:ext cx="5627687" cy="90947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59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-2122488" y="6781800"/>
            <a:ext cx="6621463" cy="2809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66086"/>
              </p:ext>
            </p:extLst>
          </p:nvPr>
        </p:nvGraphicFramePr>
        <p:xfrm>
          <a:off x="1816498" y="549745"/>
          <a:ext cx="5679280" cy="5125527"/>
        </p:xfrm>
        <a:graphic>
          <a:graphicData uri="http://schemas.openxmlformats.org/drawingml/2006/table">
            <a:tbl>
              <a:tblPr/>
              <a:tblGrid>
                <a:gridCol w="790971"/>
                <a:gridCol w="2074604"/>
                <a:gridCol w="476688"/>
                <a:gridCol w="446219"/>
                <a:gridCol w="480972"/>
                <a:gridCol w="480972"/>
                <a:gridCol w="453870"/>
                <a:gridCol w="474984"/>
              </a:tblGrid>
              <a:tr h="243572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7.3.2</a:t>
                      </a:r>
                      <a:endParaRPr lang="en-US" sz="1200" kern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77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20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Australian Deceased Donor Kidney Waiting List </a:t>
                      </a:r>
                      <a:endParaRPr lang="en-AU" sz="1200" kern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20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for each Year by Age</a:t>
                      </a:r>
                      <a:endParaRPr lang="en-AU" sz="1200" kern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D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D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D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D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D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D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D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D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19">
                <a:tc row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55 - 64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A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9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9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9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09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3041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 transplant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09819">
                <a:tc row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+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9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9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09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8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4481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 transplant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94" marR="16894" marT="16894" marB="1689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65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9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-2122488" y="6781800"/>
            <a:ext cx="6621463" cy="2809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660400" y="335280"/>
            <a:ext cx="497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figure 7.4 of the report has been split into 5 parts by state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76196"/>
              </p:ext>
            </p:extLst>
          </p:nvPr>
        </p:nvGraphicFramePr>
        <p:xfrm>
          <a:off x="1286668" y="1035846"/>
          <a:ext cx="6596667" cy="4583272"/>
        </p:xfrm>
        <a:graphic>
          <a:graphicData uri="http://schemas.openxmlformats.org/drawingml/2006/table">
            <a:tbl>
              <a:tblPr/>
              <a:tblGrid>
                <a:gridCol w="1557338"/>
                <a:gridCol w="2235070"/>
                <a:gridCol w="478675"/>
                <a:gridCol w="448082"/>
                <a:gridCol w="482983"/>
                <a:gridCol w="482983"/>
                <a:gridCol w="455768"/>
                <a:gridCol w="455768"/>
              </a:tblGrid>
              <a:tr h="406263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US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</a:t>
                      </a:r>
                      <a:r>
                        <a:rPr lang="en-US" sz="95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7.4.1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9572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Australian Deceased Donor Kidney Waiting List 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for each Year by State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94" marR="359994" marT="17996" marB="1799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03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92480">
                <a:tc row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246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9246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246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9246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248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9246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 on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248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468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8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2692400" y="3106738"/>
            <a:ext cx="5749925" cy="35750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59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5575300" y="2978150"/>
            <a:ext cx="6648450" cy="30797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660400" y="335280"/>
            <a:ext cx="497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figure 7.4 of the report has been split into 5 parts by state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616680"/>
              </p:ext>
            </p:extLst>
          </p:nvPr>
        </p:nvGraphicFramePr>
        <p:xfrm>
          <a:off x="1314452" y="1028701"/>
          <a:ext cx="6595202" cy="4582800"/>
        </p:xfrm>
        <a:graphic>
          <a:graphicData uri="http://schemas.openxmlformats.org/drawingml/2006/table">
            <a:tbl>
              <a:tblPr/>
              <a:tblGrid>
                <a:gridCol w="1534682"/>
                <a:gridCol w="2256885"/>
                <a:gridCol w="478568"/>
                <a:gridCol w="447983"/>
                <a:gridCol w="482876"/>
                <a:gridCol w="482876"/>
                <a:gridCol w="455666"/>
                <a:gridCol w="455666"/>
              </a:tblGrid>
              <a:tr h="445211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US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</a:t>
                      </a:r>
                      <a:r>
                        <a:rPr lang="en-US" sz="95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7.4.2</a:t>
                      </a:r>
                      <a:endParaRPr lang="en-US" sz="9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054" marR="25054" marT="25054" marB="2505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31588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Australian Deceased Donor Kidney Waiting List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for each Year by State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0589" marR="250589" marT="12527" marB="12527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510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20519">
                <a:tc row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VIC/TAS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5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205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5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205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5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205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 on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5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38039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 transplant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4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460" marR="25460" marT="25460" marB="254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3565525" y="2770188"/>
            <a:ext cx="5749925" cy="5934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07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6424613" y="5792788"/>
            <a:ext cx="6677025" cy="6091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660400" y="335280"/>
            <a:ext cx="497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figure 7.4 of the report has been split into 5 parts by state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56943"/>
              </p:ext>
            </p:extLst>
          </p:nvPr>
        </p:nvGraphicFramePr>
        <p:xfrm>
          <a:off x="1359789" y="988335"/>
          <a:ext cx="6595200" cy="4401691"/>
        </p:xfrm>
        <a:graphic>
          <a:graphicData uri="http://schemas.openxmlformats.org/drawingml/2006/table">
            <a:tbl>
              <a:tblPr/>
              <a:tblGrid>
                <a:gridCol w="1311974"/>
                <a:gridCol w="2470331"/>
                <a:gridCol w="477399"/>
                <a:gridCol w="446889"/>
                <a:gridCol w="481697"/>
                <a:gridCol w="481697"/>
                <a:gridCol w="454554"/>
                <a:gridCol w="470659"/>
              </a:tblGrid>
              <a:tr h="388421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US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</a:t>
                      </a:r>
                      <a:r>
                        <a:rPr lang="en-US" sz="95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7.4.3</a:t>
                      </a:r>
                      <a:endParaRPr lang="en-US" sz="9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13" marR="17813" marT="17813" marB="1781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66344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Australian Deceased Donor Kidney Waiting List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for each Year by State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8169" marR="178169" marT="8907" marB="8907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62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79635">
                <a:tc row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963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7963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963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7963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963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7963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 on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963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45179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179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102" marR="18102" marT="18102" marB="1810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4141788" y="2768600"/>
            <a:ext cx="5749925" cy="82931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5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6424613" y="5792788"/>
            <a:ext cx="6677025" cy="6091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660400" y="335280"/>
            <a:ext cx="497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figure 7.4 of the report has been split into 5 parts by state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96205"/>
              </p:ext>
            </p:extLst>
          </p:nvPr>
        </p:nvGraphicFramePr>
        <p:xfrm>
          <a:off x="1240662" y="965836"/>
          <a:ext cx="6595202" cy="4582802"/>
        </p:xfrm>
        <a:graphic>
          <a:graphicData uri="http://schemas.openxmlformats.org/drawingml/2006/table">
            <a:tbl>
              <a:tblPr/>
              <a:tblGrid>
                <a:gridCol w="1273938"/>
                <a:gridCol w="2251057"/>
                <a:gridCol w="535449"/>
                <a:gridCol w="501224"/>
                <a:gridCol w="540265"/>
                <a:gridCol w="540265"/>
                <a:gridCol w="501224"/>
                <a:gridCol w="451780"/>
              </a:tblGrid>
              <a:tr h="398929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US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</a:t>
                      </a:r>
                      <a:r>
                        <a:rPr lang="en-US" sz="95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7.4.4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47459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Australian Deceased Donor Kidney Waiting List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450"/>
                        </a:spcBef>
                        <a:spcAft>
                          <a:spcPts val="270"/>
                        </a:spcAft>
                        <a:tabLst>
                          <a:tab pos="-27432" algn="l"/>
                        </a:tabLs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Stock and Flow for each Year by State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94" marR="359994" marT="17996" marB="1799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45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87205">
                <a:tc row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SA/NT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start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720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Made active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8720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Taken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0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8720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0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Overseas 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28720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Died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0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Active end of year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  <a:tr h="46211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Deceased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11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Living donor  transplant off list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2119313" y="3135313"/>
            <a:ext cx="6091237" cy="35655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99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</TotalTime>
  <Words>2011</Words>
  <Application>Microsoft Office PowerPoint</Application>
  <PresentationFormat>On-screen Show (4:3)</PresentationFormat>
  <Paragraphs>1276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Adams</dc:creator>
  <cp:lastModifiedBy>Julie Adams</cp:lastModifiedBy>
  <cp:revision>17</cp:revision>
  <dcterms:created xsi:type="dcterms:W3CDTF">2014-04-23T05:38:00Z</dcterms:created>
  <dcterms:modified xsi:type="dcterms:W3CDTF">2014-05-30T02:00:27Z</dcterms:modified>
</cp:coreProperties>
</file>