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7" r:id="rId5"/>
    <p:sldId id="266" r:id="rId6"/>
    <p:sldId id="265" r:id="rId7"/>
    <p:sldId id="264" r:id="rId8"/>
    <p:sldId id="263" r:id="rId9"/>
    <p:sldId id="262" r:id="rId10"/>
    <p:sldId id="258" r:id="rId11"/>
    <p:sldId id="261" r:id="rId12"/>
    <p:sldId id="260" r:id="rId13"/>
    <p:sldId id="259" r:id="rId14"/>
    <p:sldId id="275" r:id="rId15"/>
    <p:sldId id="274" r:id="rId16"/>
    <p:sldId id="273" r:id="rId17"/>
    <p:sldId id="272" r:id="rId18"/>
    <p:sldId id="271" r:id="rId19"/>
    <p:sldId id="270" r:id="rId20"/>
    <p:sldId id="269" r:id="rId21"/>
    <p:sldId id="282" r:id="rId22"/>
    <p:sldId id="281" r:id="rId23"/>
    <p:sldId id="280" r:id="rId24"/>
    <p:sldId id="279" r:id="rId25"/>
    <p:sldId id="278" r:id="rId26"/>
    <p:sldId id="277" r:id="rId27"/>
    <p:sldId id="276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D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5581176"/>
            <a:ext cx="1329588" cy="1132808"/>
          </a:xfrm>
          <a:prstGeom prst="rect">
            <a:avLst/>
          </a:prstGeom>
        </p:spPr>
      </p:pic>
      <p:grpSp>
        <p:nvGrpSpPr>
          <p:cNvPr id="16" name="Group 15"/>
          <p:cNvGrpSpPr/>
          <p:nvPr userDrawn="1"/>
        </p:nvGrpSpPr>
        <p:grpSpPr>
          <a:xfrm>
            <a:off x="5636024" y="-459432"/>
            <a:ext cx="3514725" cy="2204974"/>
            <a:chOff x="5636024" y="987642"/>
            <a:chExt cx="3514725" cy="2204974"/>
          </a:xfrm>
        </p:grpSpPr>
        <p:sp>
          <p:nvSpPr>
            <p:cNvPr id="8" name="Freeform 3"/>
            <p:cNvSpPr>
              <a:spLocks/>
            </p:cNvSpPr>
            <p:nvPr userDrawn="1"/>
          </p:nvSpPr>
          <p:spPr bwMode="auto">
            <a:xfrm>
              <a:off x="6051949" y="987642"/>
              <a:ext cx="3098800" cy="2033588"/>
            </a:xfrm>
            <a:custGeom>
              <a:avLst/>
              <a:gdLst>
                <a:gd name="T0" fmla="*/ 1452 w 1452"/>
                <a:gd name="T1" fmla="*/ 585 h 764"/>
                <a:gd name="T2" fmla="*/ 0 w 1452"/>
                <a:gd name="T3" fmla="*/ 764 h 764"/>
                <a:gd name="T4" fmla="*/ 1452 w 1452"/>
                <a:gd name="T5" fmla="*/ 502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52" h="764">
                  <a:moveTo>
                    <a:pt x="1452" y="585"/>
                  </a:moveTo>
                  <a:cubicBezTo>
                    <a:pt x="505" y="90"/>
                    <a:pt x="23" y="710"/>
                    <a:pt x="0" y="764"/>
                  </a:cubicBezTo>
                  <a:cubicBezTo>
                    <a:pt x="0" y="764"/>
                    <a:pt x="388" y="0"/>
                    <a:pt x="1452" y="502"/>
                  </a:cubicBezTo>
                </a:path>
              </a:pathLst>
            </a:custGeom>
            <a:solidFill>
              <a:srgbClr val="006699">
                <a:alpha val="25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9" name="Freeform 4"/>
            <p:cNvSpPr>
              <a:spLocks/>
            </p:cNvSpPr>
            <p:nvPr userDrawn="1"/>
          </p:nvSpPr>
          <p:spPr bwMode="auto">
            <a:xfrm>
              <a:off x="5636024" y="1068541"/>
              <a:ext cx="3514725" cy="2124075"/>
            </a:xfrm>
            <a:custGeom>
              <a:avLst/>
              <a:gdLst>
                <a:gd name="T0" fmla="*/ 1647 w 1647"/>
                <a:gd name="T1" fmla="*/ 611 h 798"/>
                <a:gd name="T2" fmla="*/ 0 w 1647"/>
                <a:gd name="T3" fmla="*/ 798 h 798"/>
                <a:gd name="T4" fmla="*/ 1647 w 1647"/>
                <a:gd name="T5" fmla="*/ 524 h 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7" h="798">
                  <a:moveTo>
                    <a:pt x="1647" y="611"/>
                  </a:moveTo>
                  <a:cubicBezTo>
                    <a:pt x="635" y="94"/>
                    <a:pt x="24" y="741"/>
                    <a:pt x="0" y="798"/>
                  </a:cubicBezTo>
                  <a:cubicBezTo>
                    <a:pt x="0" y="798"/>
                    <a:pt x="511" y="0"/>
                    <a:pt x="1647" y="524"/>
                  </a:cubicBezTo>
                </a:path>
              </a:pathLst>
            </a:custGeom>
            <a:solidFill>
              <a:srgbClr val="DCEAF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17" name="Group 16"/>
          <p:cNvGrpSpPr/>
          <p:nvPr userDrawn="1"/>
        </p:nvGrpSpPr>
        <p:grpSpPr>
          <a:xfrm>
            <a:off x="0" y="3198353"/>
            <a:ext cx="3938587" cy="2119191"/>
            <a:chOff x="0" y="3198353"/>
            <a:chExt cx="3938587" cy="2119191"/>
          </a:xfrm>
        </p:grpSpPr>
        <p:sp>
          <p:nvSpPr>
            <p:cNvPr id="10" name="Freeform 5"/>
            <p:cNvSpPr>
              <a:spLocks/>
            </p:cNvSpPr>
            <p:nvPr userDrawn="1"/>
          </p:nvSpPr>
          <p:spPr bwMode="auto">
            <a:xfrm flipH="1" flipV="1">
              <a:off x="0" y="3207756"/>
              <a:ext cx="3938587" cy="2109788"/>
            </a:xfrm>
            <a:custGeom>
              <a:avLst/>
              <a:gdLst>
                <a:gd name="T0" fmla="*/ 7224 w 7224"/>
                <a:gd name="T1" fmla="*/ 966 h 3869"/>
                <a:gd name="T2" fmla="*/ 0 w 7224"/>
                <a:gd name="T3" fmla="*/ 0 h 3869"/>
                <a:gd name="T4" fmla="*/ 7224 w 7224"/>
                <a:gd name="T5" fmla="*/ 384 h 3869"/>
                <a:gd name="T6" fmla="*/ 7224 w 7224"/>
                <a:gd name="T7" fmla="*/ 966 h 38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224" h="3869">
                  <a:moveTo>
                    <a:pt x="7224" y="966"/>
                  </a:moveTo>
                  <a:cubicBezTo>
                    <a:pt x="1719" y="3869"/>
                    <a:pt x="0" y="0"/>
                    <a:pt x="0" y="0"/>
                  </a:cubicBezTo>
                  <a:cubicBezTo>
                    <a:pt x="0" y="0"/>
                    <a:pt x="1989" y="3340"/>
                    <a:pt x="7224" y="384"/>
                  </a:cubicBezTo>
                  <a:cubicBezTo>
                    <a:pt x="7221" y="630"/>
                    <a:pt x="7224" y="978"/>
                    <a:pt x="7224" y="966"/>
                  </a:cubicBezTo>
                  <a:close/>
                </a:path>
              </a:pathLst>
            </a:custGeom>
            <a:solidFill>
              <a:srgbClr val="CCE0E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3657" y="3198353"/>
              <a:ext cx="3533775" cy="2085975"/>
            </a:xfrm>
            <a:custGeom>
              <a:avLst/>
              <a:gdLst>
                <a:gd name="T0" fmla="*/ 0 w 1097"/>
                <a:gd name="T1" fmla="*/ 484 h 648"/>
                <a:gd name="T2" fmla="*/ 1097 w 1097"/>
                <a:gd name="T3" fmla="*/ 648 h 648"/>
                <a:gd name="T4" fmla="*/ 0 w 1097"/>
                <a:gd name="T5" fmla="*/ 386 h 648"/>
                <a:gd name="T6" fmla="*/ 0 w 1097"/>
                <a:gd name="T7" fmla="*/ 484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7" h="648">
                  <a:moveTo>
                    <a:pt x="0" y="484"/>
                  </a:moveTo>
                  <a:cubicBezTo>
                    <a:pt x="842" y="94"/>
                    <a:pt x="1076" y="603"/>
                    <a:pt x="1097" y="648"/>
                  </a:cubicBezTo>
                  <a:cubicBezTo>
                    <a:pt x="1097" y="648"/>
                    <a:pt x="946" y="0"/>
                    <a:pt x="0" y="386"/>
                  </a:cubicBezTo>
                  <a:lnTo>
                    <a:pt x="0" y="484"/>
                  </a:ln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 flipH="1" flipV="1">
            <a:off x="-71438" y="3836260"/>
            <a:ext cx="3938588" cy="2109787"/>
          </a:xfrm>
          <a:custGeom>
            <a:avLst/>
            <a:gdLst>
              <a:gd name="T0" fmla="*/ 7224 w 7224"/>
              <a:gd name="T1" fmla="*/ 966 h 3869"/>
              <a:gd name="T2" fmla="*/ 0 w 7224"/>
              <a:gd name="T3" fmla="*/ 0 h 3869"/>
              <a:gd name="T4" fmla="*/ 7224 w 7224"/>
              <a:gd name="T5" fmla="*/ 384 h 3869"/>
              <a:gd name="T6" fmla="*/ 7224 w 7224"/>
              <a:gd name="T7" fmla="*/ 966 h 38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224" h="3869">
                <a:moveTo>
                  <a:pt x="7224" y="966"/>
                </a:moveTo>
                <a:cubicBezTo>
                  <a:pt x="1719" y="3869"/>
                  <a:pt x="0" y="0"/>
                  <a:pt x="0" y="0"/>
                </a:cubicBezTo>
                <a:cubicBezTo>
                  <a:pt x="0" y="0"/>
                  <a:pt x="1989" y="3340"/>
                  <a:pt x="7224" y="384"/>
                </a:cubicBezTo>
                <a:cubicBezTo>
                  <a:pt x="7221" y="630"/>
                  <a:pt x="7224" y="978"/>
                  <a:pt x="7224" y="966"/>
                </a:cubicBezTo>
                <a:close/>
              </a:path>
            </a:pathLst>
          </a:custGeom>
          <a:solidFill>
            <a:srgbClr val="FFFFFF">
              <a:alpha val="13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3" name="Rectangle 9"/>
          <p:cNvSpPr>
            <a:spLocks noChangeArrowheads="1"/>
          </p:cNvSpPr>
          <p:nvPr userDrawn="1"/>
        </p:nvSpPr>
        <p:spPr bwMode="auto">
          <a:xfrm>
            <a:off x="-71438" y="714528"/>
            <a:ext cx="277123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Chapter </a:t>
            </a: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11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 userDrawn="1"/>
        </p:nvSpPr>
        <p:spPr bwMode="auto">
          <a:xfrm>
            <a:off x="2384824" y="1745542"/>
            <a:ext cx="6502400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Paediatrics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13657" y="4693142"/>
            <a:ext cx="3274268" cy="18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182880" tIns="182880" rIns="182880" bIns="18288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2014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ANZDATA Registry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37th Annual Report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1" u="none" strike="noStrike" cap="none" normalizeH="0" baseline="0" dirty="0" smtClean="0">
                <a:ln>
                  <a:noFill/>
                </a:ln>
                <a:solidFill>
                  <a:srgbClr val="004D73"/>
                </a:solidFill>
                <a:effectLst/>
                <a:latin typeface="Arial" panose="020B0604020202020204" pitchFamily="34" charset="0"/>
              </a:rPr>
              <a:t>Data to 31-Dec-2013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2781699" y="2979278"/>
            <a:ext cx="610552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59150B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20040" tIns="0" rIns="0" bIns="7315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ANZDATA gratefully acknowledges the </a:t>
            </a:r>
            <a:b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contributions of the Paediatric Working Group </a:t>
            </a:r>
            <a:b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AU" altLang="en-US" sz="1400" b="1" i="0" u="none" strike="noStrike" cap="none" normalizeH="0" baseline="0" smtClean="0">
                <a:ln>
                  <a:noFill/>
                </a:ln>
                <a:solidFill>
                  <a:srgbClr val="004D73"/>
                </a:solidFill>
                <a:effectLst/>
                <a:latin typeface="Arial" pitchFamily="34" charset="0"/>
                <a:cs typeface="Arial" pitchFamily="34" charset="0"/>
              </a:rPr>
              <a:t>convened by Dr Sean Kennedy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46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9512" y="6194590"/>
            <a:ext cx="1296144" cy="618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6300192" y="6495147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ANZDATA Registry 37</a:t>
            </a:r>
            <a:r>
              <a:rPr lang="en-AU" sz="1000" baseline="3000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000" baseline="0" dirty="0" smtClean="0">
                <a:solidFill>
                  <a:srgbClr val="004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Annual Report</a:t>
            </a:r>
            <a:endParaRPr lang="en-AU" sz="1000" dirty="0">
              <a:solidFill>
                <a:srgbClr val="004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12000" y="261288"/>
            <a:ext cx="7920000" cy="5760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0329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0EA13-B3CD-4E3D-AC0C-5F07BED215E9}" type="datetimeFigureOut">
              <a:rPr lang="en-AU" smtClean="0"/>
              <a:t>24/09/2015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0DDAE-9B10-4B92-9FAB-BA72AB9F320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67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4D7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D7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D7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D7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D7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D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9101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8923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76493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000911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3757523254"/>
              </p:ext>
            </p:extLst>
          </p:nvPr>
        </p:nvGraphicFramePr>
        <p:xfrm>
          <a:off x="611560" y="260648"/>
          <a:ext cx="7920000" cy="5760000"/>
        </p:xfrm>
        <a:graphic>
          <a:graphicData uri="http://schemas.openxmlformats.org/drawingml/2006/table">
            <a:tbl>
              <a:tblPr/>
              <a:tblGrid>
                <a:gridCol w="1081430"/>
                <a:gridCol w="683857"/>
                <a:gridCol w="683857"/>
                <a:gridCol w="683857"/>
                <a:gridCol w="683857"/>
                <a:gridCol w="683857"/>
                <a:gridCol w="683857"/>
                <a:gridCol w="683857"/>
                <a:gridCol w="683857"/>
                <a:gridCol w="683857"/>
                <a:gridCol w="683857"/>
              </a:tblGrid>
              <a:tr h="1128448">
                <a:tc gridSpan="1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AU" sz="1800" b="1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Numbers 2004 - 2013 Australia and New Zealand</a:t>
                      </a:r>
                      <a:endParaRPr lang="en-AU" sz="1800" kern="1400" dirty="0" smtClean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154270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 Number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1575931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1292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6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7188" y="3948113"/>
            <a:ext cx="6840537" cy="817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920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icture Placeholder 3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655563237"/>
              </p:ext>
            </p:extLst>
          </p:nvPr>
        </p:nvGraphicFramePr>
        <p:xfrm>
          <a:off x="611999" y="0"/>
          <a:ext cx="7920002" cy="5759998"/>
        </p:xfrm>
        <a:graphic>
          <a:graphicData uri="http://schemas.openxmlformats.org/drawingml/2006/table">
            <a:tbl>
              <a:tblPr/>
              <a:tblGrid>
                <a:gridCol w="1452092"/>
                <a:gridCol w="646791"/>
                <a:gridCol w="646791"/>
                <a:gridCol w="646791"/>
                <a:gridCol w="646791"/>
                <a:gridCol w="646791"/>
                <a:gridCol w="646791"/>
                <a:gridCol w="646791"/>
                <a:gridCol w="646791"/>
                <a:gridCol w="646791"/>
                <a:gridCol w="646791"/>
              </a:tblGrid>
              <a:tr h="77951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Donor Source by Year 2004 - 2015, Number (% of Transplants)</a:t>
                      </a: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7951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Donor Type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7EF"/>
                    </a:solidFill>
                  </a:tcPr>
                </a:tc>
              </a:tr>
              <a:tr h="85032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pre-emptive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(23%)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54603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LD not pre-emptive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(49%)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(50%)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(42%)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(49%)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(41%)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(44%)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(46%)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(42%)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700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DBD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(35%)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(27%)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(29%)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(31%)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(46%)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(30%)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7951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DCD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(6%)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51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1627188" y="4886325"/>
            <a:ext cx="6840537" cy="1838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86733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888057879"/>
              </p:ext>
            </p:extLst>
          </p:nvPr>
        </p:nvGraphicFramePr>
        <p:xfrm>
          <a:off x="611999" y="0"/>
          <a:ext cx="7920004" cy="5760004"/>
        </p:xfrm>
        <a:graphic>
          <a:graphicData uri="http://schemas.openxmlformats.org/drawingml/2006/table">
            <a:tbl>
              <a:tblPr/>
              <a:tblGrid>
                <a:gridCol w="1511729"/>
                <a:gridCol w="2160240"/>
                <a:gridCol w="849607"/>
                <a:gridCol w="849607"/>
                <a:gridCol w="849607"/>
                <a:gridCol w="849607"/>
                <a:gridCol w="849607"/>
              </a:tblGrid>
              <a:tr h="799994">
                <a:tc gridSpan="7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Antibody Use for Induction Immunosuppression, Number receiving (%)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0910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of Agent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50910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(2.9%)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(4.8%)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(4.7%)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(97.1%)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(92.1%)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(88.1%)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(89.1%)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 (83.7%)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(2.6%)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(2.9%)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(5.3%)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(4.8%)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(2.2%)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(2.3%)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910">
                <a:tc rowSpan="5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Intravenous immunoglobulin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Anti-CD25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(100.0%)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(100.0%)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(80.0%)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Rituximab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de-DE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 cell depleting polyclonal Ab</a:t>
                      </a:r>
                      <a:endParaRPr lang="de-DE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(0.0%)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91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new transplants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597025" y="7874000"/>
            <a:ext cx="6854825" cy="28336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584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36848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29826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64984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68578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16989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59338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515154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46740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433744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2527126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371273406"/>
              </p:ext>
            </p:extLst>
          </p:nvPr>
        </p:nvGraphicFramePr>
        <p:xfrm>
          <a:off x="612000" y="0"/>
          <a:ext cx="7920000" cy="5924892"/>
        </p:xfrm>
        <a:graphic>
          <a:graphicData uri="http://schemas.openxmlformats.org/drawingml/2006/table">
            <a:tbl>
              <a:tblPr/>
              <a:tblGrid>
                <a:gridCol w="1572618"/>
                <a:gridCol w="1572618"/>
                <a:gridCol w="1193691"/>
                <a:gridCol w="1193691"/>
                <a:gridCol w="1193691"/>
                <a:gridCol w="1193691"/>
              </a:tblGrid>
              <a:tr h="620688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 and Graft Survival, Paediatric Transplant Recipients 2004 - 2013 (95% CI)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5579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Outcome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 year (N)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months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year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years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84841"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Patient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2004-05 (n=87)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(92-100)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(91-99)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(89-99)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2006-07 (n=61)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(89-100)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(89-100)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2008-09 (n=88)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2010-11 (n=89)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(92-100)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(92-100)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2012-13 (n=104)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(91-100)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(91-100)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841">
                <a:tc rowSpan="5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Graft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2004-05 (n=87)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(90-99)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(88-98)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(79-94)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(66-84)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2006-07 (n=61)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 (83-97)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(79-95)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(70-90)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(66-87)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2008-09 (n=88)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(87-98)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(87-98)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(78-93)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(74-90)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2010-11 (n=89)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(91-99)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(88-98)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484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2012-13 (n=104)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(91-100)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(90-99)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1313" y="6053138"/>
            <a:ext cx="6840537" cy="361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37983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845415421"/>
              </p:ext>
            </p:extLst>
          </p:nvPr>
        </p:nvGraphicFramePr>
        <p:xfrm>
          <a:off x="612001" y="0"/>
          <a:ext cx="7919999" cy="5760003"/>
        </p:xfrm>
        <a:graphic>
          <a:graphicData uri="http://schemas.openxmlformats.org/drawingml/2006/table">
            <a:tbl>
              <a:tblPr/>
              <a:tblGrid>
                <a:gridCol w="3085754"/>
                <a:gridCol w="966849"/>
                <a:gridCol w="966849"/>
                <a:gridCol w="966849"/>
                <a:gridCol w="966849"/>
                <a:gridCol w="966849"/>
              </a:tblGrid>
              <a:tr h="1176746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 of Graft Loss, Transplants Performed 2004-2013 by Age at Transplant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5249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of Graft Loss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10-14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0553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601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0242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allograft nephropathy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601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601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Technical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601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601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6014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6191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419475" y="3754438"/>
            <a:ext cx="5040313" cy="21605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065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871408980"/>
              </p:ext>
            </p:extLst>
          </p:nvPr>
        </p:nvGraphicFramePr>
        <p:xfrm>
          <a:off x="611999" y="0"/>
          <a:ext cx="7920002" cy="5760002"/>
        </p:xfrm>
        <a:graphic>
          <a:graphicData uri="http://schemas.openxmlformats.org/drawingml/2006/table">
            <a:tbl>
              <a:tblPr/>
              <a:tblGrid>
                <a:gridCol w="2892242"/>
                <a:gridCol w="1005552"/>
                <a:gridCol w="1005552"/>
                <a:gridCol w="1005552"/>
                <a:gridCol w="1005552"/>
                <a:gridCol w="1005552"/>
              </a:tblGrid>
              <a:tr h="1182820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 of Graft Loss, Transplants Performed 2004-2013 by Age at Graft Loss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of Graft Loss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10-14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Death with function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Acute rejection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7065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Chronic allograft nephropathy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Technical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Non-compliance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562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3419475" y="7500938"/>
            <a:ext cx="5040313" cy="21605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7865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49051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60286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404041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379565954"/>
              </p:ext>
            </p:extLst>
          </p:nvPr>
        </p:nvGraphicFramePr>
        <p:xfrm>
          <a:off x="612002" y="0"/>
          <a:ext cx="7919996" cy="5759998"/>
        </p:xfrm>
        <a:graphic>
          <a:graphicData uri="http://schemas.openxmlformats.org/drawingml/2006/table">
            <a:tbl>
              <a:tblPr/>
              <a:tblGrid>
                <a:gridCol w="1236814"/>
                <a:gridCol w="1236814"/>
                <a:gridCol w="605152"/>
                <a:gridCol w="605152"/>
                <a:gridCol w="605152"/>
                <a:gridCol w="605152"/>
                <a:gridCol w="605152"/>
                <a:gridCol w="605152"/>
                <a:gridCol w="605152"/>
                <a:gridCol w="605152"/>
                <a:gridCol w="605152"/>
              </a:tblGrid>
              <a:tr h="939848">
                <a:tc gridSpan="11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Type of Rejection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5195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Timing of Rejection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of Rejection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2007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1442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&lt;6 months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biopsy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4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Cellular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95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ABMR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Cellular + ABMR</a:t>
                      </a:r>
                      <a:r>
                        <a:rPr lang="en-AU" sz="1200" kern="1400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428">
                <a:tc rowSpan="4"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6-24 months 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biopsy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14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Cellular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ABMR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144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Cellular + ABMR</a:t>
                      </a:r>
                      <a:r>
                        <a:rPr lang="en-AU" sz="1200" kern="1400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24013" y="8501063"/>
            <a:ext cx="6840537" cy="2339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9723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15300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40114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572068896"/>
              </p:ext>
            </p:extLst>
          </p:nvPr>
        </p:nvGraphicFramePr>
        <p:xfrm>
          <a:off x="612000" y="260648"/>
          <a:ext cx="7920000" cy="5759998"/>
        </p:xfrm>
        <a:graphic>
          <a:graphicData uri="http://schemas.openxmlformats.org/drawingml/2006/table">
            <a:tbl>
              <a:tblPr/>
              <a:tblGrid>
                <a:gridCol w="2895210"/>
                <a:gridCol w="1004958"/>
                <a:gridCol w="1004958"/>
                <a:gridCol w="1004958"/>
                <a:gridCol w="1004958"/>
                <a:gridCol w="1004958"/>
              </a:tblGrid>
              <a:tr h="425304">
                <a:tc gridSpan="6">
                  <a:txBody>
                    <a:bodyPr/>
                    <a:lstStyle/>
                    <a:p>
                      <a:pPr algn="ctr"/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Primary renal disease, incident patients Australia and New Zealand 2008-2013 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35398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5-10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10-14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15-17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3158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(36%)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(25%)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23109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FSGS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(11%)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08481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Familial GN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3334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 Nephropathy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982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Disease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(5%)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3334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Medullary Cystic Disease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245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Posterior Urethral Valve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(14%)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3602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Haemolytic Uraemic Syndrome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2457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Hypoplasia/Dysplasia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 (31%)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(13%)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(18%)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5088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982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Cortical Necrosis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98246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Interstitial Nephritis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28947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Cystinosis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3334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3158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Misc/Other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(18%)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(19%)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(19%)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315802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38" marR="9538" marT="953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944813" y="3636963"/>
            <a:ext cx="5475287" cy="49514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8065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067371231"/>
              </p:ext>
            </p:extLst>
          </p:nvPr>
        </p:nvGraphicFramePr>
        <p:xfrm>
          <a:off x="612002" y="116632"/>
          <a:ext cx="7919997" cy="5760004"/>
        </p:xfrm>
        <a:graphic>
          <a:graphicData uri="http://schemas.openxmlformats.org/drawingml/2006/table">
            <a:tbl>
              <a:tblPr/>
              <a:tblGrid>
                <a:gridCol w="1144613"/>
                <a:gridCol w="967912"/>
                <a:gridCol w="967912"/>
                <a:gridCol w="967912"/>
                <a:gridCol w="967912"/>
                <a:gridCol w="967912"/>
                <a:gridCol w="967912"/>
                <a:gridCol w="967912"/>
              </a:tblGrid>
              <a:tr h="406881">
                <a:tc gridSpan="8">
                  <a:txBody>
                    <a:bodyPr/>
                    <a:lstStyle/>
                    <a:p>
                      <a:pPr algn="ctr"/>
                      <a:r>
                        <a:rPr lang="en-AU" sz="14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Modality of Initial Renal Replacement Therapy By Year of First Treatment, Australia and New Zealand</a:t>
                      </a:r>
                      <a:endParaRPr lang="en-AU" sz="8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Group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0-9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619807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HD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(15%)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(23%)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(34%)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(33%)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(26%)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PD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(65%)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 (63%)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(64%)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(48%)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(50%)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(67%)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 (59%)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(9%)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(17%)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(17%)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(15%)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10-17 Years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HD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(58%)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(52%)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(31%)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(41%)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(45%)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PD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(44%)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(20%)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(46%)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(38%)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(40%)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(35%)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- Transplant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(28%)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(23%)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(20%)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 (21%)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52592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1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</a:t>
                      </a:r>
                      <a:endParaRPr lang="en-AU" sz="11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9250" y="4849813"/>
            <a:ext cx="6840538" cy="2879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5885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Picture Placeholder 2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201890563"/>
              </p:ext>
            </p:extLst>
          </p:nvPr>
        </p:nvGraphicFramePr>
        <p:xfrm>
          <a:off x="611560" y="116632"/>
          <a:ext cx="7919999" cy="5760000"/>
        </p:xfrm>
        <a:graphic>
          <a:graphicData uri="http://schemas.openxmlformats.org/drawingml/2006/table">
            <a:tbl>
              <a:tblPr/>
              <a:tblGrid>
                <a:gridCol w="1352984"/>
                <a:gridCol w="938145"/>
                <a:gridCol w="938145"/>
                <a:gridCol w="938145"/>
                <a:gridCol w="938145"/>
                <a:gridCol w="938145"/>
                <a:gridCol w="938145"/>
                <a:gridCol w="938145"/>
              </a:tblGrid>
              <a:tr h="960000">
                <a:tc gridSpan="8">
                  <a:txBody>
                    <a:bodyPr/>
                    <a:lstStyle/>
                    <a:p>
                      <a:r>
                        <a:rPr lang="en-A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Modality of Prevalent Patients By Year of Treatment, Australia and New Zealand</a:t>
                      </a:r>
                      <a:endParaRPr lang="en-A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963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96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 Treatment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2008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2009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2010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2011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BE7"/>
                    </a:solidFill>
                  </a:tcPr>
                </a:tc>
              </a:tr>
              <a:tr h="96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 (11%)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(9%)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(9%)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183 (9%)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96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PD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(17%)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(18%)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(15%)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(14%)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(13%)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309 (16%)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3F7"/>
                    </a:solidFill>
                  </a:tcPr>
                </a:tc>
              </a:tr>
              <a:tr h="96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Transplant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 (72%)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229 (73%)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(75%)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250 (75%)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274 (78%)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277 (78%)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1499 (75%)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  <a:tr h="960000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315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332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353</a:t>
                      </a:r>
                      <a:endParaRPr lang="en-AU" sz="1400" kern="140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1991</a:t>
                      </a:r>
                      <a:endParaRPr lang="en-AU" sz="1400" kern="1400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6A3C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3F7"/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1619250" y="9107488"/>
            <a:ext cx="6840538" cy="18002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6828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46539072"/>
      </p:ext>
    </p:extLst>
  </p:cSld>
  <p:clrMapOvr>
    <a:masterClrMapping/>
  </p:clrMapOvr>
</p:sld>
</file>

<file path=ppt/theme/theme1.xml><?xml version="1.0" encoding="utf-8"?>
<a:theme xmlns:a="http://schemas.openxmlformats.org/drawingml/2006/main" name="PPT-Template -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PPT-Template - Copy</Template>
  <TotalTime>25</TotalTime>
  <Words>1596</Words>
  <Application>Microsoft Office PowerPoint</Application>
  <PresentationFormat>On-screen Show (4:3)</PresentationFormat>
  <Paragraphs>671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PPT-Template - Copy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Julie Adams</cp:lastModifiedBy>
  <cp:revision>7</cp:revision>
  <dcterms:created xsi:type="dcterms:W3CDTF">2015-09-24T01:58:17Z</dcterms:created>
  <dcterms:modified xsi:type="dcterms:W3CDTF">2015-09-24T02:23:26Z</dcterms:modified>
</cp:coreProperties>
</file>