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61" r:id="rId6"/>
    <p:sldId id="260" r:id="rId7"/>
    <p:sldId id="259" r:id="rId8"/>
    <p:sldId id="258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1" r:id="rId36"/>
    <p:sldId id="290" r:id="rId37"/>
    <p:sldId id="292" r:id="rId38"/>
    <p:sldId id="293" r:id="rId39"/>
    <p:sldId id="294" r:id="rId40"/>
    <p:sldId id="295" r:id="rId41"/>
    <p:sldId id="296" r:id="rId42"/>
    <p:sldId id="297" r:id="rId43"/>
    <p:sldId id="300" r:id="rId44"/>
    <p:sldId id="299" r:id="rId45"/>
    <p:sldId id="298" r:id="rId46"/>
    <p:sldId id="301" r:id="rId47"/>
    <p:sldId id="321" r:id="rId48"/>
    <p:sldId id="320" r:id="rId49"/>
    <p:sldId id="319" r:id="rId50"/>
    <p:sldId id="318" r:id="rId51"/>
    <p:sldId id="317" r:id="rId52"/>
    <p:sldId id="316" r:id="rId53"/>
    <p:sldId id="315" r:id="rId54"/>
    <p:sldId id="314" r:id="rId55"/>
    <p:sldId id="313" r:id="rId56"/>
    <p:sldId id="312" r:id="rId57"/>
    <p:sldId id="311" r:id="rId58"/>
    <p:sldId id="310" r:id="rId59"/>
    <p:sldId id="309" r:id="rId60"/>
    <p:sldId id="308" r:id="rId61"/>
    <p:sldId id="307" r:id="rId62"/>
    <p:sldId id="306" r:id="rId63"/>
    <p:sldId id="359" r:id="rId64"/>
    <p:sldId id="305" r:id="rId65"/>
    <p:sldId id="304" r:id="rId66"/>
    <p:sldId id="303" r:id="rId67"/>
    <p:sldId id="302" r:id="rId68"/>
    <p:sldId id="322" r:id="rId69"/>
    <p:sldId id="330" r:id="rId70"/>
    <p:sldId id="329" r:id="rId71"/>
    <p:sldId id="328" r:id="rId72"/>
    <p:sldId id="327" r:id="rId73"/>
    <p:sldId id="326" r:id="rId74"/>
    <p:sldId id="325" r:id="rId75"/>
    <p:sldId id="324" r:id="rId76"/>
    <p:sldId id="337" r:id="rId77"/>
    <p:sldId id="336" r:id="rId78"/>
    <p:sldId id="335" r:id="rId79"/>
    <p:sldId id="334" r:id="rId80"/>
    <p:sldId id="333" r:id="rId81"/>
    <p:sldId id="332" r:id="rId82"/>
    <p:sldId id="331" r:id="rId83"/>
    <p:sldId id="323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4" r:id="rId98"/>
    <p:sldId id="353" r:id="rId99"/>
    <p:sldId id="352" r:id="rId100"/>
    <p:sldId id="351" r:id="rId101"/>
    <p:sldId id="355" r:id="rId102"/>
    <p:sldId id="356" r:id="rId103"/>
    <p:sldId id="357" r:id="rId104"/>
    <p:sldId id="358" r:id="rId10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viewProps" Target="viewProps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ableStyles" Target="tableStyle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242199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4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Haemodialysis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37th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auto">
          <a:xfrm>
            <a:off x="4001323" y="3079672"/>
            <a:ext cx="48910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ANZDATA gratefully acknowledges the </a:t>
            </a:r>
            <a:b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contributions of  the Haemodialysis Working Group </a:t>
            </a:r>
            <a:b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convened by </a:t>
            </a:r>
            <a:r>
              <a:rPr kumimoji="0" lang="en-AU" altLang="en-US" sz="1400" b="1" i="0" u="none" strike="noStrike" cap="none" normalizeH="0" baseline="0" dirty="0" err="1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Kevan</a:t>
            </a: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AU" altLang="en-US" sz="1400" b="1" i="0" u="none" strike="noStrike" cap="none" normalizeH="0" baseline="0" dirty="0" err="1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Polkinghorne</a:t>
            </a:r>
            <a:endParaRPr kumimoji="0" lang="en-AU" altLang="en-US" sz="1400" b="1" i="0" u="none" strike="noStrike" cap="none" normalizeH="0" baseline="0" dirty="0" smtClean="0">
              <a:ln>
                <a:noFill/>
              </a:ln>
              <a:solidFill>
                <a:srgbClr val="004D7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6300192" y="6495147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ANZDATA Registry 37</a:t>
            </a:r>
            <a:r>
              <a:rPr lang="en-AU" sz="1000" baseline="30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000" baseline="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Report</a:t>
            </a:r>
            <a:endParaRPr lang="en-AU" sz="1000" dirty="0">
              <a:solidFill>
                <a:srgbClr val="004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24/09/2015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wmf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4.wmf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wmf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wmf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wmf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wmf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wmf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9.wmf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wmf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7025" y="7961313"/>
            <a:ext cx="6862763" cy="27146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6" name="Picture Placeholder 5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106952170"/>
              </p:ext>
            </p:extLst>
          </p:nvPr>
        </p:nvGraphicFramePr>
        <p:xfrm>
          <a:off x="611999" y="0"/>
          <a:ext cx="7920002" cy="5760002"/>
        </p:xfrm>
        <a:graphic>
          <a:graphicData uri="http://schemas.openxmlformats.org/drawingml/2006/table">
            <a:tbl>
              <a:tblPr/>
              <a:tblGrid>
                <a:gridCol w="1030865"/>
                <a:gridCol w="1030865"/>
                <a:gridCol w="836888"/>
                <a:gridCol w="836902"/>
                <a:gridCol w="836902"/>
                <a:gridCol w="836888"/>
                <a:gridCol w="836888"/>
                <a:gridCol w="836902"/>
                <a:gridCol w="836902"/>
              </a:tblGrid>
              <a:tr h="687360">
                <a:tc gridSpan="9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Blood Flow Rate by Type of Access December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10773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Blood </a:t>
                      </a:r>
                      <a:r>
                        <a:rPr lang="en-AU" sz="115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Flow </a:t>
                      </a:r>
                      <a: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/>
                      </a:r>
                      <a:b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Rate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6571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AVF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AVG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CVC*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NR**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AVF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AVG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CVC*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NR**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2436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&lt;200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(0.2%)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(1.7%)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(0.2%)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(0.3%)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436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200-249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 (1.8%)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(3.2%)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(4.8%)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(5.8%)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(3.5%)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(7.4%)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973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250-299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864 (11.8%)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(14.8%)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337 (24.4%)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(3.8%)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 (17.0%)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(30.2%)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 (39.6%)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(42.9%)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973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300-349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4397 (60.0%)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 (62.4%)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785 (56.8%)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(15.9%)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701 (55.4%)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(58.1%)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196 (49.7%)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(42.9%)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973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350-399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1680 (22.9%)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 (16.6%)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(7.8%)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(4.5%)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 (19.0%)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(8.1%)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(2.0%)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436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400+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 (3.1%)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(2.9%)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(0.3%)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(2.6%)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(0.3%)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973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NR**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(0.3%)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(4.2%)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(75.8%)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(0.8%)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(14.3%)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436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7332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1381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1265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11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394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736">
                <a:tc gridSpan="9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 CVV HD Patients excluded from Total.  </a:t>
                      </a:r>
                      <a:b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1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** Not Reported</a:t>
                      </a:r>
                      <a:endParaRPr lang="en-AU" sz="11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rol 2"/>
          <p:cNvSpPr>
            <a:spLocks noChangeArrowheads="1" noChangeShapeType="1"/>
          </p:cNvSpPr>
          <p:nvPr/>
        </p:nvSpPr>
        <p:spPr bwMode="auto">
          <a:xfrm>
            <a:off x="1597025" y="7961313"/>
            <a:ext cx="6862763" cy="27146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138099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6147204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01634615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2146128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53659725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13744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22377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4645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52050426"/>
              </p:ext>
            </p:extLst>
          </p:nvPr>
        </p:nvGraphicFramePr>
        <p:xfrm>
          <a:off x="611999" y="0"/>
          <a:ext cx="7920002" cy="5760003"/>
        </p:xfrm>
        <a:graphic>
          <a:graphicData uri="http://schemas.openxmlformats.org/drawingml/2006/table">
            <a:tbl>
              <a:tblPr/>
              <a:tblGrid>
                <a:gridCol w="1003793"/>
                <a:gridCol w="1003793"/>
                <a:gridCol w="739052"/>
                <a:gridCol w="739052"/>
                <a:gridCol w="739052"/>
                <a:gridCol w="739052"/>
                <a:gridCol w="739052"/>
                <a:gridCol w="739052"/>
                <a:gridCol w="739052"/>
                <a:gridCol w="739052"/>
              </a:tblGrid>
              <a:tr h="702943">
                <a:tc gridSpan="10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Duration and Number of Sessions per Week - December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9061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 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Sessions </a:t>
                      </a:r>
                      <a:b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 week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Hours of Each Treatment 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9797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≤4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4.5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5.5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&gt;5.5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15851">
                <a:tc rowSpan="5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≤3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348 (4.1)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3297 (38.6)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1975 (23.1)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2540 (29.8)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 (1.7)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226 (2.6)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8533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9582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3.1-4.9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(7.4)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 (19.0)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(9.8)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 (21.0)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(2.8)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 (40.0)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9582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5+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(36.7)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(26.0)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(2.7)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(5.3)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(28.0)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807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 (100.0)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4052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448 (4.7)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3452 (36.5)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2039 (21.5)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2676 (28.3)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 (1.8)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512 (5.4)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 (1.8)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9468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395825">
                <a:tc rowSpan="5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≤3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(1.8)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453 (30.4)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394 (26.5)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502 (33.7)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(2.4)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(5.1)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9582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3.1-4.9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(7.0)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(17.2)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(16.4)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(30.7)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(2.9)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(25.8)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9582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5+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(41.2)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(23.5)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(5.9)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(11.8)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(17.6)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9582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(100.0)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9582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(2.9)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499 (28.5)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435 (24.8)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579 (33.0)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(2.5)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 (8.1)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(0.2)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395825">
                <a:tc grid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Intermediate durations are rounded up, e.g. 4.25 is included in 4.5. 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3375" y="7450138"/>
            <a:ext cx="6850063" cy="29289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2521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07165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08131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52787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99478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092070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86914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204432106"/>
              </p:ext>
            </p:extLst>
          </p:nvPr>
        </p:nvGraphicFramePr>
        <p:xfrm>
          <a:off x="612000" y="0"/>
          <a:ext cx="7920000" cy="6075848"/>
        </p:xfrm>
        <a:graphic>
          <a:graphicData uri="http://schemas.openxmlformats.org/drawingml/2006/table">
            <a:tbl>
              <a:tblPr/>
              <a:tblGrid>
                <a:gridCol w="1583736"/>
                <a:gridCol w="3375522"/>
                <a:gridCol w="592151"/>
                <a:gridCol w="592151"/>
                <a:gridCol w="592138"/>
                <a:gridCol w="592151"/>
                <a:gridCol w="592151"/>
              </a:tblGrid>
              <a:tr h="455058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Stock and Flow of Haemodialysis Patients in Australia and New Zealand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19387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200" b="1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Event</a:t>
                      </a:r>
                      <a:endParaRPr lang="en-AU" sz="1200" b="1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b="1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b="1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b="1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b="1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200" b="1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193878">
                <a:tc rowSpan="1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new to HD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First dialysis treatment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Previous dialysis (PD)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Failed transplant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Transplanted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Deaths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Never transplanted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Previous transplant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Transfer to PD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a-DK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dialysing at 31 December</a:t>
                      </a:r>
                      <a:endParaRPr lang="da-DK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8265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8623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8976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9240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9468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3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a-DK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dialysis at home at 31 December</a:t>
                      </a:r>
                      <a:endParaRPr lang="da-DK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3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all home dialysis (HD and PD) patients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878">
                <a:tc rowSpan="1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new to HD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First dialysis treatment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Previous dialysis (PD)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Failed 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Never transplanted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222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Previous transplant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Transfer to PD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38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a-DK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dialysing at 31 December</a:t>
                      </a:r>
                      <a:endParaRPr lang="da-DK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1597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3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a-DK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dialysis at home at 31 December</a:t>
                      </a:r>
                      <a:endParaRPr lang="da-DK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3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of all home dialysis (HD and PD) patients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36%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401" marR="9401" marT="940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60525" y="3302000"/>
            <a:ext cx="6843713" cy="53482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736404534"/>
              </p:ext>
            </p:extLst>
          </p:nvPr>
        </p:nvGraphicFramePr>
        <p:xfrm>
          <a:off x="612000" y="0"/>
          <a:ext cx="7920000" cy="5315027"/>
        </p:xfrm>
        <a:graphic>
          <a:graphicData uri="http://schemas.openxmlformats.org/drawingml/2006/table">
            <a:tbl>
              <a:tblPr/>
              <a:tblGrid>
                <a:gridCol w="880000"/>
                <a:gridCol w="880000"/>
                <a:gridCol w="880000"/>
                <a:gridCol w="880000"/>
                <a:gridCol w="880000"/>
                <a:gridCol w="880000"/>
                <a:gridCol w="880000"/>
                <a:gridCol w="880000"/>
                <a:gridCol w="880000"/>
              </a:tblGrid>
              <a:tr h="1124744">
                <a:tc gridSpan="9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Haemodialysis ≥5 Sessions per Week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Australian State and Country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813924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7108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663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(3.0%)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(0.7%)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(2.2%)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(2.8%)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(0.6%)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(0.2%)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(1.6%)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(1.0%)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663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(3.3%)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(0.8%)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(2.0%)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(1.6%)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(1.9%)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(0.6%)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(1.3%)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(1.1%)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3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(3.7%)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(0.8%)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(2.2%)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(1.3%)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(1.2%)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(0.7%)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(2.1%)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(1.5%)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63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(3.1%)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(0.9%)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(2.2%)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(2.1%)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(1.4%)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(1.2%)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(1.9%)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(1.8%)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9725" y="3749675"/>
            <a:ext cx="6851650" cy="17287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8114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308807706"/>
              </p:ext>
            </p:extLst>
          </p:nvPr>
        </p:nvGraphicFramePr>
        <p:xfrm>
          <a:off x="612000" y="0"/>
          <a:ext cx="7920000" cy="5760000"/>
        </p:xfrm>
        <a:graphic>
          <a:graphicData uri="http://schemas.openxmlformats.org/drawingml/2006/table">
            <a:tbl>
              <a:tblPr/>
              <a:tblGrid>
                <a:gridCol w="880000"/>
                <a:gridCol w="880000"/>
                <a:gridCol w="880000"/>
                <a:gridCol w="880000"/>
                <a:gridCol w="880000"/>
                <a:gridCol w="880000"/>
                <a:gridCol w="880000"/>
                <a:gridCol w="880000"/>
                <a:gridCol w="880000"/>
              </a:tblGrid>
              <a:tr h="1176666">
                <a:tc gridSpan="9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Haemodialysis ≥4.5 Hours per Session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Three Sessions per Week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Australian State and Country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778794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</a:t>
                      </a:r>
                      <a:endParaRPr lang="en-AU" sz="1100" b="1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Zealand 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7609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6090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899 (59.7%)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2039 (74.5%)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982 (46.5%)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(65.8%)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 (25.5%)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345 (71.7%)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 (31.1%)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998 (67.9%)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6090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824 (58.9%)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1943 (73.7%)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956 (45.6%)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(68.3%)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 (24.5%)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351 (77.3%)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 (29.7%)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940 (66.6%)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6090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844 (58.7%)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1936 (74.4%)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890 (42.5%)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(69.0%)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 (23.9%)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319 (75.1%)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 (28.8%)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920 (66.2%)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6090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829 (59.5%)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1862 (72.8%)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757 (37.7%)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(61.2%)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 (26.0%)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 (77.2%)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 (27.1%)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828 (60.6%)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9725" y="6665913"/>
            <a:ext cx="6851650" cy="17097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2290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396398062"/>
              </p:ext>
            </p:extLst>
          </p:nvPr>
        </p:nvGraphicFramePr>
        <p:xfrm>
          <a:off x="612000" y="0"/>
          <a:ext cx="7920000" cy="5759999"/>
        </p:xfrm>
        <a:graphic>
          <a:graphicData uri="http://schemas.openxmlformats.org/drawingml/2006/table">
            <a:tbl>
              <a:tblPr/>
              <a:tblGrid>
                <a:gridCol w="880000"/>
                <a:gridCol w="880000"/>
                <a:gridCol w="880000"/>
                <a:gridCol w="880000"/>
                <a:gridCol w="880000"/>
                <a:gridCol w="880000"/>
                <a:gridCol w="880000"/>
                <a:gridCol w="880000"/>
                <a:gridCol w="880000"/>
              </a:tblGrid>
              <a:tr h="945257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Haemodialysis &gt;12 Hours per Week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Australian State and Country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45257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</a:t>
                      </a:r>
                      <a:endParaRPr lang="en-AU" sz="1100" b="1" kern="140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Zealand 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77389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7389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1081 (62.2%)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2284 (74.6%)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1225 (51.9%)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(68.8%)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 (28.2%)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351 (72.1%)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 (35.8%)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1245 (71.2%)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7389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1004 (61.0%)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2201 (74.8%)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1172 (50.4%)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 (70.3%)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 (27.4%)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358 (77.5%)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291 (34.2%)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1161 (70.2%)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389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1009 (61.3%)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2194 (75.2%)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1088 (47.1%)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(70.4%)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 (26.7%)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328 (75.6%)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 (33.6%)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1112 (69.7%)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389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995 (61.3%)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2086 (73.8%)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959 (43.0%)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(63.0%)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 (29.3%)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311 (77.4%)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 (32.1%)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997 (64.2%)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9725" y="9294813"/>
            <a:ext cx="6851650" cy="17097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24556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695278625"/>
              </p:ext>
            </p:extLst>
          </p:nvPr>
        </p:nvGraphicFramePr>
        <p:xfrm>
          <a:off x="612000" y="0"/>
          <a:ext cx="7920000" cy="5837626"/>
        </p:xfrm>
        <a:graphic>
          <a:graphicData uri="http://schemas.openxmlformats.org/drawingml/2006/table">
            <a:tbl>
              <a:tblPr/>
              <a:tblGrid>
                <a:gridCol w="1471449"/>
                <a:gridCol w="1471449"/>
                <a:gridCol w="842785"/>
                <a:gridCol w="505667"/>
                <a:gridCol w="563370"/>
                <a:gridCol w="563370"/>
                <a:gridCol w="549383"/>
                <a:gridCol w="706910"/>
                <a:gridCol w="706910"/>
                <a:gridCol w="538707"/>
              </a:tblGrid>
              <a:tr h="603538">
                <a:tc gridSpan="10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Dialysis Membrane Use - December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13379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Dialyser Membrane Type 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Flux 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Square Metres 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1171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&lt;1.0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1.0-1.4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1.5-1.7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1.8-1.9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≥2.0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Unreported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85591">
                <a:tc rowSpan="1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Acrylonitrile Smsc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Cellulose Acetate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Low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Cellulose Triacetate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Helixone Plus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Polyamix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1299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Polyamix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Low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Polyethersulfone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Polynephron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Polysulphone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Polysulphone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Low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57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Polysulphone-Helixone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3090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5883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Purima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Mid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Revaclear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Revaclear Max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Unreported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Unreported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186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4203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4032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9468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185591">
                <a:tc rowSpan="8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Polyamix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Polyamix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Low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Polysulphone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Low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57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Polysulphone-Helixone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Revaclear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Revaclear Max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High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367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59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Unreported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Unreported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80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819" marR="7819" marT="78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24088" y="2343150"/>
            <a:ext cx="6854825" cy="67770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7026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626954142"/>
              </p:ext>
            </p:extLst>
          </p:nvPr>
        </p:nvGraphicFramePr>
        <p:xfrm>
          <a:off x="612001" y="0"/>
          <a:ext cx="7919999" cy="5759998"/>
        </p:xfrm>
        <a:graphic>
          <a:graphicData uri="http://schemas.openxmlformats.org/drawingml/2006/table">
            <a:tbl>
              <a:tblPr/>
              <a:tblGrid>
                <a:gridCol w="2226419"/>
                <a:gridCol w="632620"/>
                <a:gridCol w="632620"/>
                <a:gridCol w="632620"/>
                <a:gridCol w="632620"/>
                <a:gridCol w="632620"/>
                <a:gridCol w="632620"/>
                <a:gridCol w="632620"/>
                <a:gridCol w="632620"/>
                <a:gridCol w="632620"/>
              </a:tblGrid>
              <a:tr h="672371">
                <a:tc gridSpan="10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Patients by HD Modality - 31 December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67237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3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</a:t>
                      </a:r>
                      <a:r>
                        <a:rPr lang="en-AU" sz="1300" kern="14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AU" sz="13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73587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Haemodialysis - plate dialysers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3587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Haemodialysis - hollow fibre dialysers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483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2,649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2,289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1,359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401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687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1367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9,369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587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Haemofiltration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587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Haemodiafiltration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435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379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216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373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1,753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3587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Redy-Hollow fibre dialyser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587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485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3,089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2,364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1,762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619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921</a:t>
                      </a:r>
                      <a:endParaRPr lang="en-AU" sz="13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176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1742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3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11,158</a:t>
                      </a:r>
                      <a:endParaRPr lang="en-AU" sz="13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12900" y="3395663"/>
            <a:ext cx="6850063" cy="16589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30573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997502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301360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64066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121574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ig4_14_HB_HD_stack_bar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00" y="260648"/>
            <a:ext cx="7920000" cy="57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461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531897664"/>
              </p:ext>
            </p:extLst>
          </p:nvPr>
        </p:nvGraphicFramePr>
        <p:xfrm>
          <a:off x="612000" y="0"/>
          <a:ext cx="7920000" cy="5905997"/>
        </p:xfrm>
        <a:graphic>
          <a:graphicData uri="http://schemas.openxmlformats.org/drawingml/2006/table">
            <a:tbl>
              <a:tblPr/>
              <a:tblGrid>
                <a:gridCol w="1669500"/>
                <a:gridCol w="1669500"/>
                <a:gridCol w="916200"/>
                <a:gridCol w="916200"/>
                <a:gridCol w="916200"/>
                <a:gridCol w="916200"/>
                <a:gridCol w="916200"/>
              </a:tblGrid>
              <a:tr h="534947">
                <a:tc gridSpan="7">
                  <a:txBody>
                    <a:bodyPr/>
                    <a:lstStyle/>
                    <a:p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Stock and Flow Australia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685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68550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</a:t>
                      </a:r>
                      <a:r>
                        <a:rPr lang="en-AU" sz="10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</a:t>
                      </a: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00-14 years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 years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 years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 years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 (9%)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 (8%)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 (9%)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 (8%)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170 (8%)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 years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312 (15%)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317 (15%)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331 (15%)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367 (17%)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323 (15%)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 years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451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444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495 (23%)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 (23%)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 years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518 (25%)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487 (24%)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535 (24%)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506 (23%)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515 (24%)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 years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417 (20%)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 (20%)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431 (20%)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392 (18%)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 (19%)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≥85 years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(3%)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2078 (16%)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2049 (16%)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2195 (17%)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2172 (17%)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2122 (17%)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68550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</a:t>
                      </a:r>
                      <a:r>
                        <a:rPr lang="en-AU" sz="10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Dialysing 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00-14 years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(0%)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(0%)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 years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(1%)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 years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292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 (3%)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298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 years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697 (8%)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698 (8%)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734 (8%)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729 (8%)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733 (8%)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 years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1314 (16%)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1315 (15%)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1339 (15%)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1357 (15%)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1423 (15%)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 years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1792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1875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1951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2027 (22%)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 (21%)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 years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1989 (24%)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2073 (24%)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2140 (24%)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2237 (24%)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2301 (24%)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 years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1770 (21%)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1869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1983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2026 (22%)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2121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≥85 years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311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393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420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441 (5%)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8265 (16%)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8623 (16%)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8976 (17%)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9240 (18%)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9468 (18%)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68550">
                <a:tc rowSpan="9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</a:t>
                      </a:r>
                      <a:r>
                        <a:rPr lang="en-AU" sz="10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Renal Disease</a:t>
                      </a: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 Nephropathy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(1%)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 Nephropathy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687 (33%)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746 (36%)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799 (36%)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847 (39%)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777 (37%)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508 (24%)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429 (21%)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482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425 (20%)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389 (18%)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280 (13%)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269 (13%)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318 (14%)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 (11%)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 (11%)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 (12%)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274 (13%)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279 (13%)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367 (17%)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429 (20%)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 Disease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 (7%)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 (6%)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 Nephropathy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(3%)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 (6%)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55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2078 (16%)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2049 (16%)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2195 (17%)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2172 (17%)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2122 (17%)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68550">
                <a:tc gridSpan="7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New patients receiving first haemodialysis treatment 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828800" y="2357438"/>
            <a:ext cx="6858000" cy="61690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63748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 descr="fig4_15_HB_CAD_stack_bar_AU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140" y="188640"/>
            <a:ext cx="7920000" cy="57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31922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fig4_15_HB_CAD_stack_bar_NZ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00" y="188640"/>
            <a:ext cx="7920000" cy="57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79826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929165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484501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566094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37937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fig4_23_Calcium_HD_bar_stac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35" y="188640"/>
            <a:ext cx="7920000" cy="5758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92186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584058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457708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96" b="999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4086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892513679"/>
              </p:ext>
            </p:extLst>
          </p:nvPr>
        </p:nvGraphicFramePr>
        <p:xfrm>
          <a:off x="612000" y="0"/>
          <a:ext cx="7920000" cy="6374840"/>
        </p:xfrm>
        <a:graphic>
          <a:graphicData uri="http://schemas.openxmlformats.org/drawingml/2006/table">
            <a:tbl>
              <a:tblPr/>
              <a:tblGrid>
                <a:gridCol w="1669500"/>
                <a:gridCol w="1669500"/>
                <a:gridCol w="916200"/>
                <a:gridCol w="916200"/>
                <a:gridCol w="916200"/>
                <a:gridCol w="916200"/>
                <a:gridCol w="916200"/>
              </a:tblGrid>
              <a:tr h="468040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Stock and Flow New Zealand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7882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70656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</a:t>
                      </a:r>
                      <a:r>
                        <a:rPr lang="en-AU" sz="105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</a:t>
                      </a: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00-14 years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 years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 years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 years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(13%)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(11%)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(12%)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 years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(21%)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(25%)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(20%)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(19%)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(22%)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 years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 (24%)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 (28%)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 (26%)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 (30%)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(26%)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(22%)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(20%)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(24%)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(23%)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(23%)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 years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(12%)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≥85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429 (3%)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403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427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0656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</a:t>
                      </a:r>
                      <a:r>
                        <a:rPr lang="en-AU" sz="105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Dialysing 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00-14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(6%)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 (6%)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 (11%)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 (11%)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 (11%)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 (11%)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309 (21%)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330 (21%)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334 (21%)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343 (20%)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348 (20%)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403 (27%)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431 (28%)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453 (28%)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481 (28%)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496 (28%)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316 (21%)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323 (21%)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341 (21%)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 (22%)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393 (22%)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 (9%)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 (9%)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≥85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1481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1556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1597 (3%)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1689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1752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0656">
                <a:tc rowSpan="9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</a:t>
                      </a:r>
                      <a:r>
                        <a:rPr lang="en-AU" sz="105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Renal Disease</a:t>
                      </a: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 Nephropathy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 Nephropathy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 (49%)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 (52%)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176 (43%)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 (49%)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222 (52%)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(23%)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(22%)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(24%)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(20%)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(19%)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(10%)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(11%)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(11%)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 Disease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(4%)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 Nephropathy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065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429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403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427 (3%)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64123">
                <a:tc gridSpan="7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New patients receiving first haemodialysis treatment 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893" marR="8893" marT="889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828800" y="2357438"/>
            <a:ext cx="6858000" cy="61690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0791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0941709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617604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898582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786575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5703798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316341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304570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416886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4640755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06047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2713942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142819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0967881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372405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4557428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172888317"/>
              </p:ext>
            </p:extLst>
          </p:nvPr>
        </p:nvGraphicFramePr>
        <p:xfrm>
          <a:off x="612000" y="0"/>
          <a:ext cx="7920000" cy="5759997"/>
        </p:xfrm>
        <a:graphic>
          <a:graphicData uri="http://schemas.openxmlformats.org/drawingml/2006/table">
            <a:tbl>
              <a:tblPr/>
              <a:tblGrid>
                <a:gridCol w="1584000"/>
                <a:gridCol w="1584000"/>
                <a:gridCol w="1584000"/>
                <a:gridCol w="1584000"/>
                <a:gridCol w="1584000"/>
              </a:tblGrid>
              <a:tr h="840753">
                <a:tc gridSpan="5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Urea Reduction Ratio - Prevalent Patients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Three Sessions per Week - December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09937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Hours per Session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Urea Reduction Ratio % 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09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&lt;65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≥65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09937">
                <a:tc rowSpan="5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 hours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(13.7%)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 (86.3%)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284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9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hours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261 (9.0%)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2649 (91.0%)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2910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&gt;4-5 hours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297 (7.2%)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3822 (92.8%)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4119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&gt;5 hours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(9.7%)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261 (90.3%)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289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625 (8.2%)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6977 (91.8%)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7602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937">
                <a:tc rowSpan="5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 hours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(26.1%)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(73.9%)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9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hours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 (29.4%)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283 (70.6%)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&gt;4-5 hours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 (24.9%)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586 (75.1%)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&gt;5 hours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(17.1%)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(82.9%)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93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331 (25.9%)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949 (74.1%)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3043238" y="7999413"/>
            <a:ext cx="5453062" cy="26765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17575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6054562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3297416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1166755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7509418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09549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4271148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87902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371906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>
          <a:xfrm>
            <a:off x="612000" y="261288"/>
            <a:ext cx="7920000" cy="5760000"/>
          </a:xfrm>
        </p:spPr>
      </p:pic>
    </p:spTree>
    <p:extLst>
      <p:ext uri="{BB962C8B-B14F-4D97-AF65-F5344CB8AC3E}">
        <p14:creationId xmlns:p14="http://schemas.microsoft.com/office/powerpoint/2010/main" val="338757560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718259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6509530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137134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4180947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8085211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4621481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02908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8342307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444716934"/>
              </p:ext>
            </p:extLst>
          </p:nvPr>
        </p:nvGraphicFramePr>
        <p:xfrm>
          <a:off x="611999" y="0"/>
          <a:ext cx="7920003" cy="5759997"/>
        </p:xfrm>
        <a:graphic>
          <a:graphicData uri="http://schemas.openxmlformats.org/drawingml/2006/table">
            <a:tbl>
              <a:tblPr/>
              <a:tblGrid>
                <a:gridCol w="1131429"/>
                <a:gridCol w="1131429"/>
                <a:gridCol w="1131429"/>
                <a:gridCol w="1131429"/>
                <a:gridCol w="1131429"/>
                <a:gridCol w="1131429"/>
                <a:gridCol w="1131429"/>
              </a:tblGrid>
              <a:tr h="664086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Incident Vascular Access 2011 - 2013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2619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Initial state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7359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AVF/AVG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CVC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AVF/AVG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CVC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AVF/AVG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CVC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1416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 (39%)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 (61%)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 (45%)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 (55%)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 (43%)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186 (57%)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9700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 (39%)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361 (61%)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 (39%)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362 (61%)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 (39%)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338 (61%)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416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 (51%)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 (49%)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 (49%)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 (51%)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 (45%)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 (55%)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416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(59%)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(41%)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(63%)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(37%)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(46%)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(54%)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416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(68%)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(32%)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(49%)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(51%)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(38%)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(62%)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416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(48%)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(52%)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(30%)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(70%)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(27%)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(73%)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416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(39%)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 (61%)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(38%)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(62%)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(33%)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 (67%)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16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(30%)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 (70%)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 (35%)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 (65%)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(32%)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 (68%)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28775" y="6762750"/>
            <a:ext cx="6856413" cy="33575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205695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4115253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4531124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5256303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4233967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9628266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9895349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3393443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6477252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722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8756615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2599949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1619719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856346130"/>
              </p:ext>
            </p:extLst>
          </p:nvPr>
        </p:nvGraphicFramePr>
        <p:xfrm>
          <a:off x="611999" y="0"/>
          <a:ext cx="7920002" cy="5760001"/>
        </p:xfrm>
        <a:graphic>
          <a:graphicData uri="http://schemas.openxmlformats.org/drawingml/2006/table">
            <a:tbl>
              <a:tblPr/>
              <a:tblGrid>
                <a:gridCol w="1261658"/>
                <a:gridCol w="1109724"/>
                <a:gridCol w="1109724"/>
                <a:gridCol w="1109724"/>
                <a:gridCol w="1109724"/>
                <a:gridCol w="1109724"/>
                <a:gridCol w="1109724"/>
              </a:tblGrid>
              <a:tr h="672943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Prevalent Vascular Access at 31 December 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08689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State/Country 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0871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AVF or AVG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CVC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AVF or AVG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CVC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AVF or AVG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CVC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0871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1431 (87%)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 (13%)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1422 (87%)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 (13%)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1523 (87%)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 (13%)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871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2498 (86%)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419 (14%)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2509 (85%)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441 (15%)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2546 (83%)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518 (17%)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71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2051 (89%)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 (11%)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2041 (88%)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274 (12%)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2078 (88%)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 (12%)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6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 (84%)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(16%)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 (84%)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(16%)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 (84%)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(16%)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71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557 (93%)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545 (92%)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(8%)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570 (92%)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(8%)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71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392 (90%)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(10%)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393 (86%)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(14%)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408 (84%)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(16%)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71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675 (78%)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 (22%)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658 (77%)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 (23%)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682 (77%)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(23%)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71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1247 (78%)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347 (22%)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1297 (78%)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374 (22%)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1351 (77%)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394 (23%)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1788" y="2868613"/>
            <a:ext cx="6856412" cy="32877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075910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9838667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9090135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658407122"/>
              </p:ext>
            </p:extLst>
          </p:nvPr>
        </p:nvGraphicFramePr>
        <p:xfrm>
          <a:off x="611999" y="0"/>
          <a:ext cx="7920003" cy="5760000"/>
        </p:xfrm>
        <a:graphic>
          <a:graphicData uri="http://schemas.openxmlformats.org/drawingml/2006/table">
            <a:tbl>
              <a:tblPr/>
              <a:tblGrid>
                <a:gridCol w="1131429"/>
                <a:gridCol w="1131429"/>
                <a:gridCol w="1131429"/>
                <a:gridCol w="1131429"/>
                <a:gridCol w="1131429"/>
                <a:gridCol w="1131429"/>
                <a:gridCol w="1131429"/>
              </a:tblGrid>
              <a:tr h="1042940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Survival - 90 Days after HD start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Censored for Transplant 2002 - 2013 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[95% Confidence Interval]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71706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Patients 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Survival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717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71706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2002-2004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[95, 97]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[88, 90]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[67, 70]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[47, 51]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717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4501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[95, 96]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[89, 91]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[67, 70]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[50, 53]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7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2008-2010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4726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[95, 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[90, 91]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[69, 72]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[51, 55]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7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4538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[96, 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[90, 92]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706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2002-2004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[95, 98]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[88, 93]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[69, 77]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[49, 58]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717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[95, 98]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[89, 94]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[66, 73]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[46, 55]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7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2008-2010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[95, 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[90, 94]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[69, 76]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[51, 60]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7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2011-2013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[95, 98]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[90, 94]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1788" y="4681538"/>
            <a:ext cx="6856412" cy="27003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698923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3526553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0007114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977718250"/>
              </p:ext>
            </p:extLst>
          </p:nvPr>
        </p:nvGraphicFramePr>
        <p:xfrm>
          <a:off x="611999" y="0"/>
          <a:ext cx="7920003" cy="5760002"/>
        </p:xfrm>
        <a:graphic>
          <a:graphicData uri="http://schemas.openxmlformats.org/drawingml/2006/table">
            <a:tbl>
              <a:tblPr/>
              <a:tblGrid>
                <a:gridCol w="1131429"/>
                <a:gridCol w="1131429"/>
                <a:gridCol w="1131429"/>
                <a:gridCol w="1131429"/>
                <a:gridCol w="1131429"/>
                <a:gridCol w="1131429"/>
                <a:gridCol w="1131429"/>
              </a:tblGrid>
              <a:tr h="1149382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Survival - By Age Group  - Haemodialysis at 90 Days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Censored for Transplant 2002 - 2013 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[95% Confidence Interval]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6106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Group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Patients 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Survival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610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61062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&lt;40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1707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[98, 99]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[96, 98]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[87, 91]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[77, 83]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610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40-59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5504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[97, 98]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[93, 95]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[80, 83]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[66, 70]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10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60-74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6257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[95, 96]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[88, 90]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[66, 69]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[48, 51]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10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3888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[93, 94]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[83, 85]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[52, 55]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[28, 32]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062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&lt;40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[98, 100]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[95, 99]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[78, 88]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[69, 82]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610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40-59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[96, 98]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[93, 96]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[77, 83]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[59, 66]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10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60-74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[94, 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[87, 91]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[62, 69]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[39, 47]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106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[91, 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[77, 87]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[39, 54]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[17, 32]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3375" y="3898900"/>
            <a:ext cx="6856413" cy="29003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473176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61798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072902759"/>
              </p:ext>
            </p:extLst>
          </p:nvPr>
        </p:nvGraphicFramePr>
        <p:xfrm>
          <a:off x="612001" y="0"/>
          <a:ext cx="7919999" cy="5759996"/>
        </p:xfrm>
        <a:graphic>
          <a:graphicData uri="http://schemas.openxmlformats.org/drawingml/2006/table">
            <a:tbl>
              <a:tblPr/>
              <a:tblGrid>
                <a:gridCol w="928139"/>
                <a:gridCol w="699186"/>
                <a:gridCol w="699186"/>
                <a:gridCol w="699186"/>
                <a:gridCol w="699186"/>
                <a:gridCol w="699186"/>
                <a:gridCol w="699186"/>
                <a:gridCol w="699186"/>
                <a:gridCol w="699186"/>
                <a:gridCol w="699186"/>
                <a:gridCol w="699186"/>
              </a:tblGrid>
              <a:tr h="719049">
                <a:tc gridSpan="11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Blood Flow Rates (</a:t>
                      </a:r>
                      <a:r>
                        <a:rPr lang="en-AU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mls</a:t>
                      </a: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/minute) 2009-2013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7190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Patients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CVV HD Excluded*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NR**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&lt;200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200-249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250-299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300-349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350-399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400+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82670">
                <a:tc rowSpan="5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8258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4745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26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4995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26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8951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26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26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9468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5590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670">
                <a:tc rowSpan="5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26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26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26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26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198">
                <a:tc gridSpan="1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CVV HD Patients excluded from Total.  ** Not Reported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7025" y="4630738"/>
            <a:ext cx="6861175" cy="24971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493775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3014911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265823244"/>
              </p:ext>
            </p:extLst>
          </p:nvPr>
        </p:nvGraphicFramePr>
        <p:xfrm>
          <a:off x="683568" y="260648"/>
          <a:ext cx="7920003" cy="5760002"/>
        </p:xfrm>
        <a:graphic>
          <a:graphicData uri="http://schemas.openxmlformats.org/drawingml/2006/table">
            <a:tbl>
              <a:tblPr/>
              <a:tblGrid>
                <a:gridCol w="1131429"/>
                <a:gridCol w="1131429"/>
                <a:gridCol w="1131429"/>
                <a:gridCol w="1131429"/>
                <a:gridCol w="1131429"/>
                <a:gridCol w="1131429"/>
                <a:gridCol w="1131429"/>
              </a:tblGrid>
              <a:tr h="1608722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Survival - Diabetic / Non Diabetic - Haemodialysis at 90 Days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Censored for Transplant 2002 - 2013 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[95% Confidence Interval]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91880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Patients 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Survival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4D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918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691880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 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11335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[95, 96]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[89, 90]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[69, 71]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[51, 54]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918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6021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[96, 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[90, 91]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[67, 70]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[48, 51]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880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 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[95, 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[91, 94]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[72, 77]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[54, 61]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9188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[96, 98]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[90, 93]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[67, 72]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[46, 53]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89100" y="3835400"/>
            <a:ext cx="6767513" cy="15954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940115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2217057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8723725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1413318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6991433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5414506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5497425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684918698"/>
              </p:ext>
            </p:extLst>
          </p:nvPr>
        </p:nvGraphicFramePr>
        <p:xfrm>
          <a:off x="612000" y="0"/>
          <a:ext cx="7920000" cy="5759996"/>
        </p:xfrm>
        <a:graphic>
          <a:graphicData uri="http://schemas.openxmlformats.org/drawingml/2006/table">
            <a:tbl>
              <a:tblPr/>
              <a:tblGrid>
                <a:gridCol w="1320000"/>
                <a:gridCol w="1320000"/>
                <a:gridCol w="1320000"/>
                <a:gridCol w="1320000"/>
                <a:gridCol w="1320000"/>
                <a:gridCol w="1320000"/>
              </a:tblGrid>
              <a:tr h="1236235">
                <a:tc gridSpan="6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(%) of Prevalent Dialysis Patients aged ≥65 years</a:t>
                      </a:r>
                      <a:b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Treated with Home Haemodialysis 2009 - 2013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412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Country/State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0916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 (4.3%)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275 (4.5%)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298 (4.7%)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354 (5.4%)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341 (5.0%)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40916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(4.0%)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(4.2%)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(4.9%)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(6.3%)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(6.2%)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916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NSW/ACT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(5.3%)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 (5.2%)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 (5.3%)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 (5.6%)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 (5.3%)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16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 (3.3%)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(3.4%)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(3.2%)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(3.6%)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(3.2%)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16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(2.4%)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(4.3%)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(4.0%)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(5.4%)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(4.6%)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16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(0.8%)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(1.0%)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(2.7%)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(2.3%)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16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(2.3%)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(1.9%)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(3.4%)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(4.5%)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(4.1%)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916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(1.1%)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(1.7%)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(1.8%)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(2.6%)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(2.3%)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16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(8.6%)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(8.5%)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(9.5%)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(10.1%)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(9.0%)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11313" y="3786188"/>
            <a:ext cx="6854825" cy="23177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194734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60609911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181</TotalTime>
  <Words>4512</Words>
  <Application>Microsoft Office PowerPoint</Application>
  <PresentationFormat>On-screen Show (4:3)</PresentationFormat>
  <Paragraphs>1673</Paragraphs>
  <Slides>104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104</vt:i4>
      </vt:variant>
    </vt:vector>
  </HeadingPairs>
  <TitlesOfParts>
    <vt:vector size="105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20</cp:revision>
  <dcterms:created xsi:type="dcterms:W3CDTF">2015-09-23T01:24:20Z</dcterms:created>
  <dcterms:modified xsi:type="dcterms:W3CDTF">2015-09-24T01:32:01Z</dcterms:modified>
</cp:coreProperties>
</file>