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70" r:id="rId5"/>
    <p:sldId id="269" r:id="rId6"/>
    <p:sldId id="268" r:id="rId7"/>
    <p:sldId id="267" r:id="rId8"/>
    <p:sldId id="266" r:id="rId9"/>
    <p:sldId id="265" r:id="rId10"/>
    <p:sldId id="264" r:id="rId11"/>
    <p:sldId id="262" r:id="rId12"/>
    <p:sldId id="261" r:id="rId13"/>
    <p:sldId id="260" r:id="rId14"/>
    <p:sldId id="259" r:id="rId15"/>
    <p:sldId id="258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4" r:id="rId26"/>
    <p:sldId id="280" r:id="rId27"/>
    <p:sldId id="283" r:id="rId28"/>
    <p:sldId id="282" r:id="rId29"/>
    <p:sldId id="281" r:id="rId30"/>
    <p:sldId id="285" r:id="rId31"/>
    <p:sldId id="292" r:id="rId32"/>
    <p:sldId id="291" r:id="rId33"/>
    <p:sldId id="290" r:id="rId34"/>
    <p:sldId id="289" r:id="rId35"/>
    <p:sldId id="288" r:id="rId36"/>
    <p:sldId id="287" r:id="rId37"/>
    <p:sldId id="286" r:id="rId38"/>
    <p:sldId id="302" r:id="rId39"/>
    <p:sldId id="301" r:id="rId40"/>
    <p:sldId id="300" r:id="rId41"/>
    <p:sldId id="299" r:id="rId42"/>
    <p:sldId id="298" r:id="rId43"/>
    <p:sldId id="297" r:id="rId44"/>
    <p:sldId id="296" r:id="rId45"/>
    <p:sldId id="295" r:id="rId46"/>
    <p:sldId id="294" r:id="rId47"/>
    <p:sldId id="305" r:id="rId48"/>
    <p:sldId id="308" r:id="rId49"/>
    <p:sldId id="307" r:id="rId50"/>
    <p:sldId id="306" r:id="rId51"/>
    <p:sldId id="304" r:id="rId52"/>
    <p:sldId id="303" r:id="rId53"/>
    <p:sldId id="309" r:id="rId54"/>
    <p:sldId id="310" r:id="rId55"/>
    <p:sldId id="311" r:id="rId56"/>
    <p:sldId id="319" r:id="rId57"/>
    <p:sldId id="318" r:id="rId58"/>
    <p:sldId id="317" r:id="rId59"/>
    <p:sldId id="316" r:id="rId60"/>
    <p:sldId id="315" r:id="rId61"/>
    <p:sldId id="314" r:id="rId62"/>
    <p:sldId id="313" r:id="rId63"/>
    <p:sldId id="312" r:id="rId64"/>
    <p:sldId id="320" r:id="rId65"/>
    <p:sldId id="321" r:id="rId66"/>
    <p:sldId id="328" r:id="rId67"/>
    <p:sldId id="327" r:id="rId68"/>
    <p:sldId id="326" r:id="rId69"/>
    <p:sldId id="325" r:id="rId70"/>
    <p:sldId id="324" r:id="rId71"/>
    <p:sldId id="323" r:id="rId72"/>
    <p:sldId id="322" r:id="rId73"/>
    <p:sldId id="333" r:id="rId74"/>
    <p:sldId id="332" r:id="rId75"/>
    <p:sldId id="331" r:id="rId76"/>
    <p:sldId id="330" r:id="rId77"/>
    <p:sldId id="329" r:id="rId78"/>
    <p:sldId id="335" r:id="rId79"/>
    <p:sldId id="334" r:id="rId80"/>
    <p:sldId id="336" r:id="rId81"/>
    <p:sldId id="343" r:id="rId82"/>
    <p:sldId id="342" r:id="rId83"/>
    <p:sldId id="341" r:id="rId84"/>
    <p:sldId id="340" r:id="rId85"/>
    <p:sldId id="339" r:id="rId86"/>
    <p:sldId id="337" r:id="rId87"/>
    <p:sldId id="338" r:id="rId88"/>
    <p:sldId id="345" r:id="rId8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D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581176"/>
            <a:ext cx="1329588" cy="1132808"/>
          </a:xfrm>
          <a:prstGeom prst="rect">
            <a:avLst/>
          </a:prstGeom>
        </p:spPr>
      </p:pic>
      <p:grpSp>
        <p:nvGrpSpPr>
          <p:cNvPr id="16" name="Group 15"/>
          <p:cNvGrpSpPr/>
          <p:nvPr userDrawn="1"/>
        </p:nvGrpSpPr>
        <p:grpSpPr>
          <a:xfrm>
            <a:off x="5636024" y="-459432"/>
            <a:ext cx="3514725" cy="2204974"/>
            <a:chOff x="5636024" y="987642"/>
            <a:chExt cx="3514725" cy="2204974"/>
          </a:xfrm>
        </p:grpSpPr>
        <p:sp>
          <p:nvSpPr>
            <p:cNvPr id="8" name="Freeform 3"/>
            <p:cNvSpPr>
              <a:spLocks/>
            </p:cNvSpPr>
            <p:nvPr userDrawn="1"/>
          </p:nvSpPr>
          <p:spPr bwMode="auto">
            <a:xfrm>
              <a:off x="6051949" y="987642"/>
              <a:ext cx="3098800" cy="2033588"/>
            </a:xfrm>
            <a:custGeom>
              <a:avLst/>
              <a:gdLst>
                <a:gd name="T0" fmla="*/ 1452 w 1452"/>
                <a:gd name="T1" fmla="*/ 585 h 764"/>
                <a:gd name="T2" fmla="*/ 0 w 1452"/>
                <a:gd name="T3" fmla="*/ 764 h 764"/>
                <a:gd name="T4" fmla="*/ 1452 w 1452"/>
                <a:gd name="T5" fmla="*/ 502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52" h="764">
                  <a:moveTo>
                    <a:pt x="1452" y="585"/>
                  </a:moveTo>
                  <a:cubicBezTo>
                    <a:pt x="505" y="90"/>
                    <a:pt x="23" y="710"/>
                    <a:pt x="0" y="764"/>
                  </a:cubicBezTo>
                  <a:cubicBezTo>
                    <a:pt x="0" y="764"/>
                    <a:pt x="388" y="0"/>
                    <a:pt x="1452" y="502"/>
                  </a:cubicBezTo>
                </a:path>
              </a:pathLst>
            </a:custGeom>
            <a:solidFill>
              <a:srgbClr val="006699">
                <a:alpha val="25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" name="Freeform 4"/>
            <p:cNvSpPr>
              <a:spLocks/>
            </p:cNvSpPr>
            <p:nvPr userDrawn="1"/>
          </p:nvSpPr>
          <p:spPr bwMode="auto">
            <a:xfrm>
              <a:off x="5636024" y="1068541"/>
              <a:ext cx="3514725" cy="2124075"/>
            </a:xfrm>
            <a:custGeom>
              <a:avLst/>
              <a:gdLst>
                <a:gd name="T0" fmla="*/ 1647 w 1647"/>
                <a:gd name="T1" fmla="*/ 611 h 798"/>
                <a:gd name="T2" fmla="*/ 0 w 1647"/>
                <a:gd name="T3" fmla="*/ 798 h 798"/>
                <a:gd name="T4" fmla="*/ 1647 w 1647"/>
                <a:gd name="T5" fmla="*/ 524 h 7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7" h="798">
                  <a:moveTo>
                    <a:pt x="1647" y="611"/>
                  </a:moveTo>
                  <a:cubicBezTo>
                    <a:pt x="635" y="94"/>
                    <a:pt x="24" y="741"/>
                    <a:pt x="0" y="798"/>
                  </a:cubicBezTo>
                  <a:cubicBezTo>
                    <a:pt x="0" y="798"/>
                    <a:pt x="511" y="0"/>
                    <a:pt x="1647" y="524"/>
                  </a:cubicBezTo>
                </a:path>
              </a:pathLst>
            </a:custGeom>
            <a:solidFill>
              <a:srgbClr val="DCEAF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grpSp>
        <p:nvGrpSpPr>
          <p:cNvPr id="17" name="Group 16"/>
          <p:cNvGrpSpPr/>
          <p:nvPr userDrawn="1"/>
        </p:nvGrpSpPr>
        <p:grpSpPr>
          <a:xfrm>
            <a:off x="0" y="3198353"/>
            <a:ext cx="3938587" cy="2119191"/>
            <a:chOff x="0" y="3198353"/>
            <a:chExt cx="3938587" cy="2119191"/>
          </a:xfrm>
        </p:grpSpPr>
        <p:sp>
          <p:nvSpPr>
            <p:cNvPr id="10" name="Freeform 5"/>
            <p:cNvSpPr>
              <a:spLocks/>
            </p:cNvSpPr>
            <p:nvPr userDrawn="1"/>
          </p:nvSpPr>
          <p:spPr bwMode="auto">
            <a:xfrm flipH="1" flipV="1">
              <a:off x="0" y="3207756"/>
              <a:ext cx="3938587" cy="2109788"/>
            </a:xfrm>
            <a:custGeom>
              <a:avLst/>
              <a:gdLst>
                <a:gd name="T0" fmla="*/ 7224 w 7224"/>
                <a:gd name="T1" fmla="*/ 966 h 3869"/>
                <a:gd name="T2" fmla="*/ 0 w 7224"/>
                <a:gd name="T3" fmla="*/ 0 h 3869"/>
                <a:gd name="T4" fmla="*/ 7224 w 7224"/>
                <a:gd name="T5" fmla="*/ 384 h 3869"/>
                <a:gd name="T6" fmla="*/ 7224 w 7224"/>
                <a:gd name="T7" fmla="*/ 966 h 38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224" h="3869">
                  <a:moveTo>
                    <a:pt x="7224" y="966"/>
                  </a:moveTo>
                  <a:cubicBezTo>
                    <a:pt x="1719" y="3869"/>
                    <a:pt x="0" y="0"/>
                    <a:pt x="0" y="0"/>
                  </a:cubicBezTo>
                  <a:cubicBezTo>
                    <a:pt x="0" y="0"/>
                    <a:pt x="1989" y="3340"/>
                    <a:pt x="7224" y="384"/>
                  </a:cubicBezTo>
                  <a:cubicBezTo>
                    <a:pt x="7221" y="630"/>
                    <a:pt x="7224" y="978"/>
                    <a:pt x="7224" y="966"/>
                  </a:cubicBezTo>
                  <a:close/>
                </a:path>
              </a:pathLst>
            </a:custGeom>
            <a:solidFill>
              <a:srgbClr val="CCE0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3657" y="3198353"/>
              <a:ext cx="3533775" cy="2085975"/>
            </a:xfrm>
            <a:custGeom>
              <a:avLst/>
              <a:gdLst>
                <a:gd name="T0" fmla="*/ 0 w 1097"/>
                <a:gd name="T1" fmla="*/ 484 h 648"/>
                <a:gd name="T2" fmla="*/ 1097 w 1097"/>
                <a:gd name="T3" fmla="*/ 648 h 648"/>
                <a:gd name="T4" fmla="*/ 0 w 1097"/>
                <a:gd name="T5" fmla="*/ 386 h 648"/>
                <a:gd name="T6" fmla="*/ 0 w 1097"/>
                <a:gd name="T7" fmla="*/ 484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7" h="648">
                  <a:moveTo>
                    <a:pt x="0" y="484"/>
                  </a:moveTo>
                  <a:cubicBezTo>
                    <a:pt x="842" y="94"/>
                    <a:pt x="1076" y="603"/>
                    <a:pt x="1097" y="648"/>
                  </a:cubicBezTo>
                  <a:cubicBezTo>
                    <a:pt x="1097" y="648"/>
                    <a:pt x="946" y="0"/>
                    <a:pt x="0" y="386"/>
                  </a:cubicBezTo>
                  <a:lnTo>
                    <a:pt x="0" y="484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12" name="Freeform 7"/>
          <p:cNvSpPr>
            <a:spLocks/>
          </p:cNvSpPr>
          <p:nvPr userDrawn="1"/>
        </p:nvSpPr>
        <p:spPr bwMode="auto">
          <a:xfrm flipH="1" flipV="1">
            <a:off x="-71438" y="3836260"/>
            <a:ext cx="3938588" cy="2109787"/>
          </a:xfrm>
          <a:custGeom>
            <a:avLst/>
            <a:gdLst>
              <a:gd name="T0" fmla="*/ 7224 w 7224"/>
              <a:gd name="T1" fmla="*/ 966 h 3869"/>
              <a:gd name="T2" fmla="*/ 0 w 7224"/>
              <a:gd name="T3" fmla="*/ 0 h 3869"/>
              <a:gd name="T4" fmla="*/ 7224 w 7224"/>
              <a:gd name="T5" fmla="*/ 384 h 3869"/>
              <a:gd name="T6" fmla="*/ 7224 w 7224"/>
              <a:gd name="T7" fmla="*/ 966 h 38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224" h="3869">
                <a:moveTo>
                  <a:pt x="7224" y="966"/>
                </a:moveTo>
                <a:cubicBezTo>
                  <a:pt x="1719" y="3869"/>
                  <a:pt x="0" y="0"/>
                  <a:pt x="0" y="0"/>
                </a:cubicBezTo>
                <a:cubicBezTo>
                  <a:pt x="0" y="0"/>
                  <a:pt x="1989" y="3340"/>
                  <a:pt x="7224" y="384"/>
                </a:cubicBezTo>
                <a:cubicBezTo>
                  <a:pt x="7221" y="630"/>
                  <a:pt x="7224" y="978"/>
                  <a:pt x="7224" y="966"/>
                </a:cubicBezTo>
                <a:close/>
              </a:path>
            </a:pathLst>
          </a:custGeom>
          <a:solidFill>
            <a:srgbClr val="FFFFFF">
              <a:alpha val="13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-71438" y="714528"/>
            <a:ext cx="2421993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Chapter 5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 userDrawn="1"/>
        </p:nvSpPr>
        <p:spPr bwMode="auto">
          <a:xfrm>
            <a:off x="2384824" y="1745542"/>
            <a:ext cx="6502400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Peritoneal Dialysis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 userDrawn="1"/>
        </p:nvSpPr>
        <p:spPr bwMode="auto">
          <a:xfrm>
            <a:off x="13657" y="4693142"/>
            <a:ext cx="3274268" cy="184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82880" tIns="182880" rIns="182880" bIns="18288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2014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ANZDATA Registry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37th Annual Report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1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Data to 31-Dec-2013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 userDrawn="1"/>
        </p:nvSpPr>
        <p:spPr bwMode="auto">
          <a:xfrm>
            <a:off x="3708799" y="3062500"/>
            <a:ext cx="51784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400" b="1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  <a:t>ANZDATA gratefully acknowledges the </a:t>
            </a:r>
            <a:br>
              <a:rPr kumimoji="0" lang="en-AU" altLang="en-US" sz="1400" b="1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AU" altLang="en-US" sz="1400" b="1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  <a:t>contributions of  the Peritoneal Dialysis Working Group </a:t>
            </a:r>
            <a:br>
              <a:rPr kumimoji="0" lang="en-AU" altLang="en-US" sz="1400" b="1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AU" altLang="en-US" sz="1400" b="1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  <a:t>convened by Neil </a:t>
            </a:r>
            <a:r>
              <a:rPr kumimoji="0" lang="en-AU" altLang="en-US" sz="1400" b="1" i="0" u="none" strike="noStrike" cap="none" normalizeH="0" baseline="0" dirty="0" err="1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  <a:t>Boudville</a:t>
            </a:r>
            <a:r>
              <a:rPr kumimoji="0" lang="en-AU" altLang="en-US" sz="1400" b="1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464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6194590"/>
            <a:ext cx="1296144" cy="618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 userDrawn="1"/>
        </p:nvSpPr>
        <p:spPr>
          <a:xfrm>
            <a:off x="6300192" y="6495147"/>
            <a:ext cx="27363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ANZDATA Registry 37</a:t>
            </a:r>
            <a:r>
              <a:rPr lang="en-AU" sz="1000" baseline="3000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AU" sz="1000" baseline="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Annual Report</a:t>
            </a:r>
            <a:endParaRPr lang="en-AU" sz="1000" dirty="0">
              <a:solidFill>
                <a:srgbClr val="004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12000" y="261288"/>
            <a:ext cx="7920000" cy="576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90329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0EA13-B3CD-4E3D-AC0C-5F07BED215E9}" type="datetimeFigureOut">
              <a:rPr lang="en-AU" smtClean="0"/>
              <a:t>24/09/2015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0DDAE-9B10-4B92-9FAB-BA72AB9F320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7677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4D7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4D73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4D7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4D73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4D73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4D7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wmf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wmf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wmf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wmf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wmf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wmf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wmf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wmf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wmf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9.wmf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wmf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9101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167728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6443394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665726787"/>
              </p:ext>
            </p:extLst>
          </p:nvPr>
        </p:nvGraphicFramePr>
        <p:xfrm>
          <a:off x="612000" y="0"/>
          <a:ext cx="7920000" cy="6232907"/>
        </p:xfrm>
        <a:graphic>
          <a:graphicData uri="http://schemas.openxmlformats.org/drawingml/2006/table">
            <a:tbl>
              <a:tblPr/>
              <a:tblGrid>
                <a:gridCol w="1780375"/>
                <a:gridCol w="1780375"/>
                <a:gridCol w="871850"/>
                <a:gridCol w="871850"/>
                <a:gridCol w="871850"/>
                <a:gridCol w="871850"/>
                <a:gridCol w="871850"/>
              </a:tblGrid>
              <a:tr h="549122">
                <a:tc gridSpan="7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AU" sz="15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Incident and prevalent PD patients by age group and primary disease - </a:t>
                      </a:r>
                      <a:r>
                        <a:rPr lang="en-AU" sz="15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0994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Category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 group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</a:tr>
              <a:tr h="172446">
                <a:tc rowSpan="10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Patients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0-14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24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15-24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 (3%)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25-34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 (6%)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 (6%)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 (6%)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 (7%)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35-44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 (8%)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 (11%)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(10%)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 (12%)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(9%)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45-54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 (14%)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134 (18%)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153 (18%)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 (14%)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164 (17%)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55-64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 (22%)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169 (22%)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181 (22%)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227 (23%)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218 (23%)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226 (25%)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180 (24%)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180 (22%)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235 (24%)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239 (25%)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75-84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 (16%)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 (14%)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129 (15%)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151 (15%)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 (13%)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85+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(2%)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835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72446">
                <a:tc rowSpan="10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Patients Dialysing 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0-14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 (1%)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 (1%)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24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15-24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 (2%)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 (2%)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 (2%)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25-34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(5%)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(4%)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 (4%)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35-44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171 (8%)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181 (9%)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185 (9%)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205 (9%)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 (9%)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45-54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337 (15%)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301 (14%)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308 (15%)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337 (15%)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324 (14%)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55-64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482 (22%)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460 (22%)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455 (22%)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494 (22%)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507 (22%)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579 (26%)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558 (27%)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514 (25%)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559 (25%)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597 (26%)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75-84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400 (18%)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379 (18%)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400 (19%)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421 (19%)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447 (19%)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85+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(2%)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 (2%)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 (2%)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 (2%)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 (3%)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2203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2089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2238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2306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72446">
                <a:tc rowSpan="9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Primary Renal Disease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Glomerulonephritis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252 (28%)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 (26%)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224 (27%)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261 (26%)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232 (24%)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24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Analgesic Nephropathy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(1%)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(2%)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Hypertension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 (17%)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(13%)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 (14%)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 (12%)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 (15%)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Polycystic Disease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(6%)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(7%)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(5%)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(5%)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Reflux Nephropathy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 (3%)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(2%)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Diabetic Nephropathy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267 (30%)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251 (33%)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273 (33%)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322 (32%)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316 (33%)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Miscellaneous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 (9%)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(11%)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(11%)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 (14%)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132 (14%)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Uncertain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(4%)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 (5%)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 (6%)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 (6%)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 (6%)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999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968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397" marR="7397" marT="739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405063" y="1606550"/>
            <a:ext cx="6777037" cy="74168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8993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610718658"/>
              </p:ext>
            </p:extLst>
          </p:nvPr>
        </p:nvGraphicFramePr>
        <p:xfrm>
          <a:off x="612002" y="0"/>
          <a:ext cx="7919997" cy="6233043"/>
        </p:xfrm>
        <a:graphic>
          <a:graphicData uri="http://schemas.openxmlformats.org/drawingml/2006/table">
            <a:tbl>
              <a:tblPr/>
              <a:tblGrid>
                <a:gridCol w="1780376"/>
                <a:gridCol w="1780376"/>
                <a:gridCol w="871849"/>
                <a:gridCol w="871849"/>
                <a:gridCol w="871849"/>
                <a:gridCol w="871849"/>
                <a:gridCol w="871849"/>
              </a:tblGrid>
              <a:tr h="542450">
                <a:tc gridSpan="7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AU" sz="15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Incident and prevalent PD patients by age group and primary disease </a:t>
                      </a:r>
                      <a:r>
                        <a:rPr lang="en-AU" sz="15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– New </a:t>
                      </a:r>
                      <a:r>
                        <a:rPr lang="en-AU" sz="15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Zealand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1591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Category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 group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</a:tr>
              <a:tr h="172470">
                <a:tc rowSpan="10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Patients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0-14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24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15-24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(1%)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(4%)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25-34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(4%)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(5%)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(4%)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(6%)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35-44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 (11%)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 (10%)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 (9%)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45-54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 (21%)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 (16%)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(16%)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 (24%)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 (19%)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55-64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 (22%)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(32%)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 (31%)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 (28%)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(29%)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(30%)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 (25%)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 (27%)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 (22%)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 (25%)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75-84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(10%)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 (12%)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(7%)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(5%)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85+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276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268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290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72470">
                <a:tc rowSpan="10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Patients Dialysing 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0-14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24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15-24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(3%)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25-34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 (4%)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 (4%)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 (4%)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35-44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 (8%)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 (8%)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 (7%)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 (8%)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 (8%)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45-54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 (20%)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141 (17%)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 (15%)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 (16%)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 (17%)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55-64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213 (27%)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235 (28%)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240 (30%)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228 (29%)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245 (29%)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216 (27%)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231 (28%)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224 (28%)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218 (28%)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222 (27%)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75-84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 (9%)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(12%)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(11%)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 (11%)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(11%)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85+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(0%)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800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832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795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778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832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172470">
                <a:tc rowSpan="9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Primary Renal Disease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Glomerulonephritis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 (20%)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(24%)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(23%)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 (22%)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 (24%)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724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Analgesic Nephropathy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(1%)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Hypertension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 (12%)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 (13%)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(12%)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(8%)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Polycystic Disease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(6%)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(5%)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(5%)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(5%)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Reflux Nephropathy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(3%)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Diabetic Nephropathy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 (45%)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134 (49%)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 (44%)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 (46%)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136 (47%)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Miscellaneous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 (11%)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(7%)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(9%)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 (12%)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(9%)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Uncertain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(4%)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(5%)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(3%)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(2%)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47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276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268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290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7426" marR="7426" marT="742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395538" y="1598613"/>
            <a:ext cx="6777037" cy="738663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89364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2354543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867782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icture Placeholder 3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720403367"/>
              </p:ext>
            </p:extLst>
          </p:nvPr>
        </p:nvGraphicFramePr>
        <p:xfrm>
          <a:off x="612000" y="0"/>
          <a:ext cx="7920000" cy="5760001"/>
        </p:xfrm>
        <a:graphic>
          <a:graphicData uri="http://schemas.openxmlformats.org/drawingml/2006/table">
            <a:tbl>
              <a:tblPr/>
              <a:tblGrid>
                <a:gridCol w="1320000"/>
                <a:gridCol w="1320000"/>
                <a:gridCol w="1320000"/>
                <a:gridCol w="1320000"/>
                <a:gridCol w="1320000"/>
                <a:gridCol w="1320000"/>
              </a:tblGrid>
              <a:tr h="1368336">
                <a:tc grid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Number (per Million) of Prevalent PD Patients, Australia 2009-2013 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10660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</a:tr>
              <a:tr h="110660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2203 (101.57)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2089 (94.83)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2078 (93.03)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2238 (98.48)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2306 (99.71)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10660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APD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1314 (60.58)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1279 (58.06)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1285 (57.53)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1400 (61.61)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1448 (62.61)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7183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CAPD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889 (40.99)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810 (36.77)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793 (35.50)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838 (36.88)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858 (37.10)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1611313" y="7410450"/>
            <a:ext cx="6851650" cy="16192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118882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395733308"/>
              </p:ext>
            </p:extLst>
          </p:nvPr>
        </p:nvGraphicFramePr>
        <p:xfrm>
          <a:off x="612000" y="0"/>
          <a:ext cx="7920000" cy="5760001"/>
        </p:xfrm>
        <a:graphic>
          <a:graphicData uri="http://schemas.openxmlformats.org/drawingml/2006/table">
            <a:tbl>
              <a:tblPr/>
              <a:tblGrid>
                <a:gridCol w="1320000"/>
                <a:gridCol w="1320000"/>
                <a:gridCol w="1320000"/>
                <a:gridCol w="1320000"/>
                <a:gridCol w="1320000"/>
                <a:gridCol w="1320000"/>
              </a:tblGrid>
              <a:tr h="1363470">
                <a:tc grid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Number (per Million) of Prevalent PD Patients, New Zealand 2009-2013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08819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</a:tr>
              <a:tr h="110277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800 (185.93)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832 (191.23)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795 (181.34)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778 (176.50)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832 (187.30)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10277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APD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337 (78.32)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359 (82.52)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352 (80.29)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377 (85.53)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389 (87.57)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0277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CAPD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463 (107.61)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473 (108.72)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443 (101.05)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401 (90.97)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443 (99.73)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22425" y="9466263"/>
            <a:ext cx="6851650" cy="16192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014428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65024724"/>
              </p:ext>
            </p:extLst>
          </p:nvPr>
        </p:nvGraphicFramePr>
        <p:xfrm>
          <a:off x="612000" y="0"/>
          <a:ext cx="7920000" cy="5760001"/>
        </p:xfrm>
        <a:graphic>
          <a:graphicData uri="http://schemas.openxmlformats.org/drawingml/2006/table">
            <a:tbl>
              <a:tblPr/>
              <a:tblGrid>
                <a:gridCol w="777714"/>
                <a:gridCol w="777714"/>
                <a:gridCol w="778404"/>
                <a:gridCol w="888998"/>
                <a:gridCol w="888998"/>
                <a:gridCol w="688721"/>
                <a:gridCol w="725004"/>
                <a:gridCol w="884745"/>
                <a:gridCol w="884745"/>
                <a:gridCol w="624957"/>
              </a:tblGrid>
              <a:tr h="743911">
                <a:tc gridSpan="10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b="1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Icodextrin</a:t>
                      </a: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Usage by Modality Type - December 2013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87292">
                <a:tc rowSpan="2" grid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PD Type 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905012">
                <a:tc gridSpan="2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Reported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Reported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</a:tr>
              <a:tr h="587292"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CAPD 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475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335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858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243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186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443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8729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55.36%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39.04%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5.59%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54.85%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41.99%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3.16%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7292"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APD 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780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622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1448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274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389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8729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53.87%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42.96%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3.18%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28.53%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70.44%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1.03%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7292"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1255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957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2306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354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460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832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58732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54.42%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41.50%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4.08%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42.55%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55.29%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2.16%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81163" y="3867150"/>
            <a:ext cx="6694487" cy="215423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951492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977170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228495405"/>
              </p:ext>
            </p:extLst>
          </p:nvPr>
        </p:nvGraphicFramePr>
        <p:xfrm>
          <a:off x="612000" y="0"/>
          <a:ext cx="7919998" cy="5759996"/>
        </p:xfrm>
        <a:graphic>
          <a:graphicData uri="http://schemas.openxmlformats.org/drawingml/2006/table">
            <a:tbl>
              <a:tblPr/>
              <a:tblGrid>
                <a:gridCol w="2591848"/>
                <a:gridCol w="1065630"/>
                <a:gridCol w="1065630"/>
                <a:gridCol w="1065630"/>
                <a:gridCol w="1065630"/>
                <a:gridCol w="1065630"/>
              </a:tblGrid>
              <a:tr h="667723">
                <a:tc gridSpan="6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Proportion (%) PD of all Home Dialysis Patients 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6006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State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1EB"/>
                    </a:solidFill>
                  </a:tcPr>
                </a:tc>
              </a:tr>
              <a:tr h="46006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Queensland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6006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South Wales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0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Australian Capital Territory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471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Victoria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006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Tasmania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006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South Australia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006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Northern Territory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006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Western Australia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006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</a:tr>
              <a:tr h="46006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62%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64%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13310" marR="13310" marT="1331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790825" y="4546600"/>
            <a:ext cx="5667375" cy="26670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894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835313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985194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898391730"/>
              </p:ext>
            </p:extLst>
          </p:nvPr>
        </p:nvGraphicFramePr>
        <p:xfrm>
          <a:off x="612000" y="0"/>
          <a:ext cx="7920000" cy="5759998"/>
        </p:xfrm>
        <a:graphic>
          <a:graphicData uri="http://schemas.openxmlformats.org/drawingml/2006/table">
            <a:tbl>
              <a:tblPr/>
              <a:tblGrid>
                <a:gridCol w="792000"/>
                <a:gridCol w="792000"/>
                <a:gridCol w="792000"/>
                <a:gridCol w="792000"/>
                <a:gridCol w="792000"/>
                <a:gridCol w="792000"/>
                <a:gridCol w="792000"/>
                <a:gridCol w="792000"/>
                <a:gridCol w="792000"/>
                <a:gridCol w="792000"/>
              </a:tblGrid>
              <a:tr h="610874">
                <a:tc gridSpan="10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Low GDP - Lactate Usage by Modality Type - December 2013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10874"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PD Type 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C2D6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C2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C2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87300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Reported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Reported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</a:tr>
              <a:tr h="610874"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CAPD 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704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858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402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443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1087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82.05%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12.35%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5.59%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90.74%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6.09%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3.16%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874"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APD 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1309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1448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378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389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1087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90.40%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6.42%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3.18%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97.17%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1.80%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1.03%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874"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2306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780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832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61087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87.29%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8.63%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4.08%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93.75%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4.09%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2.16%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366963" y="4467225"/>
            <a:ext cx="6096000" cy="21685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031145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017505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9232006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487434975"/>
              </p:ext>
            </p:extLst>
          </p:nvPr>
        </p:nvGraphicFramePr>
        <p:xfrm>
          <a:off x="612000" y="0"/>
          <a:ext cx="7920000" cy="5759998"/>
        </p:xfrm>
        <a:graphic>
          <a:graphicData uri="http://schemas.openxmlformats.org/drawingml/2006/table">
            <a:tbl>
              <a:tblPr/>
              <a:tblGrid>
                <a:gridCol w="792000"/>
                <a:gridCol w="792000"/>
                <a:gridCol w="792000"/>
                <a:gridCol w="792000"/>
                <a:gridCol w="792000"/>
                <a:gridCol w="792000"/>
                <a:gridCol w="792000"/>
                <a:gridCol w="792000"/>
                <a:gridCol w="792000"/>
                <a:gridCol w="792000"/>
              </a:tblGrid>
              <a:tr h="610874">
                <a:tc gridSpan="10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Low GDP - </a:t>
                      </a:r>
                      <a:r>
                        <a:rPr lang="en-AU" sz="1800" b="1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Bicarb</a:t>
                      </a: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Usage by Modality Type - December 2013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10874"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PD Type 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C2D6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C2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C2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87300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Reported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Reported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</a:tr>
              <a:tr h="610874"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CAPD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785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858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426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443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1087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91.49%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2.91%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5.59%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96.16%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0.68%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3.16%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874"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APD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1373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1448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380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389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1087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94.82%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2.00%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3.18%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97.69%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1.29%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1.03%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874">
                <a:tc rowSpan="2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2158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2306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806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832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61087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93.58%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2.34%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4.08%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96.88%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0.96%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2.16%</a:t>
                      </a:r>
                      <a:endParaRPr lang="en-AU" sz="13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3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3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355850" y="4103688"/>
            <a:ext cx="6096000" cy="21558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937143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6148412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3638161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482771790"/>
              </p:ext>
            </p:extLst>
          </p:nvPr>
        </p:nvGraphicFramePr>
        <p:xfrm>
          <a:off x="611999" y="0"/>
          <a:ext cx="7920003" cy="5856582"/>
        </p:xfrm>
        <a:graphic>
          <a:graphicData uri="http://schemas.openxmlformats.org/drawingml/2006/table">
            <a:tbl>
              <a:tblPr/>
              <a:tblGrid>
                <a:gridCol w="1131429"/>
                <a:gridCol w="1131429"/>
                <a:gridCol w="1131429"/>
                <a:gridCol w="1131429"/>
                <a:gridCol w="1131429"/>
                <a:gridCol w="1131429"/>
                <a:gridCol w="1131429"/>
              </a:tblGrid>
              <a:tr h="1731197">
                <a:tc gridSpan="7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Peritoneal Dialysis at 90 Days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 Survival by Era 2002 - 2013 </a:t>
                      </a:r>
                      <a:br>
                        <a:rPr lang="en-AU" sz="2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2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Censored for Transplant</a:t>
                      </a:r>
                      <a:br>
                        <a:rPr lang="en-AU" sz="2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2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[95% Confidence Interval] 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5700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Period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No. of Patients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months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years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years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</a:tr>
              <a:tr h="446474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 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2002 - 2004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1858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97[96,98]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91[89,92]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69[67,71]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53[51,55]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4647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2005 - 2007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2053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98[97,98]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92[91,93]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71[69,73]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57[55,59]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647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2008 - 2010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2020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98[98,99]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94[93,95]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76[74,78]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61[58,63]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647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2011 - 2013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2096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98[97,99]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95[94,96]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474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2002 - 2004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646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97[95,98]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90[87,92]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62[59,66]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44[40,48]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4647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2005 - 2007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614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98[97,99]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93[90,94]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70[67,74]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48[44,52]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647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2008 - 2010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649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98[97,99]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93[91,95]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73[69,76]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54[50,58]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647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2011 - 2013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620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99[98,100]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94[92,96]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04963" y="4508500"/>
            <a:ext cx="6856412" cy="27813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27721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49313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095509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935912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669524676"/>
              </p:ext>
            </p:extLst>
          </p:nvPr>
        </p:nvGraphicFramePr>
        <p:xfrm>
          <a:off x="611999" y="0"/>
          <a:ext cx="7920003" cy="5785143"/>
        </p:xfrm>
        <a:graphic>
          <a:graphicData uri="http://schemas.openxmlformats.org/drawingml/2006/table">
            <a:tbl>
              <a:tblPr/>
              <a:tblGrid>
                <a:gridCol w="1132497"/>
                <a:gridCol w="1131251"/>
                <a:gridCol w="1131251"/>
                <a:gridCol w="1131251"/>
                <a:gridCol w="1131251"/>
                <a:gridCol w="1131251"/>
                <a:gridCol w="1131251"/>
              </a:tblGrid>
              <a:tr h="1615670">
                <a:tc gridSpan="7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Peritoneal Dialysis at 90 Days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 Survival by Age Group 2002 - 2013 </a:t>
                      </a:r>
                      <a:b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Censored for Transplant</a:t>
                      </a:r>
                      <a:b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[95% Confidence Interval] 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2844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 Group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No. of Patients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months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years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years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</a:tr>
              <a:tr h="451985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 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&lt;40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1192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99[99,100]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98[98,99]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94[92,95]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91[89,93]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5198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40-59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2483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99[98,99]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96[96,97]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83[81,85]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72[70,74]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198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60-74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2949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97[96,98]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91[90,92]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67[65,69]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46[44,48]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198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≥75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1403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96[95,97]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87[85,89]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53[50,56]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28[25,31]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985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&lt;40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284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99[97,100]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97[95,99]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90[85,93]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82[77,87]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5198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40-59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942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98[97,99]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94[93,96]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76[73,79]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58[55,62]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198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60-74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1049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98[97,99]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91[89,93]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62[59,65]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38[34,41]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198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≥75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254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94[91,97]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85[80,89]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47[40,53]</a:t>
                      </a:r>
                      <a:endParaRPr lang="en-AU" sz="15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23[18,29]</a:t>
                      </a:r>
                      <a:endParaRPr lang="en-AU" sz="15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01788" y="3595688"/>
            <a:ext cx="6856412" cy="27813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102900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606496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132071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581704429"/>
              </p:ext>
            </p:extLst>
          </p:nvPr>
        </p:nvGraphicFramePr>
        <p:xfrm>
          <a:off x="612001" y="0"/>
          <a:ext cx="7919999" cy="5760001"/>
        </p:xfrm>
        <a:graphic>
          <a:graphicData uri="http://schemas.openxmlformats.org/drawingml/2006/table">
            <a:tbl>
              <a:tblPr/>
              <a:tblGrid>
                <a:gridCol w="1135325"/>
                <a:gridCol w="1130779"/>
                <a:gridCol w="1130779"/>
                <a:gridCol w="1130779"/>
                <a:gridCol w="1130779"/>
                <a:gridCol w="1130779"/>
                <a:gridCol w="1130779"/>
              </a:tblGrid>
              <a:tr h="2359685">
                <a:tc gridSpan="7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Peritoneal Dialysis at 90 Days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 Survival by Diabetic Status 2002 - 2013 </a:t>
                      </a:r>
                      <a:b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Censored for Transplant</a:t>
                      </a:r>
                      <a:b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[95% Confidence Interval] 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2213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Period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No. of Patients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months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years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years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</a:tr>
              <a:tr h="683223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 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Non-diabetic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4742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98[98,98]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94[94,95]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79[78,80]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66[65,68]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6010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Diabetic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3283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97[97,98]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91[90,92]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65[63,67]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45[43,47]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0108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Diabetic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98[97,98]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93[92,95]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75[72,77]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60[57,63]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7474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Non-diabetic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98[98,99]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91[89,93]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63[60,66]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37[34,40]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00200" y="4795838"/>
            <a:ext cx="6859588" cy="20891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89951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41394535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849626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120763340"/>
              </p:ext>
            </p:extLst>
          </p:nvPr>
        </p:nvGraphicFramePr>
        <p:xfrm>
          <a:off x="611999" y="0"/>
          <a:ext cx="7920003" cy="5810237"/>
        </p:xfrm>
        <a:graphic>
          <a:graphicData uri="http://schemas.openxmlformats.org/drawingml/2006/table">
            <a:tbl>
              <a:tblPr/>
              <a:tblGrid>
                <a:gridCol w="1131429"/>
                <a:gridCol w="1131429"/>
                <a:gridCol w="1131429"/>
                <a:gridCol w="1131429"/>
                <a:gridCol w="1131429"/>
                <a:gridCol w="1131429"/>
                <a:gridCol w="1131429"/>
              </a:tblGrid>
              <a:tr h="1630980">
                <a:tc gridSpan="7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Peritoneal Dialysis at 90 Days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Technique Survival by Era 2002 - 2013 </a:t>
                      </a:r>
                      <a:b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Censored for Transplant</a:t>
                      </a:r>
                      <a:b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[95% Confidence Interval] 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6703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 Group 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No. of Patients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months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years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years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</a:tr>
              <a:tr h="456268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 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2002 - 2004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1858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91[90,92]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77[75,79]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36[33,38]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15[13,17]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562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2005 - 2007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2053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93[91,94]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78[76,79]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37[34,39]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17[15,18]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6811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2008 - 2010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2020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92[91,93]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80[78,81]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41[39,43]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21[18,23]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62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2011 - 2013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2096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94[92,95]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82[80,84]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6268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2002 - 2004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646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95[92,96]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82[79,85]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38[34,42]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16[13,19]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562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2005 - 2007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95[93,97]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84[81,87]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45[41,49]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21[18,25]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62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2008 - 2010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649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95[93,96]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84[81,87]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47[43,51]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23[18,27]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626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2011 - 2013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96[94,97]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86[83,89]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04963" y="4313238"/>
            <a:ext cx="6856412" cy="27860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2396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732275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29423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91248931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495199022"/>
              </p:ext>
            </p:extLst>
          </p:nvPr>
        </p:nvGraphicFramePr>
        <p:xfrm>
          <a:off x="611999" y="0"/>
          <a:ext cx="7920003" cy="5809274"/>
        </p:xfrm>
        <a:graphic>
          <a:graphicData uri="http://schemas.openxmlformats.org/drawingml/2006/table">
            <a:tbl>
              <a:tblPr/>
              <a:tblGrid>
                <a:gridCol w="1131429"/>
                <a:gridCol w="1131429"/>
                <a:gridCol w="1131429"/>
                <a:gridCol w="1131429"/>
                <a:gridCol w="1131429"/>
                <a:gridCol w="1131429"/>
                <a:gridCol w="1131429"/>
              </a:tblGrid>
              <a:tr h="1634339">
                <a:tc gridSpan="7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Peritoneal Dialysis at 90 Days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Technique Survival by Age Group 2002 - 2013 </a:t>
                      </a:r>
                      <a:b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Censored for Transplant</a:t>
                      </a:r>
                      <a:b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[95% Confidence Interval] 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6799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 Group 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No. of Patients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months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years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years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</a:tr>
              <a:tr h="457208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 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&lt;40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1192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94[93,95]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80[78,83]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45[41,49]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28[23,32]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5720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40-59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2483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93[92,94]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81[80,83]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43[40,45]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22[20,25]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720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60-74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2949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92[91,93]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79[78,81]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38[36,40]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17[15,19]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720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≥75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91[89,92]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74[72,77]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32[29,35]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11[9,13]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8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&lt;40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95[92,97]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88[83,91]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48[40,55]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30[22,39]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5720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40-59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96[94,97]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86[83,88]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46[43,50]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25[21,29]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720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60-74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1049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96[94,97]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83[80,85]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44[40,47]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18[15,21]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720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≥75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91[87,94]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78[72,83]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33[27,39]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10[6,15]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04963" y="3595688"/>
            <a:ext cx="6856412" cy="27813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340029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65558404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16816140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613153139"/>
              </p:ext>
            </p:extLst>
          </p:nvPr>
        </p:nvGraphicFramePr>
        <p:xfrm>
          <a:off x="611999" y="0"/>
          <a:ext cx="7920003" cy="5760001"/>
        </p:xfrm>
        <a:graphic>
          <a:graphicData uri="http://schemas.openxmlformats.org/drawingml/2006/table">
            <a:tbl>
              <a:tblPr/>
              <a:tblGrid>
                <a:gridCol w="1131429"/>
                <a:gridCol w="1131429"/>
                <a:gridCol w="1131429"/>
                <a:gridCol w="1131429"/>
                <a:gridCol w="1131429"/>
                <a:gridCol w="1131429"/>
                <a:gridCol w="1131429"/>
              </a:tblGrid>
              <a:tr h="2375226">
                <a:tc gridSpan="7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Peritoneal Dialysis at 90 Days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Technique Survival by Diabetic Status 2002 - 2013 </a:t>
                      </a:r>
                      <a:br>
                        <a:rPr lang="en-AU" sz="2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2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Censored for Transplant</a:t>
                      </a:r>
                      <a:br>
                        <a:rPr lang="en-AU" sz="2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2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[95% Confidence Interval] 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2688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Period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No. of Patients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months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years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years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</a:tr>
              <a:tr h="664489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 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Diabetic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3283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92[91,93]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78[76,79]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33[32,35]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13[11,14]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6445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Non-diabetic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4742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93[92,94]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80[79,81]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43[41,45]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22[20,24]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455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Non-diabetic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96[94,97]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83[81,85]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41[38,44]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16[13,18]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6448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Diabetic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95[93,96]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85[83,87]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48[44,51]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26[22,29]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04963" y="4183063"/>
            <a:ext cx="6856412" cy="20748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330523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6651542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9166548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Picture Placeholder 4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513212409"/>
              </p:ext>
            </p:extLst>
          </p:nvPr>
        </p:nvGraphicFramePr>
        <p:xfrm>
          <a:off x="612000" y="0"/>
          <a:ext cx="7920000" cy="6148581"/>
        </p:xfrm>
        <a:graphic>
          <a:graphicData uri="http://schemas.openxmlformats.org/drawingml/2006/table">
            <a:tbl>
              <a:tblPr/>
              <a:tblGrid>
                <a:gridCol w="4344107"/>
                <a:gridCol w="1756939"/>
                <a:gridCol w="1818954"/>
              </a:tblGrid>
              <a:tr h="466802">
                <a:tc gridSpan="3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Causes of Peritoneal Dialysis Technique Failure in 2013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8366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Causes of technique failure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Abdominal Abscess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Acute Peritonitis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Recurrent/Persistent Peritonitis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Tunnel/Exit Site Infection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Unspecified Peritoneal Infection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Infective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151 (29%)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(34%)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Catheter Migrated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Inadequate Fluid Ultrafiltration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Inadequate Solute Clearance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Dialysis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 (21%)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(16%)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Abdominal Pain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Cardiovascular Instability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Catheter Block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Dialysate Leak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Haemoperitoneum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Hernia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Hydrothorax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Multiple Adhesions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Pleural Effusion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Pregnancy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Scrotal Oedema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Surgery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Technical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(18%)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(33%)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 Preference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Unable To Manage Self-Care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Patient Preference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(18%)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(9%)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Planned Transfer After Acute Pd Start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Poor Nutrition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Vascular access problems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Other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 (6%)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(3%)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1596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Not Reported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 (7%)</a:t>
                      </a:r>
                      <a:endParaRPr lang="en-AU" sz="10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(5%)</a:t>
                      </a:r>
                      <a:endParaRPr lang="en-AU" sz="10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8621" marR="8621" marT="862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</a:tbl>
          </a:graphicData>
        </a:graphic>
      </p:graphicFrame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4081463" y="2249488"/>
            <a:ext cx="4597400" cy="636428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014401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965416970"/>
              </p:ext>
            </p:extLst>
          </p:nvPr>
        </p:nvGraphicFramePr>
        <p:xfrm>
          <a:off x="612000" y="0"/>
          <a:ext cx="7920000" cy="5759995"/>
        </p:xfrm>
        <a:graphic>
          <a:graphicData uri="http://schemas.openxmlformats.org/drawingml/2006/table">
            <a:tbl>
              <a:tblPr/>
              <a:tblGrid>
                <a:gridCol w="990000"/>
                <a:gridCol w="990000"/>
                <a:gridCol w="990000"/>
                <a:gridCol w="990000"/>
                <a:gridCol w="990000"/>
                <a:gridCol w="990000"/>
                <a:gridCol w="990000"/>
                <a:gridCol w="990000"/>
              </a:tblGrid>
              <a:tr h="1082747">
                <a:tc gridSpan="8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First PD Treatment to First Episode of Peritonitis</a:t>
                      </a:r>
                      <a:b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By Age at Entry 01-Jan-2009 to 31-Dec-2013 </a:t>
                      </a:r>
                      <a:b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%Survival[95% Confidence Interval]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92328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Survival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 Groups 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C2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9232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00-14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15-34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35-54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55-64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≥75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</a:tr>
              <a:tr h="2923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(n=111)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(n=389)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(n=1172)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(n=994)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(n=1060)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(n=728)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(n=4454)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</a:tr>
              <a:tr h="2923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months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[68,84]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[86,92]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[86,89]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[87,91]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[89,93]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[87,92]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[88,90]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3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months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[54,73]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[79,87]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[76,81]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[80,85]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[82,87]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[82,87]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 [81,83]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3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months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[44,65]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[72,81]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[71,76]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[74,80]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 [75,81]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 [75,81]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 [75,77]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3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 [38,60]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 [64,75]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[65,71]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 [69,75]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 [69,76]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 [67,74]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 [69,72]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3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years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 [17,50]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 [44,60]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[51,58]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 [48,57]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[50,59]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 [49,59]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[51,55]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3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years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 [17,50]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 [21,43]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[35,46]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[35,46]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[35,45]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[35,47]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[37,42]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3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(n=20)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(n=94)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(n=389)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(n=387)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(n=354)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(n=118)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(n=1362)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</a:tr>
              <a:tr h="2923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months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[56,94]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[86,97]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[85,92]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[85,92]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[83,91]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[83,94]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[87,90]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3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months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 [37,82]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 [71,89]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[74,83]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 [77,85]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 [76,84]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[74,89]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 [78,83]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3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months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 [37,82]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 [64,84]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 [67,76]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 [70,79]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[68,78]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[67,84]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[71,76]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3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[27,76]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 [57,79]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 [58,69]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 [60,71]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 [60,71]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 [60,79]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 [63,68]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3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years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[27,76]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 [48,73]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 [42,54]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 [43,57]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 [41,54]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 [37,61]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[46,53]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2328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years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 [15,59]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 [25,41]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[31,47]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 [23,37]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[27,52]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 [31,39]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03375" y="3395663"/>
            <a:ext cx="6859588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858323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7247563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85884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773632630"/>
              </p:ext>
            </p:extLst>
          </p:nvPr>
        </p:nvGraphicFramePr>
        <p:xfrm>
          <a:off x="612001" y="0"/>
          <a:ext cx="7919998" cy="5759999"/>
        </p:xfrm>
        <a:graphic>
          <a:graphicData uri="http://schemas.openxmlformats.org/drawingml/2006/table">
            <a:tbl>
              <a:tblPr/>
              <a:tblGrid>
                <a:gridCol w="1137566"/>
                <a:gridCol w="2809267"/>
                <a:gridCol w="794633"/>
                <a:gridCol w="794633"/>
                <a:gridCol w="794633"/>
                <a:gridCol w="794633"/>
                <a:gridCol w="794633"/>
              </a:tblGrid>
              <a:tr h="678066">
                <a:tc gridSpan="7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Stock and Flow of Peritoneal Dialysis Patients 2009 - 2013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3489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Year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237352">
                <a:tc rowSpan="10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Patients new to PD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757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835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735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0508" marR="0" indent="-250508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	First Dialysis Treatment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553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35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0508" marR="0" indent="-250508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	Previous HD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290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274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35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0508" marR="0" indent="-250508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	Previous Transplant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35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Transplanted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189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209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35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Deaths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290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246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35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0508"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Never Transplanted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286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241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35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0508"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Previously Transplanted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35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Transfer to HD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509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513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35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Patients Dialysing 31 December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2203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2089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2078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2238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2306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237352">
                <a:tc rowSpan="10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Patients new to PD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276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290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735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0508"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First Dialysis Treatment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154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173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35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0508"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Previous HD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35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0508"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Previous Transplant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35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Transplanted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35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Deaths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146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35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0508"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Never Transplanted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140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113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35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50508"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Previously Transplanted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35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Transfer to HD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147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119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735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Patients Dialysing 31 December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832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85913" y="2217738"/>
            <a:ext cx="6870700" cy="457041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4835691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0362881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52585027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7350591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47081175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4275487555"/>
              </p:ext>
            </p:extLst>
          </p:nvPr>
        </p:nvGraphicFramePr>
        <p:xfrm>
          <a:off x="612000" y="0"/>
          <a:ext cx="7920000" cy="5759998"/>
        </p:xfrm>
        <a:graphic>
          <a:graphicData uri="http://schemas.openxmlformats.org/drawingml/2006/table">
            <a:tbl>
              <a:tblPr/>
              <a:tblGrid>
                <a:gridCol w="990000"/>
                <a:gridCol w="990000"/>
                <a:gridCol w="990000"/>
                <a:gridCol w="990000"/>
                <a:gridCol w="990000"/>
                <a:gridCol w="990000"/>
                <a:gridCol w="990000"/>
                <a:gridCol w="990000"/>
              </a:tblGrid>
              <a:tr h="1138366">
                <a:tc gridSpan="8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First home APD Treatment to First Episode of Peritonitis</a:t>
                      </a:r>
                      <a:b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By Age at Entry 01-Jan-2009 to 31-Dec-2013 </a:t>
                      </a:r>
                      <a:b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1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%Survival[95% Confidence Interval]</a:t>
                      </a:r>
                      <a:endParaRPr lang="en-AU" sz="1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88852">
                <a:tc rowSpan="2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Survival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 Groups 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C2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8885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00-14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15-34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35-54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55-64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≥75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All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2D6"/>
                    </a:solidFill>
                  </a:tcPr>
                </a:tc>
              </a:tr>
              <a:tr h="28885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(n=103)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(n=321)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(n=864)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(n=658)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(n=714)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(n=457)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(n=3117)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</a:tr>
              <a:tr h="28885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months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[73, 89]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[88, 95]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[89, 93]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[89, 94]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[93, 96]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[89, 94]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[91, 93]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85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months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 [62, 81]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 [81, 89]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[83, 88]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[84, 90]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[86, 91]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[85, 91]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[85, 88]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85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months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[57, 77]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 [74, 85]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 [77, 83]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[79, 86]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[80, 86]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 [76, 84]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 [79, 82]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85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[52, 74]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[68, 80]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 [71, 78]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 [74, 82]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 [74, 81]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[72, 81]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 [74, 78]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85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years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[30, 65]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[45, 64]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 [59, 68]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 [55, 66]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 [56, 67]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 [56, 68]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 [59, 64]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85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years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[30, 65]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 [21, 49]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 [44, 57]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 [51, 63]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[42, 55]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 [38, 56]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 [46, 53]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85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(n=19)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(n=64)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(n=258)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(n=217)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(n=180)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(n=48)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(n=786)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</a:tr>
              <a:tr h="28885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months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[56, 94]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[83, 97]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[86, 93]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[92, 98]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 [87, 95]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[85, 100]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[91, 94]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85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months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 [37, 82]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[78, 95]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[77, 87]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[82, 92]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 [74, 87]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[83, 99]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[82, 87]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85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months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[27, 76]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 [64, 88]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[73, 84]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 [74, 86]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[69, 83]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 [68, 93]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[76, 82]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85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[27, 76]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 [64, 88]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[67, 80]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 [68, 81]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 [63, 79]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 [60, 88]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[70, 77]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85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years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[27, 76]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 [37, 73]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[56, 72]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 [53, 70]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 [48, 68]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 [16, 55]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 [55, 65]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85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years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 [12, 61]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 [35, 58]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 [41, 62]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 [43, 65]</a:t>
                      </a:r>
                      <a:endParaRPr lang="en-AU" sz="105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 [16, 55]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[43, 55]</a:t>
                      </a:r>
                      <a:endParaRPr lang="en-AU" sz="105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878796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11" name="Picture Placeholder 10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" b="5"/>
          <a:stretch>
            <a:fillRect/>
          </a:stretch>
        </p:blipFill>
        <p:spPr>
          <a:xfrm>
            <a:off x="611188" y="333375"/>
            <a:ext cx="7920037" cy="5759450"/>
          </a:xfrm>
        </p:spPr>
      </p:pic>
    </p:spTree>
    <p:extLst>
      <p:ext uri="{BB962C8B-B14F-4D97-AF65-F5344CB8AC3E}">
        <p14:creationId xmlns:p14="http://schemas.microsoft.com/office/powerpoint/2010/main" val="146580185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7019847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6540142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70373982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67759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08596354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43437669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99276006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74900981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61486847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7397573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520275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8545596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2052" name="Picture 4" descr="fig5_32_haemoglobin_pd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000" y="0"/>
            <a:ext cx="7920000" cy="57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859746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96" b="999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78477476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96" b="999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9058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62266449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9407971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7481397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2303537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10614053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3077" name="Picture 5" descr="fig5_36_ferritin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000" y="116632"/>
            <a:ext cx="7920000" cy="5643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444132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5124" name="Picture 4" descr="fig5_37_transferrin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000" y="188640"/>
            <a:ext cx="7920000" cy="5571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171525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37658628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2422772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3659014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720937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0775468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6147" name="Picture 3" descr="fig5_40_serum_calcium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2"/>
          <a:stretch>
            <a:fillRect/>
          </a:stretch>
        </p:blipFill>
        <p:spPr bwMode="auto">
          <a:xfrm>
            <a:off x="612000" y="116632"/>
            <a:ext cx="7920000" cy="57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109250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72042191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725602254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1031" name="Picture 7" descr="fig5_42_phosphate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2"/>
          <a:stretch>
            <a:fillRect/>
          </a:stretch>
        </p:blipFill>
        <p:spPr bwMode="auto">
          <a:xfrm>
            <a:off x="612000" y="116632"/>
            <a:ext cx="7920000" cy="57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9053058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33409643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47270268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7170" name="Picture 2" descr="fig5_44_CalciumPhosphate (2)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2"/>
          <a:stretch>
            <a:fillRect/>
          </a:stretch>
        </p:blipFill>
        <p:spPr bwMode="auto">
          <a:xfrm>
            <a:off x="612000" y="188640"/>
            <a:ext cx="7920000" cy="57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1049769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78252911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5438" y="3306763"/>
            <a:ext cx="6859587" cy="36242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59276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726028384"/>
      </p:ext>
    </p:extLst>
  </p:cSld>
  <p:clrMapOvr>
    <a:masterClrMapping/>
  </p:clrMapOvr>
</p:sld>
</file>

<file path=ppt/theme/theme1.xml><?xml version="1.0" encoding="utf-8"?>
<a:theme xmlns:a="http://schemas.openxmlformats.org/drawingml/2006/main" name="PPT-Template - Cop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PPT-Template - Copy</Template>
  <TotalTime>87</TotalTime>
  <Words>3731</Words>
  <Application>Microsoft Office PowerPoint</Application>
  <PresentationFormat>On-screen Show (4:3)</PresentationFormat>
  <Paragraphs>1478</Paragraphs>
  <Slides>88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88</vt:i4>
      </vt:variant>
    </vt:vector>
  </HeadingPairs>
  <TitlesOfParts>
    <vt:vector size="89" baseType="lpstr">
      <vt:lpstr>PPT-Template - Copy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Adams</dc:creator>
  <cp:lastModifiedBy>Julie Adams</cp:lastModifiedBy>
  <cp:revision>21</cp:revision>
  <dcterms:created xsi:type="dcterms:W3CDTF">2015-09-23T04:10:56Z</dcterms:created>
  <dcterms:modified xsi:type="dcterms:W3CDTF">2015-09-24T01:14:31Z</dcterms:modified>
</cp:coreProperties>
</file>