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87" r:id="rId5"/>
    <p:sldId id="286" r:id="rId6"/>
    <p:sldId id="285" r:id="rId7"/>
    <p:sldId id="284" r:id="rId8"/>
    <p:sldId id="283" r:id="rId9"/>
    <p:sldId id="282" r:id="rId10"/>
    <p:sldId id="281" r:id="rId11"/>
    <p:sldId id="280" r:id="rId12"/>
    <p:sldId id="279" r:id="rId13"/>
    <p:sldId id="278" r:id="rId14"/>
    <p:sldId id="277" r:id="rId15"/>
    <p:sldId id="276" r:id="rId16"/>
    <p:sldId id="275" r:id="rId17"/>
    <p:sldId id="274" r:id="rId18"/>
    <p:sldId id="273" r:id="rId19"/>
    <p:sldId id="272" r:id="rId20"/>
    <p:sldId id="271" r:id="rId21"/>
    <p:sldId id="270" r:id="rId22"/>
    <p:sldId id="269" r:id="rId23"/>
    <p:sldId id="268" r:id="rId24"/>
    <p:sldId id="267" r:id="rId25"/>
    <p:sldId id="266" r:id="rId26"/>
    <p:sldId id="265" r:id="rId27"/>
    <p:sldId id="264" r:id="rId28"/>
    <p:sldId id="263" r:id="rId29"/>
    <p:sldId id="262" r:id="rId30"/>
    <p:sldId id="261" r:id="rId31"/>
    <p:sldId id="260" r:id="rId32"/>
    <p:sldId id="259" r:id="rId33"/>
    <p:sldId id="258" r:id="rId34"/>
    <p:sldId id="289" r:id="rId35"/>
    <p:sldId id="296" r:id="rId36"/>
    <p:sldId id="295" r:id="rId37"/>
    <p:sldId id="290" r:id="rId38"/>
    <p:sldId id="294" r:id="rId39"/>
    <p:sldId id="293" r:id="rId40"/>
    <p:sldId id="292" r:id="rId41"/>
    <p:sldId id="291" r:id="rId42"/>
    <p:sldId id="297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6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Home Dialysis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25/09/2015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28162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1005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07687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61467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38054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07060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16513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59115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Grap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8496944" cy="47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932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9927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481007802"/>
              </p:ext>
            </p:extLst>
          </p:nvPr>
        </p:nvGraphicFramePr>
        <p:xfrm>
          <a:off x="612000" y="116632"/>
          <a:ext cx="7920000" cy="5760158"/>
        </p:xfrm>
        <a:graphic>
          <a:graphicData uri="http://schemas.openxmlformats.org/drawingml/2006/table">
            <a:tbl>
              <a:tblPr/>
              <a:tblGrid>
                <a:gridCol w="1984034"/>
                <a:gridCol w="2967983"/>
                <a:gridCol w="2967983"/>
              </a:tblGrid>
              <a:tr h="708827"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of Incident Home Dialysis 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(</a:t>
                      </a:r>
                      <a:r>
                        <a:rPr lang="en-AU" sz="1800" b="1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pmp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 1994-2013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1994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811 (46)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 (69)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866 (48)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 (66)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2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1996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829 (45)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 (68)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1997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810 (44)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 (72)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1998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869 (47)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 (79)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1999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906 (48)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 (80)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934 (49)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 (79)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2001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975 (51)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 (84)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915 (47)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347 (88)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2003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943 (48)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 (79)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888 (45)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332 (81)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974 (48)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 (77)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1183 (58)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351 (84)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1076 (52)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 (68)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1161 (55)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333 (78)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1067 (49)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365 (85)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920 (42)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 (84)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989 (44)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312 (71)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1210 (53)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342 (78)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5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1146 (50)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 (83)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7185025" y="1635125"/>
            <a:ext cx="3103563" cy="50942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10894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703818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816315807"/>
              </p:ext>
            </p:extLst>
          </p:nvPr>
        </p:nvGraphicFramePr>
        <p:xfrm>
          <a:off x="612000" y="116632"/>
          <a:ext cx="7920000" cy="5759995"/>
        </p:xfrm>
        <a:graphic>
          <a:graphicData uri="http://schemas.openxmlformats.org/drawingml/2006/table">
            <a:tbl>
              <a:tblPr/>
              <a:tblGrid>
                <a:gridCol w="1927117"/>
                <a:gridCol w="1498216"/>
                <a:gridCol w="1498216"/>
                <a:gridCol w="1498216"/>
                <a:gridCol w="1498235"/>
              </a:tblGrid>
              <a:tr h="517402">
                <a:tc grid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Dialysis Patient Numbers by State 2013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Home HD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HD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58597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430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1507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2200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939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498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2615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4052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2174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753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521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872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1140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1277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2584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4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3138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1570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9650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14358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478213" y="3554413"/>
            <a:ext cx="5040312" cy="19827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8955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20602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82582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674334646"/>
              </p:ext>
            </p:extLst>
          </p:nvPr>
        </p:nvGraphicFramePr>
        <p:xfrm>
          <a:off x="611560" y="116632"/>
          <a:ext cx="7920000" cy="5760000"/>
        </p:xfrm>
        <a:graphic>
          <a:graphicData uri="http://schemas.openxmlformats.org/drawingml/2006/table">
            <a:tbl>
              <a:tblPr/>
              <a:tblGrid>
                <a:gridCol w="4081188"/>
                <a:gridCol w="1979023"/>
                <a:gridCol w="1859789"/>
              </a:tblGrid>
              <a:tr h="616125"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 of incident home dialysis patients 2002-2013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6490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69962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Transferred to facility </a:t>
                      </a:r>
                      <a:r>
                        <a:rPr lang="en-US" sz="14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haemodialysis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4566 (37%)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1220 (30%)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993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2692 (22%)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1214 (30%)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713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Transplanted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2248 (18%)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523 (13%)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12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Lost to follow-up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(&lt;1%)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(&lt;1%)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490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Recovered native kidney function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 (2%)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(1%)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490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Remained on home dialysis 31 Dec 2013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2752 (22%)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1024 (25%)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90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12472 (100%)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4,042 (100%)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673475" y="4133850"/>
            <a:ext cx="4783138" cy="25273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79418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017282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722058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459236327"/>
              </p:ext>
            </p:extLst>
          </p:nvPr>
        </p:nvGraphicFramePr>
        <p:xfrm>
          <a:off x="611560" y="116632"/>
          <a:ext cx="7920002" cy="5759999"/>
        </p:xfrm>
        <a:graphic>
          <a:graphicData uri="http://schemas.openxmlformats.org/drawingml/2006/table">
            <a:tbl>
              <a:tblPr/>
              <a:tblGrid>
                <a:gridCol w="1368152"/>
                <a:gridCol w="1751138"/>
                <a:gridCol w="1200178"/>
                <a:gridCol w="1200178"/>
                <a:gridCol w="1200178"/>
                <a:gridCol w="1200178"/>
              </a:tblGrid>
              <a:tr h="601383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Incident Home Dialysis Patient Survival by Era 2002-2013 (%, 95% CI)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858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688862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2002-2004 (n=2746)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(93, 95)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(87, 89)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(63, 67)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(46, 50)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812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2005-2007 (n=3233)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(94, 96)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(89, 91)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(66, 70)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(51, 55)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77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2008-2010 (n=3148)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(95, 97)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(90, 92)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(71, 74)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(55, 59)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4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2011-2013 (n=3345)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(93, 95)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88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2002-2004 (n=996)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(85, 90)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(56, 63)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(37, 43)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8588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2005-2007 (n=958)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(88, 92)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(65, 71)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(44, 50)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586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2008-2010 (n=1064)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(95, 98)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(89, 92)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(66, 72)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(45, 53)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588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2011-2013 (n=1024)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2263" y="7329488"/>
            <a:ext cx="6864350" cy="2879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5658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6172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844970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128142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952712771"/>
              </p:ext>
            </p:extLst>
          </p:nvPr>
        </p:nvGraphicFramePr>
        <p:xfrm>
          <a:off x="611560" y="116632"/>
          <a:ext cx="7920002" cy="5759999"/>
        </p:xfrm>
        <a:graphic>
          <a:graphicData uri="http://schemas.openxmlformats.org/drawingml/2006/table">
            <a:tbl>
              <a:tblPr/>
              <a:tblGrid>
                <a:gridCol w="1296144"/>
                <a:gridCol w="1823146"/>
                <a:gridCol w="1200178"/>
                <a:gridCol w="1200178"/>
                <a:gridCol w="1200178"/>
                <a:gridCol w="1200178"/>
              </a:tblGrid>
              <a:tr h="601383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Incident Home Dialysis Technique Survival by Era 2002-2013 (%, 95% CI)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8588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688862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2002-2004 (n=2746)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(83, 86)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(70, 74)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(35, 39)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(17, 21)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812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2005-2007 (n=3233)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(84, 86)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(71, 74)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(37, 40)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(20, 23)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377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2008-2010 (n=3148)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(83, 85)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(72, 75)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(39, 42)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(21, 25)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4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2011-2013 (n=3345)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(85, 88)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(74, 78)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88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2002-2004 (n=996)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(87, 91)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(75, 80)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(37, 43)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(16, 22)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8588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2005-2007 (n=958)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(87, 91)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(75, 80)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(40, 47)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(19, 25)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586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2008-2010 (n=1064)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(88, 92)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(78, 82)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(44, 51)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(23, 31)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588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2011-2013 (n=1024)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(86, 90)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(77, 83)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2263" y="7329488"/>
            <a:ext cx="6864350" cy="2879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45111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889318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402530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080475435"/>
              </p:ext>
            </p:extLst>
          </p:nvPr>
        </p:nvGraphicFramePr>
        <p:xfrm>
          <a:off x="611560" y="188640"/>
          <a:ext cx="7920002" cy="5760001"/>
        </p:xfrm>
        <a:graphic>
          <a:graphicData uri="http://schemas.openxmlformats.org/drawingml/2006/table">
            <a:tbl>
              <a:tblPr/>
              <a:tblGrid>
                <a:gridCol w="1295705"/>
                <a:gridCol w="1823585"/>
                <a:gridCol w="1200178"/>
                <a:gridCol w="1200178"/>
                <a:gridCol w="1200178"/>
                <a:gridCol w="1200178"/>
              </a:tblGrid>
              <a:tr h="810145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Incident Home Dialysis Death-Censored Technique Survival by </a:t>
                      </a:r>
                      <a:r>
                        <a:rPr lang="en-AU" sz="18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   2002-2013 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(%, 95% CI)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6217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660985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2002-2004 (n=2746)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(88, 90)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(79, 82)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(52, 57)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(37, 42)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67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2005-2007 (n=3233)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(88, 90)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(79, 82)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(54, 58)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(38, 43)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176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2008-2010 (n=3148)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(86, 89)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(78, 81)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(54, 58)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(40, 46)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4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2011-2013 (n=3345)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(88, 90)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(79, 82)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17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2002-2004 (n=996)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(85, 89)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(61, 68)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(44, 53)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621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2005-2007 (n=958)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(83, 88)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(60, 67)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(44, 52)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21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2008-2010 (n=1064)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(91, 95)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(85, 89)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(65, 71)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(50, 60)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21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2011-2013 (n=1024)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(89, 93)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(83, 88)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2263" y="7329488"/>
            <a:ext cx="6864350" cy="2879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55220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892889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840362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146395265"/>
              </p:ext>
            </p:extLst>
          </p:nvPr>
        </p:nvGraphicFramePr>
        <p:xfrm>
          <a:off x="611999" y="188640"/>
          <a:ext cx="7920002" cy="5759998"/>
        </p:xfrm>
        <a:graphic>
          <a:graphicData uri="http://schemas.openxmlformats.org/drawingml/2006/table">
            <a:tbl>
              <a:tblPr/>
              <a:tblGrid>
                <a:gridCol w="1559645"/>
                <a:gridCol w="1559645"/>
                <a:gridCol w="1200178"/>
                <a:gridCol w="1200178"/>
                <a:gridCol w="1200178"/>
                <a:gridCol w="1200178"/>
              </a:tblGrid>
              <a:tr h="525178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Incident Home Dialysis Patient Survival by Age 2002-2013 (%, 95% CI)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454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699019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 (n=1953)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(97, 99)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(88, 91)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(83, 87)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3594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 (n=4414)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(93, 95)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(77, 80)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(65, 68)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18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 (n=4283)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(94, 96)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(88, 90)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(62, 66)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(42, 46)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534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 (n=1822)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(90, 92)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(80, 83)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(46, 51)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(24, 29)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521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 (n=578)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(97, 99)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(81, 88)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(72, 81)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945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 (n=1652)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(96, 98)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(92, 95)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(70, 75)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(50, 57)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452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 (n=1478)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(94, 97)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(85, 89)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(56, 62)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(32, 38)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454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 (n=334)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(87, 94)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(75, 84)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(39, 50)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(16, 26)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2263" y="7340600"/>
            <a:ext cx="6864350" cy="2879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2221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469046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2189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62320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480811664"/>
              </p:ext>
            </p:extLst>
          </p:nvPr>
        </p:nvGraphicFramePr>
        <p:xfrm>
          <a:off x="611560" y="116632"/>
          <a:ext cx="7920002" cy="5759999"/>
        </p:xfrm>
        <a:graphic>
          <a:graphicData uri="http://schemas.openxmlformats.org/drawingml/2006/table">
            <a:tbl>
              <a:tblPr/>
              <a:tblGrid>
                <a:gridCol w="1559645"/>
                <a:gridCol w="1559645"/>
                <a:gridCol w="1200178"/>
                <a:gridCol w="1200178"/>
                <a:gridCol w="1200178"/>
                <a:gridCol w="1200178"/>
              </a:tblGrid>
              <a:tr h="520129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7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Incident Home Dialysis Technique Survival by Age 2002-2013 (%, 95% CI)</a:t>
                      </a:r>
                      <a:endParaRPr lang="en-AU" sz="17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8881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692319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 (n=1953)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(88, 91)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(76, 80)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(49, 55)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(35, 43)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3077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 (n=4414)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(86, 88)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(76, 78)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(44, 48)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(27, 31)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64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 (n=4283)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(82, 85)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(70, 73)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(34, 37)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(16, 19)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077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 (n=1822)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(77, 81)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(62, 66)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(25, 29)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(8, 11)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12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 (n=578)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(87, 92)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(77, 84)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(47, 57)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(32, 43)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8881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 (n=1652)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(89, 92)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(80, 84)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(45, 51)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(25, 31)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 (n=1478)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(87, 91)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(74, 78)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(38, 44)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(15, 20)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881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 (n=334)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(79, 87)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(64, 74)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(25, 35)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(5, 13)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2263" y="7340600"/>
            <a:ext cx="6864350" cy="2879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82430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771882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83494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23554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7858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399018884"/>
              </p:ext>
            </p:extLst>
          </p:nvPr>
        </p:nvGraphicFramePr>
        <p:xfrm>
          <a:off x="612000" y="0"/>
          <a:ext cx="7920001" cy="5759998"/>
        </p:xfrm>
        <a:graphic>
          <a:graphicData uri="http://schemas.openxmlformats.org/drawingml/2006/table">
            <a:tbl>
              <a:tblPr/>
              <a:tblGrid>
                <a:gridCol w="3099931"/>
                <a:gridCol w="2410035"/>
                <a:gridCol w="2410035"/>
              </a:tblGrid>
              <a:tr h="885889"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 (%) of Incident Home Dialysis Patients 2013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51611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 (24)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(25)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740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(4)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 (14)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(8)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372 (32)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 (46)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 (12)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(10)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(6)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(1)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(&lt;1)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5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1146</a:t>
                      </a:r>
                      <a:endParaRPr lang="en-US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</a:t>
                      </a:r>
                      <a:endParaRPr lang="en-US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4635500" y="7026275"/>
            <a:ext cx="3822700" cy="32813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7677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16105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36549018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25</TotalTime>
  <Words>1637</Words>
  <Application>Microsoft Office PowerPoint</Application>
  <PresentationFormat>On-screen Show (4:3)</PresentationFormat>
  <Paragraphs>419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12</cp:revision>
  <dcterms:created xsi:type="dcterms:W3CDTF">2015-09-25T02:14:19Z</dcterms:created>
  <dcterms:modified xsi:type="dcterms:W3CDTF">2015-09-25T02:39:21Z</dcterms:modified>
</cp:coreProperties>
</file>