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5" r:id="rId8"/>
    <p:sldId id="264" r:id="rId9"/>
    <p:sldId id="263" r:id="rId10"/>
    <p:sldId id="262" r:id="rId11"/>
    <p:sldId id="261" r:id="rId12"/>
    <p:sldId id="267" r:id="rId13"/>
    <p:sldId id="268" r:id="rId14"/>
    <p:sldId id="271" r:id="rId15"/>
    <p:sldId id="270" r:id="rId16"/>
    <p:sldId id="269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2421993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9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Kidney Donors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37th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6300192" y="6495147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ANZDATA Registry 37</a:t>
            </a:r>
            <a:r>
              <a:rPr lang="en-AU" sz="1000" baseline="30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000" baseline="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Report</a:t>
            </a:r>
            <a:endParaRPr lang="en-AU" sz="1000" dirty="0">
              <a:solidFill>
                <a:srgbClr val="004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24/09/2015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72081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21766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68010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19132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77481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444845440"/>
              </p:ext>
            </p:extLst>
          </p:nvPr>
        </p:nvGraphicFramePr>
        <p:xfrm>
          <a:off x="611560" y="116632"/>
          <a:ext cx="7920002" cy="6028606"/>
        </p:xfrm>
        <a:graphic>
          <a:graphicData uri="http://schemas.openxmlformats.org/drawingml/2006/table">
            <a:tbl>
              <a:tblPr/>
              <a:tblGrid>
                <a:gridCol w="1583737"/>
                <a:gridCol w="2571145"/>
                <a:gridCol w="753024"/>
                <a:gridCol w="753024"/>
                <a:gridCol w="753024"/>
                <a:gridCol w="753024"/>
                <a:gridCol w="753024"/>
              </a:tblGrid>
              <a:tr h="255904">
                <a:tc gridSpan="7">
                  <a:txBody>
                    <a:bodyPr/>
                    <a:lstStyle/>
                    <a:p>
                      <a:pPr algn="ctr"/>
                      <a:r>
                        <a:rPr lang="en-A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Living Kidney Donor by Relation to Recipient in Australia 2009-2013</a:t>
                      </a:r>
                      <a:endParaRPr lang="en-A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411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Source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41131">
                <a:tc rowSpan="3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Related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Mother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Father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Sister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Brother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Identical twin sister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Identical twin brother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Non-identical twin sister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Non-identical twin brother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Daughter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Son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Grandmother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Grandfather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Cousin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Niece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Nephew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Aunt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Uncle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related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Unrelated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Wife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Husband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Mother-in-law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Father-in-law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Stepfather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Stepsister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Sister-in-law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Brother-in-law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Daughter-in-law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Son-in-law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Stepson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Partner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Friend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Non-directed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Pathological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Paired kidney exchange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unrelated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0" marR="7810" marT="78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35200" y="1889125"/>
            <a:ext cx="6840538" cy="70215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560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57097471"/>
              </p:ext>
            </p:extLst>
          </p:nvPr>
        </p:nvGraphicFramePr>
        <p:xfrm>
          <a:off x="611560" y="116632"/>
          <a:ext cx="7919999" cy="5994072"/>
        </p:xfrm>
        <a:graphic>
          <a:graphicData uri="http://schemas.openxmlformats.org/drawingml/2006/table">
            <a:tbl>
              <a:tblPr/>
              <a:tblGrid>
                <a:gridCol w="1800200"/>
                <a:gridCol w="2354684"/>
                <a:gridCol w="753023"/>
                <a:gridCol w="753023"/>
                <a:gridCol w="753023"/>
                <a:gridCol w="753023"/>
                <a:gridCol w="753023"/>
              </a:tblGrid>
              <a:tr h="194829">
                <a:tc gridSpan="7">
                  <a:txBody>
                    <a:bodyPr/>
                    <a:lstStyle/>
                    <a:p>
                      <a:pPr algn="ctr"/>
                      <a:r>
                        <a:rPr lang="en-A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Living Kidney Donor by Relation to Recipient in New Zealand 2009-2013</a:t>
                      </a:r>
                      <a:endParaRPr lang="en-A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4269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Source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42697">
                <a:tc rowSpan="3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Related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Mother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Father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Sister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Brother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Identical twin sister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Identical twin brother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Non-identical twin sister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Non-identical twin brother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Daughter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Son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Grandmother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Grandfather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Cousin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Niece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Nephew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Aunt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Uncle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related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Unrelated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Wife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Husband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Mother-in-law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Father-in-law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Stepfather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Stepsister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Sister-in-law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Brother-in-law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Daughter-in-law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Son-in-law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Stepson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Partner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Friend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Non-directed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Pathological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Paired kidney exchange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6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unrelated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5" marR="7815" marT="781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32025" y="1549400"/>
            <a:ext cx="6840538" cy="70199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6668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649911476"/>
              </p:ext>
            </p:extLst>
          </p:nvPr>
        </p:nvGraphicFramePr>
        <p:xfrm>
          <a:off x="612001" y="188640"/>
          <a:ext cx="7919999" cy="5760004"/>
        </p:xfrm>
        <a:graphic>
          <a:graphicData uri="http://schemas.openxmlformats.org/drawingml/2006/table">
            <a:tbl>
              <a:tblPr/>
              <a:tblGrid>
                <a:gridCol w="646927"/>
                <a:gridCol w="646927"/>
                <a:gridCol w="441743"/>
                <a:gridCol w="441743"/>
                <a:gridCol w="441743"/>
                <a:gridCol w="441743"/>
                <a:gridCol w="441743"/>
                <a:gridCol w="441743"/>
                <a:gridCol w="441743"/>
                <a:gridCol w="441743"/>
                <a:gridCol w="441743"/>
                <a:gridCol w="441743"/>
                <a:gridCol w="441743"/>
                <a:gridCol w="441743"/>
                <a:gridCol w="441743"/>
                <a:gridCol w="441743"/>
                <a:gridCol w="441743"/>
              </a:tblGrid>
              <a:tr h="334079">
                <a:tc gridSpan="17">
                  <a:txBody>
                    <a:bodyPr/>
                    <a:lstStyle/>
                    <a:p>
                      <a:pPr algn="ctr"/>
                      <a:r>
                        <a:rPr lang="en-AU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 Distribution of Living Donors by Relation to Recipient, State and Country 2009 - 2013</a:t>
                      </a:r>
                      <a:endParaRPr lang="en-AU" sz="16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34079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Donor source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780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Tx </a:t>
                      </a:r>
                      <a:b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state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34079">
                <a:tc rowSpan="7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Related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40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VIC/TAS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40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40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SA/NT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40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0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Aust.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30152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34079">
                <a:tc rowSpan="7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Unrelated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40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VIC/TAS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40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40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SA/NT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40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07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Aust.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30331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74%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34%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63688" y="2338388"/>
            <a:ext cx="6897687" cy="38576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4511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282938727"/>
              </p:ext>
            </p:extLst>
          </p:nvPr>
        </p:nvGraphicFramePr>
        <p:xfrm>
          <a:off x="683568" y="260648"/>
          <a:ext cx="7920000" cy="5782317"/>
        </p:xfrm>
        <a:graphic>
          <a:graphicData uri="http://schemas.openxmlformats.org/drawingml/2006/table">
            <a:tbl>
              <a:tblPr/>
              <a:tblGrid>
                <a:gridCol w="1604970"/>
                <a:gridCol w="1604970"/>
                <a:gridCol w="1570020"/>
                <a:gridCol w="1570020"/>
                <a:gridCol w="1570020"/>
              </a:tblGrid>
              <a:tr h="261524">
                <a:tc gridSpan="5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Transplant Numbers by Blood Group Status 2004 - 2013 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6183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Compatible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Incompatible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6183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 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183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3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6183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6183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3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3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6183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6183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3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3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6183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6183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3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3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6183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6183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3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83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6183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4402138" y="6859588"/>
            <a:ext cx="4989512" cy="36195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27951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064395935"/>
              </p:ext>
            </p:extLst>
          </p:nvPr>
        </p:nvGraphicFramePr>
        <p:xfrm>
          <a:off x="611560" y="188640"/>
          <a:ext cx="7920002" cy="5760002"/>
        </p:xfrm>
        <a:graphic>
          <a:graphicData uri="http://schemas.openxmlformats.org/drawingml/2006/table">
            <a:tbl>
              <a:tblPr/>
              <a:tblGrid>
                <a:gridCol w="1296144"/>
                <a:gridCol w="2539758"/>
                <a:gridCol w="816820"/>
                <a:gridCol w="816820"/>
                <a:gridCol w="816820"/>
                <a:gridCol w="816820"/>
                <a:gridCol w="816820"/>
              </a:tblGrid>
              <a:tr h="517120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Timing of Living Kidney Donor Transplants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1712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Timing of transplant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17120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Pre-emptive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(36%)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(35%)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(37%)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(35%)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(38%)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71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 month post dialysis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(3%)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(3%)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(3%)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(4%)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1152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month to &lt;1 year post dialysis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(27%)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(23%)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(28%)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(34%)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(29%)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71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≥1 year post dialysis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(33%)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(40%)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(31%)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(29%)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(29%)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120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Pre-emptive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(31%)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(25%)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(23%)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(31%)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(27%)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71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 month post dialysis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1152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month to &lt;1 year post dialysis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(14%)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(17%)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(21%)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(24%)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(16%)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71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≥1 year post dialysis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(54%)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(56%)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(54%)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(43%)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(54%)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20838" y="5162550"/>
            <a:ext cx="6819900" cy="21351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055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16989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30622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13845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17554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95795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56932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96085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02890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758413215"/>
              </p:ext>
            </p:extLst>
          </p:nvPr>
        </p:nvGraphicFramePr>
        <p:xfrm>
          <a:off x="612001" y="0"/>
          <a:ext cx="7919998" cy="5760005"/>
        </p:xfrm>
        <a:graphic>
          <a:graphicData uri="http://schemas.openxmlformats.org/drawingml/2006/table">
            <a:tbl>
              <a:tblPr/>
              <a:tblGrid>
                <a:gridCol w="1423738"/>
                <a:gridCol w="1082710"/>
                <a:gridCol w="1082710"/>
                <a:gridCol w="1082710"/>
                <a:gridCol w="1082710"/>
                <a:gridCol w="1082710"/>
                <a:gridCol w="1082710"/>
              </a:tblGrid>
              <a:tr h="605889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Proportion of Living Kidney Donor Transplants by Age Group 2008 - 2013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685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group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685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685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5-14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5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5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5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5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5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5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5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55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 recipients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524125" y="4913313"/>
            <a:ext cx="5940425" cy="2695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1206512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19</TotalTime>
  <Words>1400</Words>
  <Application>Microsoft Office PowerPoint</Application>
  <PresentationFormat>On-screen Show (4:3)</PresentationFormat>
  <Paragraphs>956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5</cp:revision>
  <dcterms:created xsi:type="dcterms:W3CDTF">2015-09-24T01:37:24Z</dcterms:created>
  <dcterms:modified xsi:type="dcterms:W3CDTF">2015-09-24T01:56:48Z</dcterms:modified>
</cp:coreProperties>
</file>