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328" r:id="rId2"/>
    <p:sldId id="259" r:id="rId3"/>
    <p:sldId id="329" r:id="rId4"/>
    <p:sldId id="260" r:id="rId5"/>
    <p:sldId id="261" r:id="rId6"/>
    <p:sldId id="262" r:id="rId7"/>
    <p:sldId id="263" r:id="rId8"/>
    <p:sldId id="264" r:id="rId9"/>
    <p:sldId id="265" r:id="rId10"/>
    <p:sldId id="32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pic>
        <p:nvPicPr>
          <p:cNvPr id="8" name="Picture 7">
            <a:extLst>
              <a:ext uri="{FF2B5EF4-FFF2-40B4-BE49-F238E27FC236}">
                <a16:creationId xmlns:a16="http://schemas.microsoft.com/office/drawing/2014/main" id="{7C5B250B-AF19-3320-5780-C1B1BC5D823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62315" y="4878628"/>
            <a:ext cx="1600040" cy="1124238"/>
          </a:xfrm>
          <a:prstGeom prst="rect">
            <a:avLst/>
          </a:prstGeom>
        </p:spPr>
      </p:pic>
    </p:spTree>
    <p:extLst>
      <p:ext uri="{BB962C8B-B14F-4D97-AF65-F5344CB8AC3E}">
        <p14:creationId xmlns:p14="http://schemas.microsoft.com/office/powerpoint/2010/main" val="3622794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7015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9633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184049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31828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0865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735512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4" y="609599"/>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358128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0837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3/03/2026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545854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3/03/2026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68367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3/03/2026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011580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3/03/2026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67266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3/03/2026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97354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3/03/2026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pic>
        <p:nvPicPr>
          <p:cNvPr id="8" name="Picture 7">
            <a:extLst>
              <a:ext uri="{FF2B5EF4-FFF2-40B4-BE49-F238E27FC236}">
                <a16:creationId xmlns:a16="http://schemas.microsoft.com/office/drawing/2014/main" id="{21200F37-8D69-A501-01EC-C02C7D30127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77334" y="5098960"/>
            <a:ext cx="1341247" cy="942402"/>
          </a:xfrm>
          <a:prstGeom prst="rect">
            <a:avLst/>
          </a:prstGeom>
        </p:spPr>
      </p:pic>
    </p:spTree>
    <p:extLst>
      <p:ext uri="{BB962C8B-B14F-4D97-AF65-F5344CB8AC3E}">
        <p14:creationId xmlns:p14="http://schemas.microsoft.com/office/powerpoint/2010/main" val="150260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3/03/2026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574135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3/03/2026</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ACD35A42-0430-4B7F-A768-F5C77B9302EB}" type="slidenum">
              <a:rPr lang="en-AU" smtClean="0"/>
              <a:t>‹#›</a:t>
            </a:fld>
            <a:endParaRPr lang="en-AU"/>
          </a:p>
        </p:txBody>
      </p:sp>
      <p:pic>
        <p:nvPicPr>
          <p:cNvPr id="7" name="Picture 6">
            <a:extLst>
              <a:ext uri="{FF2B5EF4-FFF2-40B4-BE49-F238E27FC236}">
                <a16:creationId xmlns:a16="http://schemas.microsoft.com/office/drawing/2014/main" id="{7C3B8DB7-9EF0-846D-2103-364BCAD46583}"/>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p:blipFill>
        <p:spPr>
          <a:xfrm>
            <a:off x="601757" y="5435600"/>
            <a:ext cx="1522401" cy="1069688"/>
          </a:xfrm>
          <a:prstGeom prst="rect">
            <a:avLst/>
          </a:prstGeom>
        </p:spPr>
      </p:pic>
    </p:spTree>
    <p:extLst>
      <p:ext uri="{BB962C8B-B14F-4D97-AF65-F5344CB8AC3E}">
        <p14:creationId xmlns:p14="http://schemas.microsoft.com/office/powerpoint/2010/main" val="32345833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nzorrg.org.au/data-management/attribution-state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image" Target="../media/image2.png"/><Relationship Id="rId7" Type="http://schemas.openxmlformats.org/officeDocument/2006/relationships/slide" Target="slide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slide" Target="slide4.xml"/><Relationship Id="rId11" Type="http://schemas.openxmlformats.org/officeDocument/2006/relationships/slide" Target="slide9.xml"/><Relationship Id="rId5" Type="http://schemas.openxmlformats.org/officeDocument/2006/relationships/slide" Target="slide3.xml"/><Relationship Id="rId10" Type="http://schemas.openxmlformats.org/officeDocument/2006/relationships/slide" Target="slide8.xml"/><Relationship Id="rId4" Type="http://schemas.openxmlformats.org/officeDocument/2006/relationships/image" Target="../media/image3.svg"/><Relationship Id="rId9"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520012"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1">
            <a:extLst>
              <a:ext uri="{FF2B5EF4-FFF2-40B4-BE49-F238E27FC236}">
                <a16:creationId xmlns:a16="http://schemas.microsoft.com/office/drawing/2014/main" id="{7A5EA120-B7B1-8C78-DC60-CF7DC1F98776}"/>
              </a:ext>
            </a:extLst>
          </p:cNvPr>
          <p:cNvSpPr>
            <a:spLocks noGrp="1"/>
          </p:cNvSpPr>
          <p:nvPr>
            <p:ph type="ctrTitle"/>
          </p:nvPr>
        </p:nvSpPr>
        <p:spPr>
          <a:xfrm>
            <a:off x="677863" y="1282700"/>
            <a:ext cx="5095875" cy="4306888"/>
          </a:xfrm>
        </p:spPr>
        <p:txBody>
          <a:bodyPr anchor="ctr">
            <a:normAutofit/>
          </a:bodyPr>
          <a:lstStyle/>
          <a:p>
            <a:pPr>
              <a:lnSpc>
                <a:spcPct val="90000"/>
              </a:lnSpc>
            </a:pPr>
            <a:r>
              <a:rPr lang="en-AU" sz="4600" dirty="0"/>
              <a:t>Living Kidney Donation</a:t>
            </a:r>
          </a:p>
        </p:txBody>
      </p:sp>
      <p:sp>
        <p:nvSpPr>
          <p:cNvPr id="6" name="Subtitle 2">
            <a:extLst>
              <a:ext uri="{FF2B5EF4-FFF2-40B4-BE49-F238E27FC236}">
                <a16:creationId xmlns:a16="http://schemas.microsoft.com/office/drawing/2014/main" id="{D917BBEE-7162-D1C6-0AC9-B2FCB198EB5F}"/>
              </a:ext>
            </a:extLst>
          </p:cNvPr>
          <p:cNvSpPr txBox="1">
            <a:spLocks/>
          </p:cNvSpPr>
          <p:nvPr/>
        </p:nvSpPr>
        <p:spPr>
          <a:xfrm>
            <a:off x="7933766" y="2753679"/>
            <a:ext cx="4078935" cy="1663907"/>
          </a:xfrm>
          <a:prstGeom prst="rect">
            <a:avLst/>
          </a:prstGeom>
        </p:spPr>
        <p:txBody>
          <a:bodyPr vert="horz" lIns="91440" tIns="45720" rIns="91440" bIns="45720" rtlCol="0" anchor="ctr">
            <a:normAutofit/>
          </a:bodyPr>
          <a:lstStyle>
            <a:lvl1pPr marL="0" indent="0" algn="r" defTabSz="457200" rtl="0" eaLnBrk="1" latinLnBrk="0" hangingPunct="1">
              <a:spcBef>
                <a:spcPts val="1000"/>
              </a:spcBef>
              <a:spcAft>
                <a:spcPts val="0"/>
              </a:spcAft>
              <a:buClr>
                <a:schemeClr val="accent1">
                  <a:lumMod val="75000"/>
                </a:schemeClr>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lumMod val="75000"/>
                </a:schemeClr>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lumMod val="75000"/>
                </a:schemeClr>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lumMod val="75000"/>
                </a:schemeClr>
              </a:buClr>
              <a:buSzPct val="80000"/>
              <a:buFont typeface="Wingdings 3" charset="2"/>
              <a:buNone/>
              <a:defRPr sz="1200" kern="1200">
                <a:solidFill>
                  <a:schemeClr val="tx1">
                    <a:tint val="75000"/>
                  </a:schemeClr>
                </a:solidFill>
                <a:latin typeface="+mn-lt"/>
                <a:ea typeface="+mn-ea"/>
                <a:cs typeface="+mn-cs"/>
              </a:defRPr>
            </a:lvl9pPr>
          </a:lstStyle>
          <a:p>
            <a:pPr algn="l">
              <a:lnSpc>
                <a:spcPct val="150000"/>
              </a:lnSpc>
            </a:pPr>
            <a:r>
              <a:rPr lang="en-AU" dirty="0">
                <a:solidFill>
                  <a:schemeClr val="bg1"/>
                </a:solidFill>
              </a:rPr>
              <a:t>ANZLKD Registry 1</a:t>
            </a:r>
            <a:r>
              <a:rPr lang="en-AU" baseline="30000" dirty="0">
                <a:solidFill>
                  <a:schemeClr val="bg1"/>
                </a:solidFill>
              </a:rPr>
              <a:t>st</a:t>
            </a:r>
            <a:r>
              <a:rPr lang="en-AU" dirty="0">
                <a:solidFill>
                  <a:schemeClr val="bg1"/>
                </a:solidFill>
              </a:rPr>
              <a:t> 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Graphs</a:t>
            </a:r>
            <a:endParaRPr lang="en-AU" sz="3500" dirty="0">
              <a:solidFill>
                <a:srgbClr val="FFFFFF"/>
              </a:solidFill>
            </a:endParaRPr>
          </a:p>
        </p:txBody>
      </p:sp>
      <p:sp>
        <p:nvSpPr>
          <p:cNvPr id="20" name="TextBox 19">
            <a:extLst>
              <a:ext uri="{FF2B5EF4-FFF2-40B4-BE49-F238E27FC236}">
                <a16:creationId xmlns:a16="http://schemas.microsoft.com/office/drawing/2014/main" id="{0C3151D4-BAF0-4B6F-C4D7-37CFBABBABDA}"/>
              </a:ext>
            </a:extLst>
          </p:cNvPr>
          <p:cNvSpPr txBox="1"/>
          <p:nvPr/>
        </p:nvSpPr>
        <p:spPr>
          <a:xfrm>
            <a:off x="686643" y="6093119"/>
            <a:ext cx="2379690" cy="276999"/>
          </a:xfrm>
          <a:prstGeom prst="rect">
            <a:avLst/>
          </a:prstGeom>
          <a:noFill/>
        </p:spPr>
        <p:txBody>
          <a:bodyPr wrap="square" rtlCol="0">
            <a:spAutoFit/>
          </a:bodyPr>
          <a:lstStyle/>
          <a:p>
            <a:r>
              <a:rPr lang="en-AU" sz="1200" b="1" dirty="0"/>
              <a:t>Release Date: 03/03/2026 </a:t>
            </a:r>
          </a:p>
        </p:txBody>
      </p:sp>
      <p:pic>
        <p:nvPicPr>
          <p:cNvPr id="21" name="Picture 20">
            <a:extLst>
              <a:ext uri="{FF2B5EF4-FFF2-40B4-BE49-F238E27FC236}">
                <a16:creationId xmlns:a16="http://schemas.microsoft.com/office/drawing/2014/main" id="{585BEF00-AD43-D86D-2B65-814B1BF4A48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37801" y="4964647"/>
            <a:ext cx="1600040" cy="1124238"/>
          </a:xfrm>
          <a:prstGeom prst="rect">
            <a:avLst/>
          </a:prstGeom>
        </p:spPr>
      </p:pic>
    </p:spTree>
    <p:extLst>
      <p:ext uri="{BB962C8B-B14F-4D97-AF65-F5344CB8AC3E}">
        <p14:creationId xmlns:p14="http://schemas.microsoft.com/office/powerpoint/2010/main" val="3725849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341B74-19C7-8E39-9E29-D2205DB283B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DC8F7F-6DBF-2883-F7CF-26EC967EAB24}"/>
              </a:ext>
            </a:extLst>
          </p:cNvPr>
          <p:cNvSpPr txBox="1"/>
          <p:nvPr/>
        </p:nvSpPr>
        <p:spPr>
          <a:xfrm>
            <a:off x="681163" y="1232245"/>
            <a:ext cx="10686359" cy="4393510"/>
          </a:xfrm>
          <a:prstGeom prst="rect">
            <a:avLst/>
          </a:prstGeom>
          <a:noFill/>
        </p:spPr>
        <p:txBody>
          <a:bodyPr wrap="square" rtlCol="0">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ANZLKD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p>
          <a:p>
            <a:r>
              <a:rPr lang="en-AU" dirty="0">
                <a:hlinkClick r:id="rId2"/>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ANZLKD sourced data such as displayed in these graphs, then “ANZLKD Registry” should be acknowledged with the disclaimer below included.</a:t>
            </a:r>
          </a:p>
          <a:p>
            <a:pPr algn="l" fontAlgn="base">
              <a:spcBef>
                <a:spcPts val="2475"/>
              </a:spcBef>
              <a:spcAft>
                <a:spcPts val="750"/>
              </a:spcAft>
            </a:pPr>
            <a:r>
              <a:rPr lang="en-US" b="0" i="1" dirty="0">
                <a:solidFill>
                  <a:schemeClr val="accent2"/>
                </a:solidFill>
                <a:effectLst/>
                <a:latin typeface="Open Sans" panose="020B0606030504020204" pitchFamily="34" charset="0"/>
              </a:rPr>
              <a:t>“</a:t>
            </a:r>
            <a:r>
              <a:rPr lang="en-AU" b="0" i="1" dirty="0">
                <a:solidFill>
                  <a:schemeClr val="accent2"/>
                </a:solidFill>
                <a:effectLst/>
                <a:latin typeface="Open Sans" panose="020B0606030504020204" pitchFamily="34" charset="0"/>
              </a:rPr>
              <a:t>The data reported here have been supplied by the Australia and New Zealand Living Kidney Donor (ANZLKD) Registry. The interpretation and reporting of these data are the responsibility of the author(s) and in no way should be seen as an official policy or interpretation of the Australia and New Zealand Living Kidney Donor Registry.”</a:t>
            </a:r>
            <a:endParaRPr lang="en-US" b="0" i="0" dirty="0">
              <a:solidFill>
                <a:schemeClr val="accent2"/>
              </a:solidFill>
              <a:effectLst/>
              <a:latin typeface="Open Sans" panose="020B0606030504020204" pitchFamily="34" charset="0"/>
            </a:endParaRPr>
          </a:p>
          <a:p>
            <a:endParaRPr lang="en-AU" dirty="0"/>
          </a:p>
        </p:txBody>
      </p:sp>
    </p:spTree>
    <p:extLst>
      <p:ext uri="{BB962C8B-B14F-4D97-AF65-F5344CB8AC3E}">
        <p14:creationId xmlns:p14="http://schemas.microsoft.com/office/powerpoint/2010/main" val="11438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E5BD6F2-562F-507C-73E1-9764B7FB926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50928" y="5223933"/>
            <a:ext cx="1522401" cy="1069688"/>
          </a:xfrm>
          <a:prstGeom prst="rect">
            <a:avLst/>
          </a:prstGeom>
        </p:spPr>
      </p:pic>
      <p:pic>
        <p:nvPicPr>
          <p:cNvPr id="3" name="Graphic 2" descr="Bar chart RTL">
            <a:extLst>
              <a:ext uri="{FF2B5EF4-FFF2-40B4-BE49-F238E27FC236}">
                <a16:creationId xmlns:a16="http://schemas.microsoft.com/office/drawing/2014/main" id="{D84F126A-02D5-5E0B-889A-036FA1D1AA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790742" y="2400022"/>
            <a:ext cx="2379690" cy="2379690"/>
          </a:xfrm>
          <a:prstGeom prst="rect">
            <a:avLst/>
          </a:prstGeom>
        </p:spPr>
      </p:pic>
      <p:sp>
        <p:nvSpPr>
          <p:cNvPr id="5" name="Rectangle 4">
            <a:extLst>
              <a:ext uri="{FF2B5EF4-FFF2-40B4-BE49-F238E27FC236}">
                <a16:creationId xmlns:a16="http://schemas.microsoft.com/office/drawing/2014/main" id="{BF73EF46-C8B8-374E-5156-B3DFAEAE3C24}"/>
              </a:ext>
            </a:extLst>
          </p:cNvPr>
          <p:cNvSpPr/>
          <p:nvPr/>
        </p:nvSpPr>
        <p:spPr>
          <a:xfrm>
            <a:off x="717804" y="480060"/>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
        <p:nvSpPr>
          <p:cNvPr id="6" name="TextBox 5">
            <a:extLst>
              <a:ext uri="{FF2B5EF4-FFF2-40B4-BE49-F238E27FC236}">
                <a16:creationId xmlns:a16="http://schemas.microsoft.com/office/drawing/2014/main" id="{6746C9E0-8B7C-7131-C7E3-E413A06ABFC0}"/>
              </a:ext>
            </a:extLst>
          </p:cNvPr>
          <p:cNvSpPr txBox="1">
            <a:spLocks/>
          </p:cNvSpPr>
          <p:nvPr/>
        </p:nvSpPr>
        <p:spPr>
          <a:xfrm>
            <a:off x="4419575" y="2327447"/>
            <a:ext cx="7126291" cy="2985433"/>
          </a:xfrm>
          <a:prstGeom prst="rect">
            <a:avLst/>
          </a:prstGeom>
          <a:noFill/>
        </p:spPr>
        <p:txBody>
          <a:bodyPr wrap="square">
            <a:spAutoFit/>
          </a:bodyPr>
          <a:lstStyle/>
          <a:p>
            <a:r>
              <a:rPr lang="en-AU" sz="1400" dirty="0">
                <a:latin typeface="Arial" panose="020B0604020202020204" pitchFamily="34" charset="0"/>
                <a:cs typeface="Arial" panose="020B0604020202020204" pitchFamily="34" charset="0"/>
                <a:hlinkClick r:id="rId5" action="ppaction://hlinksldjump"/>
              </a:rPr>
              <a:t>Figure 1.1</a:t>
            </a:r>
            <a:r>
              <a:rPr lang="en-AU" sz="1400" dirty="0">
                <a:latin typeface="Arial" panose="020B0604020202020204" pitchFamily="34" charset="0"/>
                <a:cs typeface="Arial" panose="020B0604020202020204" pitchFamily="34" charset="0"/>
              </a:rPr>
              <a:t>	Living Donor Percentage of Transplants - Australia - Stratified by Age 				of Recipient, 2017-2020 vs 2021-2024</a:t>
            </a:r>
          </a:p>
          <a:p>
            <a:r>
              <a:rPr lang="en-AU" sz="1400" dirty="0">
                <a:latin typeface="Arial" panose="020B0604020202020204" pitchFamily="34" charset="0"/>
                <a:cs typeface="Arial" panose="020B0604020202020204" pitchFamily="34" charset="0"/>
                <a:hlinkClick r:id="rId6" action="ppaction://hlinksldjump"/>
              </a:rPr>
              <a:t>Figure 1.2 </a:t>
            </a:r>
            <a:r>
              <a:rPr lang="en-AU" sz="1400" dirty="0">
                <a:latin typeface="Arial" panose="020B0604020202020204" pitchFamily="34" charset="0"/>
                <a:cs typeface="Arial" panose="020B0604020202020204" pitchFamily="34" charset="0"/>
              </a:rPr>
              <a:t>	Living Donor Percentage of Transplants - New Zealand - Stratified by Age of 		Recipient, 2017-2020 vs 2021-2024</a:t>
            </a:r>
          </a:p>
          <a:p>
            <a:r>
              <a:rPr lang="en-AU" sz="1400" dirty="0">
                <a:latin typeface="Arial" panose="020B0604020202020204" pitchFamily="34" charset="0"/>
                <a:cs typeface="Arial" panose="020B0604020202020204" pitchFamily="34" charset="0"/>
                <a:hlinkClick r:id="rId7" action="ppaction://hlinksldjump"/>
              </a:rPr>
              <a:t>Figure 2</a:t>
            </a:r>
            <a:r>
              <a:rPr lang="en-AU" sz="1400" dirty="0">
                <a:latin typeface="Arial" panose="020B0604020202020204" pitchFamily="34" charset="0"/>
                <a:cs typeface="Arial" panose="020B0604020202020204" pitchFamily="34" charset="0"/>
              </a:rPr>
              <a:t> 	Living Donor Percentage of Transplants by Transplant Region - Age 25-44, 			2017-2020 vs 2021-2024</a:t>
            </a:r>
          </a:p>
          <a:p>
            <a:r>
              <a:rPr lang="en-AU" sz="1400" dirty="0">
                <a:latin typeface="Arial" panose="020B0604020202020204" pitchFamily="34" charset="0"/>
                <a:cs typeface="Arial" panose="020B0604020202020204" pitchFamily="34" charset="0"/>
                <a:hlinkClick r:id="rId8" action="ppaction://hlinksldjump"/>
              </a:rPr>
              <a:t>Figure 3.1 </a:t>
            </a:r>
            <a:r>
              <a:rPr lang="en-AU" sz="1400" dirty="0">
                <a:latin typeface="Arial" panose="020B0604020202020204" pitchFamily="34" charset="0"/>
                <a:cs typeface="Arial" panose="020B0604020202020204" pitchFamily="34" charset="0"/>
              </a:rPr>
              <a:t>	Living Kidney Donor Age - Australia 2015-2024</a:t>
            </a:r>
          </a:p>
          <a:p>
            <a:r>
              <a:rPr lang="en-AU" sz="1400" dirty="0">
                <a:latin typeface="Arial" panose="020B0604020202020204" pitchFamily="34" charset="0"/>
                <a:cs typeface="Arial" panose="020B0604020202020204" pitchFamily="34" charset="0"/>
                <a:hlinkClick r:id="rId9" action="ppaction://hlinksldjump"/>
              </a:rPr>
              <a:t>Figure 3.2 </a:t>
            </a:r>
            <a:r>
              <a:rPr lang="en-AU" sz="1400" dirty="0">
                <a:latin typeface="Arial" panose="020B0604020202020204" pitchFamily="34" charset="0"/>
                <a:cs typeface="Arial" panose="020B0604020202020204" pitchFamily="34" charset="0"/>
              </a:rPr>
              <a:t>	Living Kidney Donor Age - New Zealand 2015-2024</a:t>
            </a:r>
          </a:p>
          <a:p>
            <a:r>
              <a:rPr lang="en-AU" sz="1400" dirty="0">
                <a:latin typeface="Arial" panose="020B0604020202020204" pitchFamily="34" charset="0"/>
                <a:cs typeface="Arial" panose="020B0604020202020204" pitchFamily="34" charset="0"/>
                <a:hlinkClick r:id="rId10" action="ppaction://hlinksldjump"/>
              </a:rPr>
              <a:t>Figure 4.1 </a:t>
            </a:r>
            <a:r>
              <a:rPr lang="en-AU" sz="1400" dirty="0">
                <a:latin typeface="Arial" panose="020B0604020202020204" pitchFamily="34" charset="0"/>
                <a:cs typeface="Arial" panose="020B0604020202020204" pitchFamily="34" charset="0"/>
              </a:rPr>
              <a:t>	Source of Living Kidney Donor - Australia 2015-2024</a:t>
            </a:r>
          </a:p>
          <a:p>
            <a:r>
              <a:rPr lang="en-AU" sz="1400" dirty="0">
                <a:latin typeface="Arial" panose="020B0604020202020204" pitchFamily="34" charset="0"/>
                <a:cs typeface="Arial" panose="020B0604020202020204" pitchFamily="34" charset="0"/>
                <a:hlinkClick r:id="rId11" action="ppaction://hlinksldjump"/>
              </a:rPr>
              <a:t>Figure 4.2 </a:t>
            </a:r>
            <a:r>
              <a:rPr lang="en-AU" sz="1400" dirty="0">
                <a:latin typeface="Arial" panose="020B0604020202020204" pitchFamily="34" charset="0"/>
                <a:cs typeface="Arial" panose="020B0604020202020204" pitchFamily="34" charset="0"/>
              </a:rPr>
              <a:t>	Source of Living Kidney Donor - New Zealand 2015-2024</a:t>
            </a:r>
          </a:p>
          <a:p>
            <a:endParaRPr lang="en-AU" sz="1200" dirty="0"/>
          </a:p>
          <a:p>
            <a:endParaRPr lang="en-AU" sz="1200" dirty="0"/>
          </a:p>
          <a:p>
            <a:endParaRPr lang="en-AU" sz="1200" dirty="0"/>
          </a:p>
          <a:p>
            <a:endParaRPr lang="en-AU" sz="1200" dirty="0"/>
          </a:p>
        </p:txBody>
      </p:sp>
    </p:spTree>
    <p:extLst>
      <p:ext uri="{BB962C8B-B14F-4D97-AF65-F5344CB8AC3E}">
        <p14:creationId xmlns:p14="http://schemas.microsoft.com/office/powerpoint/2010/main" val="3891577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D1C666-1735-88AD-BC22-68970026ED98}"/>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30C9B161-521B-7689-5544-B66B91FB3E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76DDA1AC-F812-A4A5-B3EF-0B055762E73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12F5C1C-AB79-E50F-4FB7-77CFD2F5C20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CF177A7-5856-052E-1318-02EE030C1B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0ACA184-02FC-6657-34BC-98618A16B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83B2512B-5AC6-30D0-546D-9B059EACC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A35A97CA-2C7E-5D3E-B297-7F1F00D63F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A4787BDB-C4F4-B08B-1A76-F79D394C8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9B23CD5-12B1-B183-1C21-50E701CA8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72B5313-95FF-D02C-01BE-C4D64C123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3933739D-0BF7-3982-BE24-504B2C4C9F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61FEE54B-3CDD-8094-4E28-0B302938C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C4449BB-1657-315E-1D71-DCEDD7DC1F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3C51B48-5878-3CB6-8382-930FA701906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835CFCA-F4BC-784C-20AA-D5293C8A31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2FC9EE36-661E-EEC7-ECE4-3D499C5710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491DB527-4C5C-C6E7-1FFE-A63A201FA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F8702BFE-895A-2376-5E6C-DA607F9330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A325F0-65E4-7ED8-772A-5213F55EF3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74693DA8-C75F-631B-A5E1-2654974D2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0B6A714F-51BB-60F6-80BD-E1297EBA7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BB7676F7-9B79-16F2-C753-AAAE2C0A7E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062E1E7B-18FF-6A5C-115D-2B4BB20E89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2F6128E-4A99-117C-B3B9-CB0CAE8D5FC2}"/>
              </a:ext>
            </a:extLst>
          </p:cNvPr>
          <p:cNvPicPr>
            <a:picLocks noChangeAspect="1"/>
          </p:cNvPicPr>
          <p:nvPr/>
        </p:nvPicPr>
        <p:blipFill>
          <a:blip r:embed="rId2"/>
          <a:srcRect/>
          <a:stretch/>
        </p:blipFill>
        <p:spPr>
          <a:xfrm>
            <a:off x="2640685" y="912728"/>
            <a:ext cx="6907581" cy="5024076"/>
          </a:xfrm>
          <a:prstGeom prst="rect">
            <a:avLst/>
          </a:prstGeom>
        </p:spPr>
      </p:pic>
      <p:pic>
        <p:nvPicPr>
          <p:cNvPr id="2" name="Picture 1">
            <a:extLst>
              <a:ext uri="{FF2B5EF4-FFF2-40B4-BE49-F238E27FC236}">
                <a16:creationId xmlns:a16="http://schemas.microsoft.com/office/drawing/2014/main" id="{4D0BD0BE-267C-C502-2E5B-14F0BD453DE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50928" y="5223933"/>
            <a:ext cx="1522401" cy="1069688"/>
          </a:xfrm>
          <a:prstGeom prst="rect">
            <a:avLst/>
          </a:prstGeom>
        </p:spPr>
      </p:pic>
    </p:spTree>
    <p:extLst>
      <p:ext uri="{BB962C8B-B14F-4D97-AF65-F5344CB8AC3E}">
        <p14:creationId xmlns:p14="http://schemas.microsoft.com/office/powerpoint/2010/main" val="3449944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3C28C47-7BF0-44A4-8325-0EA9FAFC4911}"/>
              </a:ext>
            </a:extLst>
          </p:cNvPr>
          <p:cNvPicPr>
            <a:picLocks noChangeAspect="1"/>
          </p:cNvPicPr>
          <p:nvPr/>
        </p:nvPicPr>
        <p:blipFill>
          <a:blip r:embed="rId2"/>
          <a:srcRect/>
          <a:stretch/>
        </p:blipFill>
        <p:spPr>
          <a:xfrm>
            <a:off x="2550021" y="786726"/>
            <a:ext cx="7088909" cy="5155961"/>
          </a:xfrm>
          <a:prstGeom prst="rect">
            <a:avLst/>
          </a:prstGeom>
        </p:spPr>
      </p:pic>
      <p:pic>
        <p:nvPicPr>
          <p:cNvPr id="2" name="Picture 1">
            <a:extLst>
              <a:ext uri="{FF2B5EF4-FFF2-40B4-BE49-F238E27FC236}">
                <a16:creationId xmlns:a16="http://schemas.microsoft.com/office/drawing/2014/main" id="{AF35C407-2D49-FF47-9E70-8B70BA069B9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50928" y="5151120"/>
            <a:ext cx="1522401" cy="1069688"/>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4AAA425-C9E3-43AC-B27F-1D09F04D3570}"/>
              </a:ext>
            </a:extLst>
          </p:cNvPr>
          <p:cNvPicPr>
            <a:picLocks noChangeAspect="1"/>
          </p:cNvPicPr>
          <p:nvPr/>
        </p:nvPicPr>
        <p:blipFill>
          <a:blip r:embed="rId2"/>
          <a:srcRect/>
          <a:stretch/>
        </p:blipFill>
        <p:spPr>
          <a:xfrm>
            <a:off x="2569196" y="856930"/>
            <a:ext cx="7061013" cy="5135671"/>
          </a:xfrm>
          <a:prstGeom prst="rect">
            <a:avLst/>
          </a:prstGeom>
        </p:spPr>
      </p:pic>
      <p:pic>
        <p:nvPicPr>
          <p:cNvPr id="2" name="Picture 1">
            <a:extLst>
              <a:ext uri="{FF2B5EF4-FFF2-40B4-BE49-F238E27FC236}">
                <a16:creationId xmlns:a16="http://schemas.microsoft.com/office/drawing/2014/main" id="{6F0080D0-4635-8677-EB7E-E227DB1411A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50928" y="5223933"/>
            <a:ext cx="1522401" cy="1069688"/>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FC7EFF7-CBBC-4E61-9E36-3CB50512F150}"/>
              </a:ext>
            </a:extLst>
          </p:cNvPr>
          <p:cNvPicPr>
            <a:picLocks noChangeAspect="1"/>
          </p:cNvPicPr>
          <p:nvPr/>
        </p:nvPicPr>
        <p:blipFill>
          <a:blip r:embed="rId2"/>
          <a:srcRect/>
          <a:stretch/>
        </p:blipFill>
        <p:spPr>
          <a:xfrm>
            <a:off x="2850766" y="862003"/>
            <a:ext cx="7047064" cy="5125526"/>
          </a:xfrm>
          <a:prstGeom prst="rect">
            <a:avLst/>
          </a:prstGeom>
        </p:spPr>
      </p:pic>
      <p:pic>
        <p:nvPicPr>
          <p:cNvPr id="2" name="Picture 1">
            <a:extLst>
              <a:ext uri="{FF2B5EF4-FFF2-40B4-BE49-F238E27FC236}">
                <a16:creationId xmlns:a16="http://schemas.microsoft.com/office/drawing/2014/main" id="{8AD0E9CD-834D-8F00-5496-F54F22A824C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030" y="5269706"/>
            <a:ext cx="1522401" cy="1069688"/>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A0FEFEA-B2D6-4E86-9C48-CA6CB4FFBF6C}"/>
              </a:ext>
            </a:extLst>
          </p:cNvPr>
          <p:cNvPicPr>
            <a:picLocks noChangeAspect="1"/>
          </p:cNvPicPr>
          <p:nvPr/>
        </p:nvPicPr>
        <p:blipFill>
          <a:blip r:embed="rId2"/>
          <a:srcRect/>
          <a:stretch/>
        </p:blipFill>
        <p:spPr>
          <a:xfrm>
            <a:off x="2836817" y="796871"/>
            <a:ext cx="7061013" cy="5135671"/>
          </a:xfrm>
          <a:prstGeom prst="rect">
            <a:avLst/>
          </a:prstGeom>
        </p:spPr>
      </p:pic>
      <p:pic>
        <p:nvPicPr>
          <p:cNvPr id="2" name="Picture 1">
            <a:extLst>
              <a:ext uri="{FF2B5EF4-FFF2-40B4-BE49-F238E27FC236}">
                <a16:creationId xmlns:a16="http://schemas.microsoft.com/office/drawing/2014/main" id="{47FA951C-683A-E685-58EF-89CE243EBBE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030" y="5269706"/>
            <a:ext cx="1522401" cy="1069688"/>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656511E-A445-412E-B677-51DA42194D28}"/>
              </a:ext>
            </a:extLst>
          </p:cNvPr>
          <p:cNvPicPr>
            <a:picLocks noChangeAspect="1"/>
          </p:cNvPicPr>
          <p:nvPr/>
        </p:nvPicPr>
        <p:blipFill>
          <a:blip r:embed="rId2"/>
          <a:srcRect/>
          <a:stretch/>
        </p:blipFill>
        <p:spPr>
          <a:xfrm>
            <a:off x="2945942" y="582914"/>
            <a:ext cx="7061013" cy="5135671"/>
          </a:xfrm>
          <a:prstGeom prst="rect">
            <a:avLst/>
          </a:prstGeom>
        </p:spPr>
      </p:pic>
      <p:pic>
        <p:nvPicPr>
          <p:cNvPr id="2" name="Picture 1">
            <a:extLst>
              <a:ext uri="{FF2B5EF4-FFF2-40B4-BE49-F238E27FC236}">
                <a16:creationId xmlns:a16="http://schemas.microsoft.com/office/drawing/2014/main" id="{74E2F470-B74C-DCD2-6949-66187FFC5B6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030" y="5269706"/>
            <a:ext cx="1522401" cy="1069688"/>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AAADC36-8CE9-48A0-BBA9-FAAE00DAD2DF}"/>
              </a:ext>
            </a:extLst>
          </p:cNvPr>
          <p:cNvPicPr>
            <a:picLocks noChangeAspect="1"/>
          </p:cNvPicPr>
          <p:nvPr/>
        </p:nvPicPr>
        <p:blipFill>
          <a:blip r:embed="rId2"/>
          <a:srcRect/>
          <a:stretch/>
        </p:blipFill>
        <p:spPr>
          <a:xfrm>
            <a:off x="2945942" y="582914"/>
            <a:ext cx="7061013" cy="5135671"/>
          </a:xfrm>
          <a:prstGeom prst="rect">
            <a:avLst/>
          </a:prstGeom>
        </p:spPr>
      </p:pic>
      <p:pic>
        <p:nvPicPr>
          <p:cNvPr id="2" name="Picture 1">
            <a:extLst>
              <a:ext uri="{FF2B5EF4-FFF2-40B4-BE49-F238E27FC236}">
                <a16:creationId xmlns:a16="http://schemas.microsoft.com/office/drawing/2014/main" id="{5C5A3804-B50F-4D0B-3EB3-CC2B829B464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030" y="5269706"/>
            <a:ext cx="1522401" cy="1069688"/>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801</TotalTime>
  <Words>270</Words>
  <Application>Microsoft Office PowerPoint</Application>
  <PresentationFormat>Widescreen</PresentationFormat>
  <Paragraphs>22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Open Sans</vt:lpstr>
      <vt:lpstr>Trebuchet MS</vt:lpstr>
      <vt:lpstr>Wingdings 3</vt:lpstr>
      <vt:lpstr>Facet</vt:lpstr>
      <vt:lpstr>Living Kidney Donation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Transplantation ANZDATA AR 2024</dc:title>
  <dc:creator>ANZ DATA;Kylie@anzdata.org.au</dc:creator>
  <cp:keywords>#transplant #ANZDATA</cp:keywords>
  <cp:lastModifiedBy>Chris Davies</cp:lastModifiedBy>
  <cp:revision>47</cp:revision>
  <dcterms:created xsi:type="dcterms:W3CDTF">2019-09-24T02:19:39Z</dcterms:created>
  <dcterms:modified xsi:type="dcterms:W3CDTF">2026-03-02T23:06:39Z</dcterms:modified>
  <cp:category>47th Annual Report 2024 on 2023 Data</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