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320" r:id="rId4"/>
    <p:sldId id="260" r:id="rId5"/>
    <p:sldId id="261" r:id="rId6"/>
    <p:sldId id="322" r:id="rId7"/>
    <p:sldId id="329" r:id="rId8"/>
    <p:sldId id="263" r:id="rId9"/>
    <p:sldId id="264" r:id="rId10"/>
    <p:sldId id="266" r:id="rId11"/>
    <p:sldId id="267" r:id="rId12"/>
    <p:sldId id="32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5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49" y="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74AB73-A35D-4B17-8128-F7C6B2F0BE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41019A-AB63-48BF-A1B1-1C37956CF65F}">
      <dgm:prSet phldrT="[Text]"/>
      <dgm:spPr/>
      <dgm:t>
        <a:bodyPr/>
        <a:lstStyle/>
        <a:p>
          <a:r>
            <a:rPr lang="en-US" dirty="0"/>
            <a:t>Internal Research Priorities</a:t>
          </a:r>
        </a:p>
      </dgm:t>
    </dgm:pt>
    <dgm:pt modelId="{25CB65E1-8DA2-4FDD-8B2A-CE7BA8B8B605}" type="parTrans" cxnId="{A5F98022-74D5-42CB-8A9F-0389EEA47CE5}">
      <dgm:prSet/>
      <dgm:spPr/>
      <dgm:t>
        <a:bodyPr/>
        <a:lstStyle/>
        <a:p>
          <a:endParaRPr lang="en-US"/>
        </a:p>
      </dgm:t>
    </dgm:pt>
    <dgm:pt modelId="{407A30D9-D8CC-4B50-89F1-4D5EAC65EE01}" type="sibTrans" cxnId="{A5F98022-74D5-42CB-8A9F-0389EEA47CE5}">
      <dgm:prSet/>
      <dgm:spPr/>
      <dgm:t>
        <a:bodyPr/>
        <a:lstStyle/>
        <a:p>
          <a:endParaRPr lang="en-US"/>
        </a:p>
      </dgm:t>
    </dgm:pt>
    <dgm:pt modelId="{1861ADEA-85E2-432F-8832-CF8B66ABDB07}">
      <dgm:prSet phldrT="[Text]" custT="1"/>
      <dgm:spPr/>
      <dgm:t>
        <a:bodyPr/>
        <a:lstStyle/>
        <a:p>
          <a:r>
            <a:rPr lang="en-US" sz="800" dirty="0"/>
            <a:t>Transplant waiting list; organ discard rates; Impact of KDPI reporting; cause of death coding; travel time analysis </a:t>
          </a:r>
        </a:p>
      </dgm:t>
    </dgm:pt>
    <dgm:pt modelId="{8CCB7C07-EF7D-4DD0-808A-3140D6A403B9}" type="parTrans" cxnId="{1CB442EE-C87E-46E3-8DBB-F4810DFD6CC2}">
      <dgm:prSet/>
      <dgm:spPr/>
      <dgm:t>
        <a:bodyPr/>
        <a:lstStyle/>
        <a:p>
          <a:endParaRPr lang="en-US"/>
        </a:p>
      </dgm:t>
    </dgm:pt>
    <dgm:pt modelId="{1C8CE57C-7C17-4234-A243-DEBC787E47BF}" type="sibTrans" cxnId="{1CB442EE-C87E-46E3-8DBB-F4810DFD6CC2}">
      <dgm:prSet/>
      <dgm:spPr/>
      <dgm:t>
        <a:bodyPr/>
        <a:lstStyle/>
        <a:p>
          <a:endParaRPr lang="en-US"/>
        </a:p>
      </dgm:t>
    </dgm:pt>
    <dgm:pt modelId="{B6EF908A-0982-489E-8527-EE5B4100C1DF}">
      <dgm:prSet phldrT="[Text]"/>
      <dgm:spPr/>
      <dgm:t>
        <a:bodyPr/>
        <a:lstStyle/>
        <a:p>
          <a:r>
            <a:rPr lang="en-US" dirty="0"/>
            <a:t>Research Collaborations</a:t>
          </a:r>
        </a:p>
      </dgm:t>
    </dgm:pt>
    <dgm:pt modelId="{15FD4DC8-996F-4746-AAFC-5E8F10CC712C}" type="parTrans" cxnId="{EE331B78-A480-4A12-BAEC-658E479EB1E8}">
      <dgm:prSet/>
      <dgm:spPr/>
      <dgm:t>
        <a:bodyPr/>
        <a:lstStyle/>
        <a:p>
          <a:endParaRPr lang="en-US"/>
        </a:p>
      </dgm:t>
    </dgm:pt>
    <dgm:pt modelId="{05E589FD-13AD-4B01-91EB-AFB8E61FBB02}" type="sibTrans" cxnId="{EE331B78-A480-4A12-BAEC-658E479EB1E8}">
      <dgm:prSet/>
      <dgm:spPr/>
      <dgm:t>
        <a:bodyPr/>
        <a:lstStyle/>
        <a:p>
          <a:endParaRPr lang="en-US"/>
        </a:p>
      </dgm:t>
    </dgm:pt>
    <dgm:pt modelId="{8B029016-029D-4529-9655-52001A8D7C28}">
      <dgm:prSet phldrT="[Text]" custT="1"/>
      <dgm:spPr/>
      <dgm:t>
        <a:bodyPr/>
        <a:lstStyle/>
        <a:p>
          <a:r>
            <a:rPr lang="en-US" sz="800" dirty="0"/>
            <a:t>Adrian Hibberd: Restored Kidney Transplantation; David Semple: Outcomes in </a:t>
          </a:r>
          <a:r>
            <a:rPr lang="en-US" sz="800" dirty="0" err="1"/>
            <a:t>HHDx</a:t>
          </a:r>
          <a:r>
            <a:rPr lang="en-US" sz="800" dirty="0"/>
            <a:t>; Suetonia Palmer; Late referral in NZ; Kathy </a:t>
          </a:r>
          <a:r>
            <a:rPr lang="en-US" sz="800" dirty="0" err="1"/>
            <a:t>Pazis</a:t>
          </a:r>
          <a:r>
            <a:rPr lang="en-US" sz="800" dirty="0"/>
            <a:t>: Machine Learning techniques in Organ Allocation</a:t>
          </a:r>
        </a:p>
      </dgm:t>
    </dgm:pt>
    <dgm:pt modelId="{6816A66D-1AEF-4DC7-8316-95741C31E8DE}" type="parTrans" cxnId="{13B3E57E-5AAA-4C17-A70B-94E5C61ADF00}">
      <dgm:prSet/>
      <dgm:spPr/>
      <dgm:t>
        <a:bodyPr/>
        <a:lstStyle/>
        <a:p>
          <a:endParaRPr lang="en-US"/>
        </a:p>
      </dgm:t>
    </dgm:pt>
    <dgm:pt modelId="{9B9172BD-F0A2-44D6-AA97-2942583D0386}" type="sibTrans" cxnId="{13B3E57E-5AAA-4C17-A70B-94E5C61ADF00}">
      <dgm:prSet/>
      <dgm:spPr/>
      <dgm:t>
        <a:bodyPr/>
        <a:lstStyle/>
        <a:p>
          <a:endParaRPr lang="en-US"/>
        </a:p>
      </dgm:t>
    </dgm:pt>
    <dgm:pt modelId="{D072EFA2-9012-4207-8721-F2B8446FEBDB}">
      <dgm:prSet phldrT="[Text]"/>
      <dgm:spPr/>
      <dgm:t>
        <a:bodyPr/>
        <a:lstStyle/>
        <a:p>
          <a:r>
            <a:rPr lang="en-US" dirty="0"/>
            <a:t>Personal Research Projects</a:t>
          </a:r>
        </a:p>
      </dgm:t>
    </dgm:pt>
    <dgm:pt modelId="{5D11E330-19F4-46EF-9921-63EB2AB33B73}" type="parTrans" cxnId="{1CA6E1D4-4056-450A-99D9-E290861A68C7}">
      <dgm:prSet/>
      <dgm:spPr/>
      <dgm:t>
        <a:bodyPr/>
        <a:lstStyle/>
        <a:p>
          <a:endParaRPr lang="en-US"/>
        </a:p>
      </dgm:t>
    </dgm:pt>
    <dgm:pt modelId="{8A64E837-CB35-4503-87EA-5C3EBAC095AE}" type="sibTrans" cxnId="{1CA6E1D4-4056-450A-99D9-E290861A68C7}">
      <dgm:prSet/>
      <dgm:spPr/>
      <dgm:t>
        <a:bodyPr/>
        <a:lstStyle/>
        <a:p>
          <a:endParaRPr lang="en-US"/>
        </a:p>
      </dgm:t>
    </dgm:pt>
    <dgm:pt modelId="{41B01B17-6E07-4195-B89F-9D0C41C1648F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800" dirty="0"/>
            <a:t>HLA epitope based matching in </a:t>
          </a:r>
          <a:r>
            <a:rPr lang="en-US" sz="800" dirty="0" err="1"/>
            <a:t>paediatric</a:t>
          </a:r>
          <a:r>
            <a:rPr lang="en-US" sz="800" dirty="0"/>
            <a:t> renal transplantation</a:t>
          </a:r>
        </a:p>
      </dgm:t>
    </dgm:pt>
    <dgm:pt modelId="{ECF22C6E-7AAA-47EB-AD32-B5B96FE1B0C0}" type="parTrans" cxnId="{49CC2F22-238B-41FA-BA9C-40B8907AEB93}">
      <dgm:prSet/>
      <dgm:spPr/>
      <dgm:t>
        <a:bodyPr/>
        <a:lstStyle/>
        <a:p>
          <a:endParaRPr lang="en-US"/>
        </a:p>
      </dgm:t>
    </dgm:pt>
    <dgm:pt modelId="{CF2BEEF7-69D5-4409-8950-069A17095CC5}" type="sibTrans" cxnId="{49CC2F22-238B-41FA-BA9C-40B8907AEB93}">
      <dgm:prSet/>
      <dgm:spPr/>
      <dgm:t>
        <a:bodyPr/>
        <a:lstStyle/>
        <a:p>
          <a:endParaRPr lang="en-US"/>
        </a:p>
      </dgm:t>
    </dgm:pt>
    <dgm:pt modelId="{7B0914AA-F110-4E10-820B-CF064A782C8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800"/>
            <a:t>Organ allocation for highly sensitized patients </a:t>
          </a:r>
          <a:endParaRPr lang="en-US" sz="800" dirty="0"/>
        </a:p>
      </dgm:t>
    </dgm:pt>
    <dgm:pt modelId="{85E68CB6-BB9F-4D25-9010-DE3AE8AE6990}" type="parTrans" cxnId="{46367EE7-6718-49C6-9862-B05F2255D6CD}">
      <dgm:prSet/>
      <dgm:spPr/>
      <dgm:t>
        <a:bodyPr/>
        <a:lstStyle/>
        <a:p>
          <a:endParaRPr lang="en-US"/>
        </a:p>
      </dgm:t>
    </dgm:pt>
    <dgm:pt modelId="{0993D05D-0E67-4057-BB49-87FE9957C8B9}" type="sibTrans" cxnId="{46367EE7-6718-49C6-9862-B05F2255D6CD}">
      <dgm:prSet/>
      <dgm:spPr/>
      <dgm:t>
        <a:bodyPr/>
        <a:lstStyle/>
        <a:p>
          <a:endParaRPr lang="en-US"/>
        </a:p>
      </dgm:t>
    </dgm:pt>
    <dgm:pt modelId="{4A9CDBD3-5DFA-4221-BB2F-004DE44F86C3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800" dirty="0"/>
            <a:t>HLA epitope based organ allocation</a:t>
          </a:r>
        </a:p>
      </dgm:t>
    </dgm:pt>
    <dgm:pt modelId="{66BD454D-7376-420A-A137-B3085C0E965A}" type="parTrans" cxnId="{FEDCFB61-4BEC-4372-88F1-A6DDC139D7B9}">
      <dgm:prSet/>
      <dgm:spPr/>
      <dgm:t>
        <a:bodyPr/>
        <a:lstStyle/>
        <a:p>
          <a:endParaRPr lang="en-US"/>
        </a:p>
      </dgm:t>
    </dgm:pt>
    <dgm:pt modelId="{FD3D65BB-BED1-4E83-B2EC-0D3EE45D9332}" type="sibTrans" cxnId="{FEDCFB61-4BEC-4372-88F1-A6DDC139D7B9}">
      <dgm:prSet/>
      <dgm:spPr/>
      <dgm:t>
        <a:bodyPr/>
        <a:lstStyle/>
        <a:p>
          <a:endParaRPr lang="en-US"/>
        </a:p>
      </dgm:t>
    </dgm:pt>
    <dgm:pt modelId="{598A4FEF-B778-4BE8-908F-1B3B5B65622F}" type="pres">
      <dgm:prSet presAssocID="{3C74AB73-A35D-4B17-8128-F7C6B2F0BE9A}" presName="Name0" presStyleCnt="0">
        <dgm:presLayoutVars>
          <dgm:dir/>
          <dgm:animLvl val="lvl"/>
          <dgm:resizeHandles val="exact"/>
        </dgm:presLayoutVars>
      </dgm:prSet>
      <dgm:spPr/>
    </dgm:pt>
    <dgm:pt modelId="{4A4F5403-0C90-4F1B-B8F8-258CB0CD2B75}" type="pres">
      <dgm:prSet presAssocID="{6741019A-AB63-48BF-A1B1-1C37956CF65F}" presName="linNode" presStyleCnt="0"/>
      <dgm:spPr/>
    </dgm:pt>
    <dgm:pt modelId="{B1881281-4434-4C39-9E6F-841B784022E7}" type="pres">
      <dgm:prSet presAssocID="{6741019A-AB63-48BF-A1B1-1C37956CF65F}" presName="parentText" presStyleLbl="node1" presStyleIdx="0" presStyleCnt="3" custScaleX="181321">
        <dgm:presLayoutVars>
          <dgm:chMax val="1"/>
          <dgm:bulletEnabled val="1"/>
        </dgm:presLayoutVars>
      </dgm:prSet>
      <dgm:spPr/>
    </dgm:pt>
    <dgm:pt modelId="{A86CE0E1-A867-4FC7-8EE2-9A4D87DB2FFD}" type="pres">
      <dgm:prSet presAssocID="{6741019A-AB63-48BF-A1B1-1C37956CF65F}" presName="descendantText" presStyleLbl="alignAccFollowNode1" presStyleIdx="0" presStyleCnt="3">
        <dgm:presLayoutVars>
          <dgm:bulletEnabled val="1"/>
        </dgm:presLayoutVars>
      </dgm:prSet>
      <dgm:spPr/>
    </dgm:pt>
    <dgm:pt modelId="{19DF179F-6AFF-43AC-8308-4E2B8B8DE3D6}" type="pres">
      <dgm:prSet presAssocID="{407A30D9-D8CC-4B50-89F1-4D5EAC65EE01}" presName="sp" presStyleCnt="0"/>
      <dgm:spPr/>
    </dgm:pt>
    <dgm:pt modelId="{77226808-C62C-46D4-A4C4-69D6481BE725}" type="pres">
      <dgm:prSet presAssocID="{B6EF908A-0982-489E-8527-EE5B4100C1DF}" presName="linNode" presStyleCnt="0"/>
      <dgm:spPr/>
    </dgm:pt>
    <dgm:pt modelId="{1BBB597C-C6CF-4965-A160-F3699AAD9C18}" type="pres">
      <dgm:prSet presAssocID="{B6EF908A-0982-489E-8527-EE5B4100C1DF}" presName="parentText" presStyleLbl="node1" presStyleIdx="1" presStyleCnt="3" custScaleX="181321">
        <dgm:presLayoutVars>
          <dgm:chMax val="1"/>
          <dgm:bulletEnabled val="1"/>
        </dgm:presLayoutVars>
      </dgm:prSet>
      <dgm:spPr/>
    </dgm:pt>
    <dgm:pt modelId="{1C0249A8-36AE-464D-8B79-222C00CF2618}" type="pres">
      <dgm:prSet presAssocID="{B6EF908A-0982-489E-8527-EE5B4100C1DF}" presName="descendantText" presStyleLbl="alignAccFollowNode1" presStyleIdx="1" presStyleCnt="3">
        <dgm:presLayoutVars>
          <dgm:bulletEnabled val="1"/>
        </dgm:presLayoutVars>
      </dgm:prSet>
      <dgm:spPr/>
    </dgm:pt>
    <dgm:pt modelId="{2078E33F-7C3D-4185-8DF5-8A7E62D87F90}" type="pres">
      <dgm:prSet presAssocID="{05E589FD-13AD-4B01-91EB-AFB8E61FBB02}" presName="sp" presStyleCnt="0"/>
      <dgm:spPr/>
    </dgm:pt>
    <dgm:pt modelId="{7DA5DF25-1E34-4B3C-A9DF-FD7CA40B12B9}" type="pres">
      <dgm:prSet presAssocID="{D072EFA2-9012-4207-8721-F2B8446FEBDB}" presName="linNode" presStyleCnt="0"/>
      <dgm:spPr/>
    </dgm:pt>
    <dgm:pt modelId="{4CC89C60-41D9-4096-8A0C-EB28885FE603}" type="pres">
      <dgm:prSet presAssocID="{D072EFA2-9012-4207-8721-F2B8446FEBDB}" presName="parentText" presStyleLbl="node1" presStyleIdx="2" presStyleCnt="3" custScaleX="181342">
        <dgm:presLayoutVars>
          <dgm:chMax val="1"/>
          <dgm:bulletEnabled val="1"/>
        </dgm:presLayoutVars>
      </dgm:prSet>
      <dgm:spPr/>
    </dgm:pt>
    <dgm:pt modelId="{B163A7CC-60A1-40E1-A849-52D23AFFBB98}" type="pres">
      <dgm:prSet presAssocID="{D072EFA2-9012-4207-8721-F2B8446FEBD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A4E7317-9063-447F-BC38-2255608A712B}" type="presOf" srcId="{3C74AB73-A35D-4B17-8128-F7C6B2F0BE9A}" destId="{598A4FEF-B778-4BE8-908F-1B3B5B65622F}" srcOrd="0" destOrd="0" presId="urn:microsoft.com/office/officeart/2005/8/layout/vList5"/>
    <dgm:cxn modelId="{B984C818-E71F-4F18-8A1D-EE8470869B5E}" type="presOf" srcId="{1861ADEA-85E2-432F-8832-CF8B66ABDB07}" destId="{A86CE0E1-A867-4FC7-8EE2-9A4D87DB2FFD}" srcOrd="0" destOrd="0" presId="urn:microsoft.com/office/officeart/2005/8/layout/vList5"/>
    <dgm:cxn modelId="{49CC2F22-238B-41FA-BA9C-40B8907AEB93}" srcId="{D072EFA2-9012-4207-8721-F2B8446FEBDB}" destId="{41B01B17-6E07-4195-B89F-9D0C41C1648F}" srcOrd="0" destOrd="0" parTransId="{ECF22C6E-7AAA-47EB-AD32-B5B96FE1B0C0}" sibTransId="{CF2BEEF7-69D5-4409-8950-069A17095CC5}"/>
    <dgm:cxn modelId="{A5F98022-74D5-42CB-8A9F-0389EEA47CE5}" srcId="{3C74AB73-A35D-4B17-8128-F7C6B2F0BE9A}" destId="{6741019A-AB63-48BF-A1B1-1C37956CF65F}" srcOrd="0" destOrd="0" parTransId="{25CB65E1-8DA2-4FDD-8B2A-CE7BA8B8B605}" sibTransId="{407A30D9-D8CC-4B50-89F1-4D5EAC65EE01}"/>
    <dgm:cxn modelId="{F4A32040-A137-4A5F-9C72-7B1D2882020B}" type="presOf" srcId="{6741019A-AB63-48BF-A1B1-1C37956CF65F}" destId="{B1881281-4434-4C39-9E6F-841B784022E7}" srcOrd="0" destOrd="0" presId="urn:microsoft.com/office/officeart/2005/8/layout/vList5"/>
    <dgm:cxn modelId="{FEDCFB61-4BEC-4372-88F1-A6DDC139D7B9}" srcId="{D072EFA2-9012-4207-8721-F2B8446FEBDB}" destId="{4A9CDBD3-5DFA-4221-BB2F-004DE44F86C3}" srcOrd="2" destOrd="0" parTransId="{66BD454D-7376-420A-A137-B3085C0E965A}" sibTransId="{FD3D65BB-BED1-4E83-B2EC-0D3EE45D9332}"/>
    <dgm:cxn modelId="{22B11A4D-4321-4928-85F2-8BA5F737BAAC}" type="presOf" srcId="{4A9CDBD3-5DFA-4221-BB2F-004DE44F86C3}" destId="{B163A7CC-60A1-40E1-A849-52D23AFFBB98}" srcOrd="0" destOrd="2" presId="urn:microsoft.com/office/officeart/2005/8/layout/vList5"/>
    <dgm:cxn modelId="{EE331B78-A480-4A12-BAEC-658E479EB1E8}" srcId="{3C74AB73-A35D-4B17-8128-F7C6B2F0BE9A}" destId="{B6EF908A-0982-489E-8527-EE5B4100C1DF}" srcOrd="1" destOrd="0" parTransId="{15FD4DC8-996F-4746-AAFC-5E8F10CC712C}" sibTransId="{05E589FD-13AD-4B01-91EB-AFB8E61FBB02}"/>
    <dgm:cxn modelId="{13B3E57E-5AAA-4C17-A70B-94E5C61ADF00}" srcId="{B6EF908A-0982-489E-8527-EE5B4100C1DF}" destId="{8B029016-029D-4529-9655-52001A8D7C28}" srcOrd="0" destOrd="0" parTransId="{6816A66D-1AEF-4DC7-8316-95741C31E8DE}" sibTransId="{9B9172BD-F0A2-44D6-AA97-2942583D0386}"/>
    <dgm:cxn modelId="{818E259A-5C07-4EF6-B417-4F888DA3F24F}" type="presOf" srcId="{D072EFA2-9012-4207-8721-F2B8446FEBDB}" destId="{4CC89C60-41D9-4096-8A0C-EB28885FE603}" srcOrd="0" destOrd="0" presId="urn:microsoft.com/office/officeart/2005/8/layout/vList5"/>
    <dgm:cxn modelId="{3234F99F-CC30-46F9-B59B-1156FDF18AAC}" type="presOf" srcId="{B6EF908A-0982-489E-8527-EE5B4100C1DF}" destId="{1BBB597C-C6CF-4965-A160-F3699AAD9C18}" srcOrd="0" destOrd="0" presId="urn:microsoft.com/office/officeart/2005/8/layout/vList5"/>
    <dgm:cxn modelId="{358672B2-64D1-44C5-8A41-AF35819C8307}" type="presOf" srcId="{41B01B17-6E07-4195-B89F-9D0C41C1648F}" destId="{B163A7CC-60A1-40E1-A849-52D23AFFBB98}" srcOrd="0" destOrd="0" presId="urn:microsoft.com/office/officeart/2005/8/layout/vList5"/>
    <dgm:cxn modelId="{02CEC0C0-9860-45F3-9AB0-349F7BF43C14}" type="presOf" srcId="{8B029016-029D-4529-9655-52001A8D7C28}" destId="{1C0249A8-36AE-464D-8B79-222C00CF2618}" srcOrd="0" destOrd="0" presId="urn:microsoft.com/office/officeart/2005/8/layout/vList5"/>
    <dgm:cxn modelId="{1CA6E1D4-4056-450A-99D9-E290861A68C7}" srcId="{3C74AB73-A35D-4B17-8128-F7C6B2F0BE9A}" destId="{D072EFA2-9012-4207-8721-F2B8446FEBDB}" srcOrd="2" destOrd="0" parTransId="{5D11E330-19F4-46EF-9921-63EB2AB33B73}" sibTransId="{8A64E837-CB35-4503-87EA-5C3EBAC095AE}"/>
    <dgm:cxn modelId="{292810DC-5AB6-4DFE-B4C5-CFFB9A26FBF2}" type="presOf" srcId="{7B0914AA-F110-4E10-820B-CF064A782C8C}" destId="{B163A7CC-60A1-40E1-A849-52D23AFFBB98}" srcOrd="0" destOrd="1" presId="urn:microsoft.com/office/officeart/2005/8/layout/vList5"/>
    <dgm:cxn modelId="{46367EE7-6718-49C6-9862-B05F2255D6CD}" srcId="{D072EFA2-9012-4207-8721-F2B8446FEBDB}" destId="{7B0914AA-F110-4E10-820B-CF064A782C8C}" srcOrd="1" destOrd="0" parTransId="{85E68CB6-BB9F-4D25-9010-DE3AE8AE6990}" sibTransId="{0993D05D-0E67-4057-BB49-87FE9957C8B9}"/>
    <dgm:cxn modelId="{1CB442EE-C87E-46E3-8DBB-F4810DFD6CC2}" srcId="{6741019A-AB63-48BF-A1B1-1C37956CF65F}" destId="{1861ADEA-85E2-432F-8832-CF8B66ABDB07}" srcOrd="0" destOrd="0" parTransId="{8CCB7C07-EF7D-4DD0-808A-3140D6A403B9}" sibTransId="{1C8CE57C-7C17-4234-A243-DEBC787E47BF}"/>
    <dgm:cxn modelId="{D06684A9-4A0A-46D3-964F-73C6AEB9A4C8}" type="presParOf" srcId="{598A4FEF-B778-4BE8-908F-1B3B5B65622F}" destId="{4A4F5403-0C90-4F1B-B8F8-258CB0CD2B75}" srcOrd="0" destOrd="0" presId="urn:microsoft.com/office/officeart/2005/8/layout/vList5"/>
    <dgm:cxn modelId="{0227F502-168B-415D-BD05-B00AF54FA1E8}" type="presParOf" srcId="{4A4F5403-0C90-4F1B-B8F8-258CB0CD2B75}" destId="{B1881281-4434-4C39-9E6F-841B784022E7}" srcOrd="0" destOrd="0" presId="urn:microsoft.com/office/officeart/2005/8/layout/vList5"/>
    <dgm:cxn modelId="{2D3B8E63-9854-497E-BA74-B16E6809E867}" type="presParOf" srcId="{4A4F5403-0C90-4F1B-B8F8-258CB0CD2B75}" destId="{A86CE0E1-A867-4FC7-8EE2-9A4D87DB2FFD}" srcOrd="1" destOrd="0" presId="urn:microsoft.com/office/officeart/2005/8/layout/vList5"/>
    <dgm:cxn modelId="{4B6CADCC-89B4-4A8A-A611-1BF4D9574B17}" type="presParOf" srcId="{598A4FEF-B778-4BE8-908F-1B3B5B65622F}" destId="{19DF179F-6AFF-43AC-8308-4E2B8B8DE3D6}" srcOrd="1" destOrd="0" presId="urn:microsoft.com/office/officeart/2005/8/layout/vList5"/>
    <dgm:cxn modelId="{93E484E1-B694-4A28-AFAA-7FDA5E5ADFD7}" type="presParOf" srcId="{598A4FEF-B778-4BE8-908F-1B3B5B65622F}" destId="{77226808-C62C-46D4-A4C4-69D6481BE725}" srcOrd="2" destOrd="0" presId="urn:microsoft.com/office/officeart/2005/8/layout/vList5"/>
    <dgm:cxn modelId="{D723A982-6A15-4AD8-8402-7F762B7B7661}" type="presParOf" srcId="{77226808-C62C-46D4-A4C4-69D6481BE725}" destId="{1BBB597C-C6CF-4965-A160-F3699AAD9C18}" srcOrd="0" destOrd="0" presId="urn:microsoft.com/office/officeart/2005/8/layout/vList5"/>
    <dgm:cxn modelId="{5ED6022B-269C-4721-B372-1D44B5A23B14}" type="presParOf" srcId="{77226808-C62C-46D4-A4C4-69D6481BE725}" destId="{1C0249A8-36AE-464D-8B79-222C00CF2618}" srcOrd="1" destOrd="0" presId="urn:microsoft.com/office/officeart/2005/8/layout/vList5"/>
    <dgm:cxn modelId="{962AB90A-F77E-4FDD-A016-7019C9B46474}" type="presParOf" srcId="{598A4FEF-B778-4BE8-908F-1B3B5B65622F}" destId="{2078E33F-7C3D-4185-8DF5-8A7E62D87F90}" srcOrd="3" destOrd="0" presId="urn:microsoft.com/office/officeart/2005/8/layout/vList5"/>
    <dgm:cxn modelId="{86E0EE7C-7409-43AA-80A6-809A4708A258}" type="presParOf" srcId="{598A4FEF-B778-4BE8-908F-1B3B5B65622F}" destId="{7DA5DF25-1E34-4B3C-A9DF-FD7CA40B12B9}" srcOrd="4" destOrd="0" presId="urn:microsoft.com/office/officeart/2005/8/layout/vList5"/>
    <dgm:cxn modelId="{E1A58DCC-AD55-48BE-977C-1C187D0A4504}" type="presParOf" srcId="{7DA5DF25-1E34-4B3C-A9DF-FD7CA40B12B9}" destId="{4CC89C60-41D9-4096-8A0C-EB28885FE603}" srcOrd="0" destOrd="0" presId="urn:microsoft.com/office/officeart/2005/8/layout/vList5"/>
    <dgm:cxn modelId="{F4299802-09EE-463C-8D7B-F11952798659}" type="presParOf" srcId="{7DA5DF25-1E34-4B3C-A9DF-FD7CA40B12B9}" destId="{B163A7CC-60A1-40E1-A849-52D23AFFBB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74AB73-A35D-4B17-8128-F7C6B2F0BE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41019A-AB63-48BF-A1B1-1C37956CF65F}">
      <dgm:prSet phldrT="[Text]" custT="1"/>
      <dgm:spPr/>
      <dgm:t>
        <a:bodyPr/>
        <a:lstStyle/>
        <a:p>
          <a:r>
            <a:rPr lang="en-US" sz="1800" dirty="0"/>
            <a:t>BEAT CKD Program</a:t>
          </a:r>
        </a:p>
      </dgm:t>
    </dgm:pt>
    <dgm:pt modelId="{25CB65E1-8DA2-4FDD-8B2A-CE7BA8B8B605}" type="parTrans" cxnId="{A5F98022-74D5-42CB-8A9F-0389EEA47CE5}">
      <dgm:prSet/>
      <dgm:spPr/>
      <dgm:t>
        <a:bodyPr/>
        <a:lstStyle/>
        <a:p>
          <a:endParaRPr lang="en-US"/>
        </a:p>
      </dgm:t>
    </dgm:pt>
    <dgm:pt modelId="{407A30D9-D8CC-4B50-89F1-4D5EAC65EE01}" type="sibTrans" cxnId="{A5F98022-74D5-42CB-8A9F-0389EEA47CE5}">
      <dgm:prSet/>
      <dgm:spPr/>
      <dgm:t>
        <a:bodyPr/>
        <a:lstStyle/>
        <a:p>
          <a:endParaRPr lang="en-US"/>
        </a:p>
      </dgm:t>
    </dgm:pt>
    <dgm:pt modelId="{1861ADEA-85E2-432F-8832-CF8B66ABDB07}">
      <dgm:prSet phldrT="[Text]" custT="1"/>
      <dgm:spPr/>
      <dgm:t>
        <a:bodyPr/>
        <a:lstStyle/>
        <a:p>
          <a:r>
            <a:rPr lang="en-US" sz="800" dirty="0"/>
            <a:t>Community preferences for organ allocation – Kirsten Howard/Martin Howell</a:t>
          </a:r>
        </a:p>
      </dgm:t>
    </dgm:pt>
    <dgm:pt modelId="{8CCB7C07-EF7D-4DD0-808A-3140D6A403B9}" type="parTrans" cxnId="{1CB442EE-C87E-46E3-8DBB-F4810DFD6CC2}">
      <dgm:prSet/>
      <dgm:spPr/>
      <dgm:t>
        <a:bodyPr/>
        <a:lstStyle/>
        <a:p>
          <a:endParaRPr lang="en-US"/>
        </a:p>
      </dgm:t>
    </dgm:pt>
    <dgm:pt modelId="{1C8CE57C-7C17-4234-A243-DEBC787E47BF}" type="sibTrans" cxnId="{1CB442EE-C87E-46E3-8DBB-F4810DFD6CC2}">
      <dgm:prSet/>
      <dgm:spPr/>
      <dgm:t>
        <a:bodyPr/>
        <a:lstStyle/>
        <a:p>
          <a:endParaRPr lang="en-US"/>
        </a:p>
      </dgm:t>
    </dgm:pt>
    <dgm:pt modelId="{B6EF908A-0982-489E-8527-EE5B4100C1DF}">
      <dgm:prSet phldrT="[Text]" custT="1"/>
      <dgm:spPr/>
      <dgm:t>
        <a:bodyPr/>
        <a:lstStyle/>
        <a:p>
          <a:r>
            <a:rPr lang="en-US" sz="1800" dirty="0"/>
            <a:t>Requests Management</a:t>
          </a:r>
        </a:p>
      </dgm:t>
    </dgm:pt>
    <dgm:pt modelId="{15FD4DC8-996F-4746-AAFC-5E8F10CC712C}" type="parTrans" cxnId="{EE331B78-A480-4A12-BAEC-658E479EB1E8}">
      <dgm:prSet/>
      <dgm:spPr/>
      <dgm:t>
        <a:bodyPr/>
        <a:lstStyle/>
        <a:p>
          <a:endParaRPr lang="en-US"/>
        </a:p>
      </dgm:t>
    </dgm:pt>
    <dgm:pt modelId="{05E589FD-13AD-4B01-91EB-AFB8E61FBB02}" type="sibTrans" cxnId="{EE331B78-A480-4A12-BAEC-658E479EB1E8}">
      <dgm:prSet/>
      <dgm:spPr/>
      <dgm:t>
        <a:bodyPr/>
        <a:lstStyle/>
        <a:p>
          <a:endParaRPr lang="en-US"/>
        </a:p>
      </dgm:t>
    </dgm:pt>
    <dgm:pt modelId="{8B029016-029D-4529-9655-52001A8D7C28}">
      <dgm:prSet phldrT="[Text]" custT="1"/>
      <dgm:spPr/>
      <dgm:t>
        <a:bodyPr/>
        <a:lstStyle/>
        <a:p>
          <a:r>
            <a:rPr lang="en-US" sz="800" dirty="0"/>
            <a:t>Review</a:t>
          </a:r>
        </a:p>
      </dgm:t>
    </dgm:pt>
    <dgm:pt modelId="{6816A66D-1AEF-4DC7-8316-95741C31E8DE}" type="parTrans" cxnId="{13B3E57E-5AAA-4C17-A70B-94E5C61ADF00}">
      <dgm:prSet/>
      <dgm:spPr/>
      <dgm:t>
        <a:bodyPr/>
        <a:lstStyle/>
        <a:p>
          <a:endParaRPr lang="en-US"/>
        </a:p>
      </dgm:t>
    </dgm:pt>
    <dgm:pt modelId="{9B9172BD-F0A2-44D6-AA97-2942583D0386}" type="sibTrans" cxnId="{13B3E57E-5AAA-4C17-A70B-94E5C61ADF00}">
      <dgm:prSet/>
      <dgm:spPr/>
      <dgm:t>
        <a:bodyPr/>
        <a:lstStyle/>
        <a:p>
          <a:endParaRPr lang="en-US"/>
        </a:p>
      </dgm:t>
    </dgm:pt>
    <dgm:pt modelId="{D072EFA2-9012-4207-8721-F2B8446FEBDB}">
      <dgm:prSet phldrT="[Text]" custT="1"/>
      <dgm:spPr/>
      <dgm:t>
        <a:bodyPr/>
        <a:lstStyle/>
        <a:p>
          <a:r>
            <a:rPr lang="en-US" sz="1800" dirty="0"/>
            <a:t>Service Improvement</a:t>
          </a:r>
        </a:p>
      </dgm:t>
    </dgm:pt>
    <dgm:pt modelId="{5D11E330-19F4-46EF-9921-63EB2AB33B73}" type="parTrans" cxnId="{1CA6E1D4-4056-450A-99D9-E290861A68C7}">
      <dgm:prSet/>
      <dgm:spPr/>
      <dgm:t>
        <a:bodyPr/>
        <a:lstStyle/>
        <a:p>
          <a:endParaRPr lang="en-US"/>
        </a:p>
      </dgm:t>
    </dgm:pt>
    <dgm:pt modelId="{8A64E837-CB35-4503-87EA-5C3EBAC095AE}" type="sibTrans" cxnId="{1CA6E1D4-4056-450A-99D9-E290861A68C7}">
      <dgm:prSet/>
      <dgm:spPr/>
      <dgm:t>
        <a:bodyPr/>
        <a:lstStyle/>
        <a:p>
          <a:endParaRPr lang="en-US"/>
        </a:p>
      </dgm:t>
    </dgm:pt>
    <dgm:pt modelId="{41B01B17-6E07-4195-B89F-9D0C41C1648F}">
      <dgm:prSet phldrT="[Text]" custT="1"/>
      <dgm:spPr/>
      <dgm:t>
        <a:bodyPr/>
        <a:lstStyle/>
        <a:p>
          <a:r>
            <a:rPr lang="en-US" sz="800" dirty="0"/>
            <a:t>Updating and establishing MoU for data sharing</a:t>
          </a:r>
        </a:p>
      </dgm:t>
    </dgm:pt>
    <dgm:pt modelId="{ECF22C6E-7AAA-47EB-AD32-B5B96FE1B0C0}" type="parTrans" cxnId="{49CC2F22-238B-41FA-BA9C-40B8907AEB93}">
      <dgm:prSet/>
      <dgm:spPr/>
      <dgm:t>
        <a:bodyPr/>
        <a:lstStyle/>
        <a:p>
          <a:endParaRPr lang="en-US"/>
        </a:p>
      </dgm:t>
    </dgm:pt>
    <dgm:pt modelId="{CF2BEEF7-69D5-4409-8950-069A17095CC5}" type="sibTrans" cxnId="{49CC2F22-238B-41FA-BA9C-40B8907AEB93}">
      <dgm:prSet/>
      <dgm:spPr/>
      <dgm:t>
        <a:bodyPr/>
        <a:lstStyle/>
        <a:p>
          <a:endParaRPr lang="en-US"/>
        </a:p>
      </dgm:t>
    </dgm:pt>
    <dgm:pt modelId="{5EA710F6-0867-453C-BADC-59C4EC314608}">
      <dgm:prSet phldrT="[Text]" custT="1"/>
      <dgm:spPr/>
      <dgm:t>
        <a:bodyPr/>
        <a:lstStyle/>
        <a:p>
          <a:r>
            <a:rPr lang="en-US" sz="800" dirty="0"/>
            <a:t>Reviewing data collection </a:t>
          </a:r>
          <a:r>
            <a:rPr lang="en-US" sz="800" dirty="0" err="1"/>
            <a:t>eg</a:t>
          </a:r>
          <a:r>
            <a:rPr lang="en-US" sz="800" dirty="0"/>
            <a:t> Primary Renal Disease coding </a:t>
          </a:r>
        </a:p>
      </dgm:t>
    </dgm:pt>
    <dgm:pt modelId="{61799710-ABD8-4177-AFD4-FA3BA681376D}" type="parTrans" cxnId="{10B5C5E1-4081-4A5A-A1B7-857BA81ABC53}">
      <dgm:prSet/>
      <dgm:spPr/>
      <dgm:t>
        <a:bodyPr/>
        <a:lstStyle/>
        <a:p>
          <a:endParaRPr lang="en-US"/>
        </a:p>
      </dgm:t>
    </dgm:pt>
    <dgm:pt modelId="{C6CFDD16-56C2-4DC6-BB3A-C83AD14389C4}" type="sibTrans" cxnId="{10B5C5E1-4081-4A5A-A1B7-857BA81ABC53}">
      <dgm:prSet/>
      <dgm:spPr/>
      <dgm:t>
        <a:bodyPr/>
        <a:lstStyle/>
        <a:p>
          <a:endParaRPr lang="en-US"/>
        </a:p>
      </dgm:t>
    </dgm:pt>
    <dgm:pt modelId="{1C91A123-F4C1-43A6-9728-A03D6F74ADC3}">
      <dgm:prSet phldrT="[Text]" custT="1"/>
      <dgm:spPr/>
      <dgm:t>
        <a:bodyPr/>
        <a:lstStyle/>
        <a:p>
          <a:r>
            <a:rPr lang="en-US" sz="800" dirty="0"/>
            <a:t>Revising internal policies and procedures review</a:t>
          </a:r>
        </a:p>
      </dgm:t>
    </dgm:pt>
    <dgm:pt modelId="{9A0CF650-F1A2-4213-AF4A-7717891798FB}" type="parTrans" cxnId="{7FDB3887-4F5B-4956-9C48-11E8FB086692}">
      <dgm:prSet/>
      <dgm:spPr/>
      <dgm:t>
        <a:bodyPr/>
        <a:lstStyle/>
        <a:p>
          <a:endParaRPr lang="en-US"/>
        </a:p>
      </dgm:t>
    </dgm:pt>
    <dgm:pt modelId="{64F270B0-8374-4DBF-A796-06AE6FB76873}" type="sibTrans" cxnId="{7FDB3887-4F5B-4956-9C48-11E8FB086692}">
      <dgm:prSet/>
      <dgm:spPr/>
      <dgm:t>
        <a:bodyPr/>
        <a:lstStyle/>
        <a:p>
          <a:endParaRPr lang="en-US"/>
        </a:p>
      </dgm:t>
    </dgm:pt>
    <dgm:pt modelId="{8D13B6B4-B513-42C9-94C0-3A0B768D433C}">
      <dgm:prSet custT="1"/>
      <dgm:spPr/>
      <dgm:t>
        <a:bodyPr/>
        <a:lstStyle/>
        <a:p>
          <a:r>
            <a:rPr lang="en-US" sz="800"/>
            <a:t>Liaise, clarify, explain and assist</a:t>
          </a:r>
          <a:endParaRPr lang="en-US" sz="800" dirty="0"/>
        </a:p>
      </dgm:t>
    </dgm:pt>
    <dgm:pt modelId="{B00FAF2A-9BD9-4892-8D4C-C2545C8054BD}" type="parTrans" cxnId="{4EB8C71F-BBEF-4408-A513-9F60FFCB805F}">
      <dgm:prSet/>
      <dgm:spPr/>
      <dgm:t>
        <a:bodyPr/>
        <a:lstStyle/>
        <a:p>
          <a:endParaRPr lang="en-US"/>
        </a:p>
      </dgm:t>
    </dgm:pt>
    <dgm:pt modelId="{877C1CD8-7587-435D-9433-80193AD56977}" type="sibTrans" cxnId="{4EB8C71F-BBEF-4408-A513-9F60FFCB805F}">
      <dgm:prSet/>
      <dgm:spPr/>
      <dgm:t>
        <a:bodyPr/>
        <a:lstStyle/>
        <a:p>
          <a:endParaRPr lang="en-US"/>
        </a:p>
      </dgm:t>
    </dgm:pt>
    <dgm:pt modelId="{2740ACBC-48D1-467E-895E-1A20285CD72B}">
      <dgm:prSet custT="1"/>
      <dgm:spPr/>
      <dgm:t>
        <a:bodyPr/>
        <a:lstStyle/>
        <a:p>
          <a:r>
            <a:rPr lang="en-US" sz="800" dirty="0"/>
            <a:t>Extract and review code</a:t>
          </a:r>
        </a:p>
      </dgm:t>
    </dgm:pt>
    <dgm:pt modelId="{299D935C-295D-47A0-B44D-7BF962DE01D2}" type="parTrans" cxnId="{087F8770-CF92-4532-8F23-1A1D206F1F34}">
      <dgm:prSet/>
      <dgm:spPr/>
      <dgm:t>
        <a:bodyPr/>
        <a:lstStyle/>
        <a:p>
          <a:endParaRPr lang="en-US"/>
        </a:p>
      </dgm:t>
    </dgm:pt>
    <dgm:pt modelId="{D52036EE-4BE6-430B-944D-8D9482528746}" type="sibTrans" cxnId="{087F8770-CF92-4532-8F23-1A1D206F1F34}">
      <dgm:prSet/>
      <dgm:spPr/>
      <dgm:t>
        <a:bodyPr/>
        <a:lstStyle/>
        <a:p>
          <a:endParaRPr lang="en-US"/>
        </a:p>
      </dgm:t>
    </dgm:pt>
    <dgm:pt modelId="{BDAAF572-E7B8-4156-9FE6-67073F26D644}">
      <dgm:prSet custT="1"/>
      <dgm:spPr/>
      <dgm:t>
        <a:bodyPr/>
        <a:lstStyle/>
        <a:p>
          <a:r>
            <a:rPr lang="en-US" sz="800"/>
            <a:t>PROMS</a:t>
          </a:r>
          <a:endParaRPr lang="en-US" sz="800" dirty="0"/>
        </a:p>
      </dgm:t>
    </dgm:pt>
    <dgm:pt modelId="{A7A3E1B0-D740-479F-B635-3BE59F1BAA8E}" type="parTrans" cxnId="{1ECC0F5A-B6DA-4626-BDB9-902AA0980053}">
      <dgm:prSet/>
      <dgm:spPr/>
      <dgm:t>
        <a:bodyPr/>
        <a:lstStyle/>
        <a:p>
          <a:endParaRPr lang="en-US"/>
        </a:p>
      </dgm:t>
    </dgm:pt>
    <dgm:pt modelId="{D91481DE-576E-4E8E-8D08-61C78650499A}" type="sibTrans" cxnId="{1ECC0F5A-B6DA-4626-BDB9-902AA0980053}">
      <dgm:prSet/>
      <dgm:spPr/>
      <dgm:t>
        <a:bodyPr/>
        <a:lstStyle/>
        <a:p>
          <a:endParaRPr lang="en-US"/>
        </a:p>
      </dgm:t>
    </dgm:pt>
    <dgm:pt modelId="{833FF2CF-9718-412D-91BB-9B9D6F58DD63}">
      <dgm:prSet custT="1"/>
      <dgm:spPr/>
      <dgm:t>
        <a:bodyPr/>
        <a:lstStyle/>
        <a:p>
          <a:r>
            <a:rPr lang="en-US" sz="800" dirty="0"/>
            <a:t>Ethical aspects of organ allocation policy</a:t>
          </a:r>
        </a:p>
      </dgm:t>
    </dgm:pt>
    <dgm:pt modelId="{EB1F5239-5F3E-4499-AC88-34AE11A8FD1E}" type="parTrans" cxnId="{0C7FBE0A-F96F-4B68-8877-E40C809F1A72}">
      <dgm:prSet/>
      <dgm:spPr/>
      <dgm:t>
        <a:bodyPr/>
        <a:lstStyle/>
        <a:p>
          <a:endParaRPr lang="en-US"/>
        </a:p>
      </dgm:t>
    </dgm:pt>
    <dgm:pt modelId="{3AA83091-D74D-4533-9A9C-8C07C4E0C7B1}" type="sibTrans" cxnId="{0C7FBE0A-F96F-4B68-8877-E40C809F1A72}">
      <dgm:prSet/>
      <dgm:spPr/>
      <dgm:t>
        <a:bodyPr/>
        <a:lstStyle/>
        <a:p>
          <a:endParaRPr lang="en-US"/>
        </a:p>
      </dgm:t>
    </dgm:pt>
    <dgm:pt modelId="{598A4FEF-B778-4BE8-908F-1B3B5B65622F}" type="pres">
      <dgm:prSet presAssocID="{3C74AB73-A35D-4B17-8128-F7C6B2F0BE9A}" presName="Name0" presStyleCnt="0">
        <dgm:presLayoutVars>
          <dgm:dir/>
          <dgm:animLvl val="lvl"/>
          <dgm:resizeHandles val="exact"/>
        </dgm:presLayoutVars>
      </dgm:prSet>
      <dgm:spPr/>
    </dgm:pt>
    <dgm:pt modelId="{4A4F5403-0C90-4F1B-B8F8-258CB0CD2B75}" type="pres">
      <dgm:prSet presAssocID="{6741019A-AB63-48BF-A1B1-1C37956CF65F}" presName="linNode" presStyleCnt="0"/>
      <dgm:spPr/>
    </dgm:pt>
    <dgm:pt modelId="{B1881281-4434-4C39-9E6F-841B784022E7}" type="pres">
      <dgm:prSet presAssocID="{6741019A-AB63-48BF-A1B1-1C37956CF65F}" presName="parentText" presStyleLbl="node1" presStyleIdx="0" presStyleCnt="3" custScaleX="174066">
        <dgm:presLayoutVars>
          <dgm:chMax val="1"/>
          <dgm:bulletEnabled val="1"/>
        </dgm:presLayoutVars>
      </dgm:prSet>
      <dgm:spPr/>
    </dgm:pt>
    <dgm:pt modelId="{A86CE0E1-A867-4FC7-8EE2-9A4D87DB2FFD}" type="pres">
      <dgm:prSet presAssocID="{6741019A-AB63-48BF-A1B1-1C37956CF65F}" presName="descendantText" presStyleLbl="alignAccFollowNode1" presStyleIdx="0" presStyleCnt="3">
        <dgm:presLayoutVars>
          <dgm:bulletEnabled val="1"/>
        </dgm:presLayoutVars>
      </dgm:prSet>
      <dgm:spPr/>
    </dgm:pt>
    <dgm:pt modelId="{19DF179F-6AFF-43AC-8308-4E2B8B8DE3D6}" type="pres">
      <dgm:prSet presAssocID="{407A30D9-D8CC-4B50-89F1-4D5EAC65EE01}" presName="sp" presStyleCnt="0"/>
      <dgm:spPr/>
    </dgm:pt>
    <dgm:pt modelId="{77226808-C62C-46D4-A4C4-69D6481BE725}" type="pres">
      <dgm:prSet presAssocID="{B6EF908A-0982-489E-8527-EE5B4100C1DF}" presName="linNode" presStyleCnt="0"/>
      <dgm:spPr/>
    </dgm:pt>
    <dgm:pt modelId="{1BBB597C-C6CF-4965-A160-F3699AAD9C18}" type="pres">
      <dgm:prSet presAssocID="{B6EF908A-0982-489E-8527-EE5B4100C1DF}" presName="parentText" presStyleLbl="node1" presStyleIdx="1" presStyleCnt="3" custScaleX="170344">
        <dgm:presLayoutVars>
          <dgm:chMax val="1"/>
          <dgm:bulletEnabled val="1"/>
        </dgm:presLayoutVars>
      </dgm:prSet>
      <dgm:spPr/>
    </dgm:pt>
    <dgm:pt modelId="{1C0249A8-36AE-464D-8B79-222C00CF2618}" type="pres">
      <dgm:prSet presAssocID="{B6EF908A-0982-489E-8527-EE5B4100C1DF}" presName="descendantText" presStyleLbl="alignAccFollowNode1" presStyleIdx="1" presStyleCnt="3">
        <dgm:presLayoutVars>
          <dgm:bulletEnabled val="1"/>
        </dgm:presLayoutVars>
      </dgm:prSet>
      <dgm:spPr/>
    </dgm:pt>
    <dgm:pt modelId="{2078E33F-7C3D-4185-8DF5-8A7E62D87F90}" type="pres">
      <dgm:prSet presAssocID="{05E589FD-13AD-4B01-91EB-AFB8E61FBB02}" presName="sp" presStyleCnt="0"/>
      <dgm:spPr/>
    </dgm:pt>
    <dgm:pt modelId="{7DA5DF25-1E34-4B3C-A9DF-FD7CA40B12B9}" type="pres">
      <dgm:prSet presAssocID="{D072EFA2-9012-4207-8721-F2B8446FEBDB}" presName="linNode" presStyleCnt="0"/>
      <dgm:spPr/>
    </dgm:pt>
    <dgm:pt modelId="{4CC89C60-41D9-4096-8A0C-EB28885FE603}" type="pres">
      <dgm:prSet presAssocID="{D072EFA2-9012-4207-8721-F2B8446FEBDB}" presName="parentText" presStyleLbl="node1" presStyleIdx="2" presStyleCnt="3" custScaleX="168616">
        <dgm:presLayoutVars>
          <dgm:chMax val="1"/>
          <dgm:bulletEnabled val="1"/>
        </dgm:presLayoutVars>
      </dgm:prSet>
      <dgm:spPr/>
    </dgm:pt>
    <dgm:pt modelId="{B163A7CC-60A1-40E1-A849-52D23AFFBB98}" type="pres">
      <dgm:prSet presAssocID="{D072EFA2-9012-4207-8721-F2B8446FEBD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C7FBE0A-F96F-4B68-8877-E40C809F1A72}" srcId="{6741019A-AB63-48BF-A1B1-1C37956CF65F}" destId="{833FF2CF-9718-412D-91BB-9B9D6F58DD63}" srcOrd="2" destOrd="0" parTransId="{EB1F5239-5F3E-4499-AC88-34AE11A8FD1E}" sibTransId="{3AA83091-D74D-4533-9A9C-8C07C4E0C7B1}"/>
    <dgm:cxn modelId="{3A4E7317-9063-447F-BC38-2255608A712B}" type="presOf" srcId="{3C74AB73-A35D-4B17-8128-F7C6B2F0BE9A}" destId="{598A4FEF-B778-4BE8-908F-1B3B5B65622F}" srcOrd="0" destOrd="0" presId="urn:microsoft.com/office/officeart/2005/8/layout/vList5"/>
    <dgm:cxn modelId="{B984C818-E71F-4F18-8A1D-EE8470869B5E}" type="presOf" srcId="{1861ADEA-85E2-432F-8832-CF8B66ABDB07}" destId="{A86CE0E1-A867-4FC7-8EE2-9A4D87DB2FFD}" srcOrd="0" destOrd="0" presId="urn:microsoft.com/office/officeart/2005/8/layout/vList5"/>
    <dgm:cxn modelId="{4EB8C71F-BBEF-4408-A513-9F60FFCB805F}" srcId="{B6EF908A-0982-489E-8527-EE5B4100C1DF}" destId="{8D13B6B4-B513-42C9-94C0-3A0B768D433C}" srcOrd="1" destOrd="0" parTransId="{B00FAF2A-9BD9-4892-8D4C-C2545C8054BD}" sibTransId="{877C1CD8-7587-435D-9433-80193AD56977}"/>
    <dgm:cxn modelId="{49CC2F22-238B-41FA-BA9C-40B8907AEB93}" srcId="{D072EFA2-9012-4207-8721-F2B8446FEBDB}" destId="{41B01B17-6E07-4195-B89F-9D0C41C1648F}" srcOrd="0" destOrd="0" parTransId="{ECF22C6E-7AAA-47EB-AD32-B5B96FE1B0C0}" sibTransId="{CF2BEEF7-69D5-4409-8950-069A17095CC5}"/>
    <dgm:cxn modelId="{A5F98022-74D5-42CB-8A9F-0389EEA47CE5}" srcId="{3C74AB73-A35D-4B17-8128-F7C6B2F0BE9A}" destId="{6741019A-AB63-48BF-A1B1-1C37956CF65F}" srcOrd="0" destOrd="0" parTransId="{25CB65E1-8DA2-4FDD-8B2A-CE7BA8B8B605}" sibTransId="{407A30D9-D8CC-4B50-89F1-4D5EAC65EE01}"/>
    <dgm:cxn modelId="{F4A32040-A137-4A5F-9C72-7B1D2882020B}" type="presOf" srcId="{6741019A-AB63-48BF-A1B1-1C37956CF65F}" destId="{B1881281-4434-4C39-9E6F-841B784022E7}" srcOrd="0" destOrd="0" presId="urn:microsoft.com/office/officeart/2005/8/layout/vList5"/>
    <dgm:cxn modelId="{087F8770-CF92-4532-8F23-1A1D206F1F34}" srcId="{B6EF908A-0982-489E-8527-EE5B4100C1DF}" destId="{2740ACBC-48D1-467E-895E-1A20285CD72B}" srcOrd="2" destOrd="0" parTransId="{299D935C-295D-47A0-B44D-7BF962DE01D2}" sibTransId="{D52036EE-4BE6-430B-944D-8D9482528746}"/>
    <dgm:cxn modelId="{772A8C75-7CB8-4052-AEE2-FB733E98A255}" type="presOf" srcId="{5EA710F6-0867-453C-BADC-59C4EC314608}" destId="{B163A7CC-60A1-40E1-A849-52D23AFFBB98}" srcOrd="0" destOrd="2" presId="urn:microsoft.com/office/officeart/2005/8/layout/vList5"/>
    <dgm:cxn modelId="{EE331B78-A480-4A12-BAEC-658E479EB1E8}" srcId="{3C74AB73-A35D-4B17-8128-F7C6B2F0BE9A}" destId="{B6EF908A-0982-489E-8527-EE5B4100C1DF}" srcOrd="1" destOrd="0" parTransId="{15FD4DC8-996F-4746-AAFC-5E8F10CC712C}" sibTransId="{05E589FD-13AD-4B01-91EB-AFB8E61FBB02}"/>
    <dgm:cxn modelId="{1ECC0F5A-B6DA-4626-BDB9-902AA0980053}" srcId="{6741019A-AB63-48BF-A1B1-1C37956CF65F}" destId="{BDAAF572-E7B8-4156-9FE6-67073F26D644}" srcOrd="1" destOrd="0" parTransId="{A7A3E1B0-D740-479F-B635-3BE59F1BAA8E}" sibTransId="{D91481DE-576E-4E8E-8D08-61C78650499A}"/>
    <dgm:cxn modelId="{13B3E57E-5AAA-4C17-A70B-94E5C61ADF00}" srcId="{B6EF908A-0982-489E-8527-EE5B4100C1DF}" destId="{8B029016-029D-4529-9655-52001A8D7C28}" srcOrd="0" destOrd="0" parTransId="{6816A66D-1AEF-4DC7-8316-95741C31E8DE}" sibTransId="{9B9172BD-F0A2-44D6-AA97-2942583D0386}"/>
    <dgm:cxn modelId="{4E2A3482-1AC4-4891-BEE8-DBF53EF9E2D6}" type="presOf" srcId="{8D13B6B4-B513-42C9-94C0-3A0B768D433C}" destId="{1C0249A8-36AE-464D-8B79-222C00CF2618}" srcOrd="0" destOrd="1" presId="urn:microsoft.com/office/officeart/2005/8/layout/vList5"/>
    <dgm:cxn modelId="{7FDB3887-4F5B-4956-9C48-11E8FB086692}" srcId="{D072EFA2-9012-4207-8721-F2B8446FEBDB}" destId="{1C91A123-F4C1-43A6-9728-A03D6F74ADC3}" srcOrd="1" destOrd="0" parTransId="{9A0CF650-F1A2-4213-AF4A-7717891798FB}" sibTransId="{64F270B0-8374-4DBF-A796-06AE6FB76873}"/>
    <dgm:cxn modelId="{EC5B7297-F4D4-4486-9B71-6945B6E0A374}" type="presOf" srcId="{1C91A123-F4C1-43A6-9728-A03D6F74ADC3}" destId="{B163A7CC-60A1-40E1-A849-52D23AFFBB98}" srcOrd="0" destOrd="1" presId="urn:microsoft.com/office/officeart/2005/8/layout/vList5"/>
    <dgm:cxn modelId="{818E259A-5C07-4EF6-B417-4F888DA3F24F}" type="presOf" srcId="{D072EFA2-9012-4207-8721-F2B8446FEBDB}" destId="{4CC89C60-41D9-4096-8A0C-EB28885FE603}" srcOrd="0" destOrd="0" presId="urn:microsoft.com/office/officeart/2005/8/layout/vList5"/>
    <dgm:cxn modelId="{B766DC9A-61D8-4BCF-B146-3C15C11C5ADB}" type="presOf" srcId="{2740ACBC-48D1-467E-895E-1A20285CD72B}" destId="{1C0249A8-36AE-464D-8B79-222C00CF2618}" srcOrd="0" destOrd="2" presId="urn:microsoft.com/office/officeart/2005/8/layout/vList5"/>
    <dgm:cxn modelId="{3234F99F-CC30-46F9-B59B-1156FDF18AAC}" type="presOf" srcId="{B6EF908A-0982-489E-8527-EE5B4100C1DF}" destId="{1BBB597C-C6CF-4965-A160-F3699AAD9C18}" srcOrd="0" destOrd="0" presId="urn:microsoft.com/office/officeart/2005/8/layout/vList5"/>
    <dgm:cxn modelId="{358672B2-64D1-44C5-8A41-AF35819C8307}" type="presOf" srcId="{41B01B17-6E07-4195-B89F-9D0C41C1648F}" destId="{B163A7CC-60A1-40E1-A849-52D23AFFBB98}" srcOrd="0" destOrd="0" presId="urn:microsoft.com/office/officeart/2005/8/layout/vList5"/>
    <dgm:cxn modelId="{02CEC0C0-9860-45F3-9AB0-349F7BF43C14}" type="presOf" srcId="{8B029016-029D-4529-9655-52001A8D7C28}" destId="{1C0249A8-36AE-464D-8B79-222C00CF2618}" srcOrd="0" destOrd="0" presId="urn:microsoft.com/office/officeart/2005/8/layout/vList5"/>
    <dgm:cxn modelId="{726342CE-A37B-4E9A-A74B-1AEC843E2B8B}" type="presOf" srcId="{833FF2CF-9718-412D-91BB-9B9D6F58DD63}" destId="{A86CE0E1-A867-4FC7-8EE2-9A4D87DB2FFD}" srcOrd="0" destOrd="2" presId="urn:microsoft.com/office/officeart/2005/8/layout/vList5"/>
    <dgm:cxn modelId="{1CA6E1D4-4056-450A-99D9-E290861A68C7}" srcId="{3C74AB73-A35D-4B17-8128-F7C6B2F0BE9A}" destId="{D072EFA2-9012-4207-8721-F2B8446FEBDB}" srcOrd="2" destOrd="0" parTransId="{5D11E330-19F4-46EF-9921-63EB2AB33B73}" sibTransId="{8A64E837-CB35-4503-87EA-5C3EBAC095AE}"/>
    <dgm:cxn modelId="{10B5C5E1-4081-4A5A-A1B7-857BA81ABC53}" srcId="{D072EFA2-9012-4207-8721-F2B8446FEBDB}" destId="{5EA710F6-0867-453C-BADC-59C4EC314608}" srcOrd="2" destOrd="0" parTransId="{61799710-ABD8-4177-AFD4-FA3BA681376D}" sibTransId="{C6CFDD16-56C2-4DC6-BB3A-C83AD14389C4}"/>
    <dgm:cxn modelId="{1CB442EE-C87E-46E3-8DBB-F4810DFD6CC2}" srcId="{6741019A-AB63-48BF-A1B1-1C37956CF65F}" destId="{1861ADEA-85E2-432F-8832-CF8B66ABDB07}" srcOrd="0" destOrd="0" parTransId="{8CCB7C07-EF7D-4DD0-808A-3140D6A403B9}" sibTransId="{1C8CE57C-7C17-4234-A243-DEBC787E47BF}"/>
    <dgm:cxn modelId="{E5546AFF-ACC7-49C9-852C-A97DA53C6094}" type="presOf" srcId="{BDAAF572-E7B8-4156-9FE6-67073F26D644}" destId="{A86CE0E1-A867-4FC7-8EE2-9A4D87DB2FFD}" srcOrd="0" destOrd="1" presId="urn:microsoft.com/office/officeart/2005/8/layout/vList5"/>
    <dgm:cxn modelId="{D06684A9-4A0A-46D3-964F-73C6AEB9A4C8}" type="presParOf" srcId="{598A4FEF-B778-4BE8-908F-1B3B5B65622F}" destId="{4A4F5403-0C90-4F1B-B8F8-258CB0CD2B75}" srcOrd="0" destOrd="0" presId="urn:microsoft.com/office/officeart/2005/8/layout/vList5"/>
    <dgm:cxn modelId="{0227F502-168B-415D-BD05-B00AF54FA1E8}" type="presParOf" srcId="{4A4F5403-0C90-4F1B-B8F8-258CB0CD2B75}" destId="{B1881281-4434-4C39-9E6F-841B784022E7}" srcOrd="0" destOrd="0" presId="urn:microsoft.com/office/officeart/2005/8/layout/vList5"/>
    <dgm:cxn modelId="{2D3B8E63-9854-497E-BA74-B16E6809E867}" type="presParOf" srcId="{4A4F5403-0C90-4F1B-B8F8-258CB0CD2B75}" destId="{A86CE0E1-A867-4FC7-8EE2-9A4D87DB2FFD}" srcOrd="1" destOrd="0" presId="urn:microsoft.com/office/officeart/2005/8/layout/vList5"/>
    <dgm:cxn modelId="{4B6CADCC-89B4-4A8A-A611-1BF4D9574B17}" type="presParOf" srcId="{598A4FEF-B778-4BE8-908F-1B3B5B65622F}" destId="{19DF179F-6AFF-43AC-8308-4E2B8B8DE3D6}" srcOrd="1" destOrd="0" presId="urn:microsoft.com/office/officeart/2005/8/layout/vList5"/>
    <dgm:cxn modelId="{93E484E1-B694-4A28-AFAA-7FDA5E5ADFD7}" type="presParOf" srcId="{598A4FEF-B778-4BE8-908F-1B3B5B65622F}" destId="{77226808-C62C-46D4-A4C4-69D6481BE725}" srcOrd="2" destOrd="0" presId="urn:microsoft.com/office/officeart/2005/8/layout/vList5"/>
    <dgm:cxn modelId="{D723A982-6A15-4AD8-8402-7F762B7B7661}" type="presParOf" srcId="{77226808-C62C-46D4-A4C4-69D6481BE725}" destId="{1BBB597C-C6CF-4965-A160-F3699AAD9C18}" srcOrd="0" destOrd="0" presId="urn:microsoft.com/office/officeart/2005/8/layout/vList5"/>
    <dgm:cxn modelId="{5ED6022B-269C-4721-B372-1D44B5A23B14}" type="presParOf" srcId="{77226808-C62C-46D4-A4C4-69D6481BE725}" destId="{1C0249A8-36AE-464D-8B79-222C00CF2618}" srcOrd="1" destOrd="0" presId="urn:microsoft.com/office/officeart/2005/8/layout/vList5"/>
    <dgm:cxn modelId="{962AB90A-F77E-4FDD-A016-7019C9B46474}" type="presParOf" srcId="{598A4FEF-B778-4BE8-908F-1B3B5B65622F}" destId="{2078E33F-7C3D-4185-8DF5-8A7E62D87F90}" srcOrd="3" destOrd="0" presId="urn:microsoft.com/office/officeart/2005/8/layout/vList5"/>
    <dgm:cxn modelId="{86E0EE7C-7409-43AA-80A6-809A4708A258}" type="presParOf" srcId="{598A4FEF-B778-4BE8-908F-1B3B5B65622F}" destId="{7DA5DF25-1E34-4B3C-A9DF-FD7CA40B12B9}" srcOrd="4" destOrd="0" presId="urn:microsoft.com/office/officeart/2005/8/layout/vList5"/>
    <dgm:cxn modelId="{E1A58DCC-AD55-48BE-977C-1C187D0A4504}" type="presParOf" srcId="{7DA5DF25-1E34-4B3C-A9DF-FD7CA40B12B9}" destId="{4CC89C60-41D9-4096-8A0C-EB28885FE603}" srcOrd="0" destOrd="0" presId="urn:microsoft.com/office/officeart/2005/8/layout/vList5"/>
    <dgm:cxn modelId="{F4299802-09EE-463C-8D7B-F11952798659}" type="presParOf" srcId="{7DA5DF25-1E34-4B3C-A9DF-FD7CA40B12B9}" destId="{B163A7CC-60A1-40E1-A849-52D23AFFBB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74AB73-A35D-4B17-8128-F7C6B2F0BE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41019A-AB63-48BF-A1B1-1C37956CF65F}">
      <dgm:prSet phldrT="[Text]" custT="1"/>
      <dgm:spPr/>
      <dgm:t>
        <a:bodyPr/>
        <a:lstStyle/>
        <a:p>
          <a:r>
            <a:rPr lang="en-US" sz="1700" dirty="0"/>
            <a:t>Clinical Input in to Registry Activities</a:t>
          </a:r>
          <a:endParaRPr lang="en-US" sz="2800" dirty="0"/>
        </a:p>
      </dgm:t>
    </dgm:pt>
    <dgm:pt modelId="{25CB65E1-8DA2-4FDD-8B2A-CE7BA8B8B605}" type="parTrans" cxnId="{A5F98022-74D5-42CB-8A9F-0389EEA47CE5}">
      <dgm:prSet/>
      <dgm:spPr/>
      <dgm:t>
        <a:bodyPr/>
        <a:lstStyle/>
        <a:p>
          <a:endParaRPr lang="en-US"/>
        </a:p>
      </dgm:t>
    </dgm:pt>
    <dgm:pt modelId="{407A30D9-D8CC-4B50-89F1-4D5EAC65EE01}" type="sibTrans" cxnId="{A5F98022-74D5-42CB-8A9F-0389EEA47CE5}">
      <dgm:prSet/>
      <dgm:spPr/>
      <dgm:t>
        <a:bodyPr/>
        <a:lstStyle/>
        <a:p>
          <a:endParaRPr lang="en-US"/>
        </a:p>
      </dgm:t>
    </dgm:pt>
    <dgm:pt modelId="{1861ADEA-85E2-432F-8832-CF8B66ABDB07}">
      <dgm:prSet phldrT="[Text]" custT="1"/>
      <dgm:spPr/>
      <dgm:t>
        <a:bodyPr/>
        <a:lstStyle/>
        <a:p>
          <a:r>
            <a:rPr lang="en-US" sz="800" dirty="0"/>
            <a:t>Data entry queries</a:t>
          </a:r>
        </a:p>
      </dgm:t>
    </dgm:pt>
    <dgm:pt modelId="{8CCB7C07-EF7D-4DD0-808A-3140D6A403B9}" type="parTrans" cxnId="{1CB442EE-C87E-46E3-8DBB-F4810DFD6CC2}">
      <dgm:prSet/>
      <dgm:spPr/>
      <dgm:t>
        <a:bodyPr/>
        <a:lstStyle/>
        <a:p>
          <a:endParaRPr lang="en-US"/>
        </a:p>
      </dgm:t>
    </dgm:pt>
    <dgm:pt modelId="{1C8CE57C-7C17-4234-A243-DEBC787E47BF}" type="sibTrans" cxnId="{1CB442EE-C87E-46E3-8DBB-F4810DFD6CC2}">
      <dgm:prSet/>
      <dgm:spPr/>
      <dgm:t>
        <a:bodyPr/>
        <a:lstStyle/>
        <a:p>
          <a:endParaRPr lang="en-US"/>
        </a:p>
      </dgm:t>
    </dgm:pt>
    <dgm:pt modelId="{CAD44C95-D425-4B75-8216-6370FA0C4990}">
      <dgm:prSet phldrT="[Text]" custT="1"/>
      <dgm:spPr/>
      <dgm:t>
        <a:bodyPr/>
        <a:lstStyle/>
        <a:p>
          <a:r>
            <a:rPr lang="en-US" sz="800" dirty="0"/>
            <a:t>Reviewing content of ANZDATA reports</a:t>
          </a:r>
        </a:p>
      </dgm:t>
    </dgm:pt>
    <dgm:pt modelId="{1F896DBE-F27F-4807-84DF-A3DD4289EFE4}" type="parTrans" cxnId="{3FBC0AB5-FCDF-4915-B964-591A13642612}">
      <dgm:prSet/>
      <dgm:spPr/>
      <dgm:t>
        <a:bodyPr/>
        <a:lstStyle/>
        <a:p>
          <a:endParaRPr lang="en-US"/>
        </a:p>
      </dgm:t>
    </dgm:pt>
    <dgm:pt modelId="{B5223C15-E488-4CF5-B08E-28901188EF95}" type="sibTrans" cxnId="{3FBC0AB5-FCDF-4915-B964-591A13642612}">
      <dgm:prSet/>
      <dgm:spPr/>
      <dgm:t>
        <a:bodyPr/>
        <a:lstStyle/>
        <a:p>
          <a:endParaRPr lang="en-US"/>
        </a:p>
      </dgm:t>
    </dgm:pt>
    <dgm:pt modelId="{06D5752D-7FBA-4756-B699-6ED4723C029C}">
      <dgm:prSet phldrT="[Text]" custT="1"/>
      <dgm:spPr/>
      <dgm:t>
        <a:bodyPr/>
        <a:lstStyle/>
        <a:p>
          <a:r>
            <a:rPr lang="en-US" sz="800" dirty="0"/>
            <a:t>Statistical analysis</a:t>
          </a:r>
        </a:p>
      </dgm:t>
    </dgm:pt>
    <dgm:pt modelId="{CA842D67-7370-4C6B-B97F-89F8663F8728}" type="parTrans" cxnId="{558FCF25-2D85-4A74-AA5A-D48D80DD66C5}">
      <dgm:prSet/>
      <dgm:spPr/>
      <dgm:t>
        <a:bodyPr/>
        <a:lstStyle/>
        <a:p>
          <a:endParaRPr lang="en-US"/>
        </a:p>
      </dgm:t>
    </dgm:pt>
    <dgm:pt modelId="{3877F984-75EA-4720-90DE-DCA7EEEAF7B9}" type="sibTrans" cxnId="{558FCF25-2D85-4A74-AA5A-D48D80DD66C5}">
      <dgm:prSet/>
      <dgm:spPr/>
      <dgm:t>
        <a:bodyPr/>
        <a:lstStyle/>
        <a:p>
          <a:endParaRPr lang="en-US"/>
        </a:p>
      </dgm:t>
    </dgm:pt>
    <dgm:pt modelId="{598A4FEF-B778-4BE8-908F-1B3B5B65622F}" type="pres">
      <dgm:prSet presAssocID="{3C74AB73-A35D-4B17-8128-F7C6B2F0BE9A}" presName="Name0" presStyleCnt="0">
        <dgm:presLayoutVars>
          <dgm:dir/>
          <dgm:animLvl val="lvl"/>
          <dgm:resizeHandles val="exact"/>
        </dgm:presLayoutVars>
      </dgm:prSet>
      <dgm:spPr/>
    </dgm:pt>
    <dgm:pt modelId="{4A4F5403-0C90-4F1B-B8F8-258CB0CD2B75}" type="pres">
      <dgm:prSet presAssocID="{6741019A-AB63-48BF-A1B1-1C37956CF65F}" presName="linNode" presStyleCnt="0"/>
      <dgm:spPr/>
    </dgm:pt>
    <dgm:pt modelId="{B1881281-4434-4C39-9E6F-841B784022E7}" type="pres">
      <dgm:prSet presAssocID="{6741019A-AB63-48BF-A1B1-1C37956CF65F}" presName="parentText" presStyleLbl="node1" presStyleIdx="0" presStyleCnt="1" custScaleX="167803" custLinFactNeighborX="-6567" custLinFactNeighborY="-18532">
        <dgm:presLayoutVars>
          <dgm:chMax val="1"/>
          <dgm:bulletEnabled val="1"/>
        </dgm:presLayoutVars>
      </dgm:prSet>
      <dgm:spPr/>
    </dgm:pt>
    <dgm:pt modelId="{A86CE0E1-A867-4FC7-8EE2-9A4D87DB2FFD}" type="pres">
      <dgm:prSet presAssocID="{6741019A-AB63-48BF-A1B1-1C37956CF65F}" presName="descendantText" presStyleLbl="alignAccFollowNode1" presStyleIdx="0" presStyleCnt="1" custLinFactNeighborX="0" custLinFactNeighborY="0">
        <dgm:presLayoutVars>
          <dgm:bulletEnabled val="1"/>
        </dgm:presLayoutVars>
      </dgm:prSet>
      <dgm:spPr/>
    </dgm:pt>
  </dgm:ptLst>
  <dgm:cxnLst>
    <dgm:cxn modelId="{AF26BA0A-BF5E-4684-B315-52FE0422EDE5}" type="presOf" srcId="{06D5752D-7FBA-4756-B699-6ED4723C029C}" destId="{A86CE0E1-A867-4FC7-8EE2-9A4D87DB2FFD}" srcOrd="0" destOrd="1" presId="urn:microsoft.com/office/officeart/2005/8/layout/vList5"/>
    <dgm:cxn modelId="{3A4E7317-9063-447F-BC38-2255608A712B}" type="presOf" srcId="{3C74AB73-A35D-4B17-8128-F7C6B2F0BE9A}" destId="{598A4FEF-B778-4BE8-908F-1B3B5B65622F}" srcOrd="0" destOrd="0" presId="urn:microsoft.com/office/officeart/2005/8/layout/vList5"/>
    <dgm:cxn modelId="{B984C818-E71F-4F18-8A1D-EE8470869B5E}" type="presOf" srcId="{1861ADEA-85E2-432F-8832-CF8B66ABDB07}" destId="{A86CE0E1-A867-4FC7-8EE2-9A4D87DB2FFD}" srcOrd="0" destOrd="0" presId="urn:microsoft.com/office/officeart/2005/8/layout/vList5"/>
    <dgm:cxn modelId="{A5F98022-74D5-42CB-8A9F-0389EEA47CE5}" srcId="{3C74AB73-A35D-4B17-8128-F7C6B2F0BE9A}" destId="{6741019A-AB63-48BF-A1B1-1C37956CF65F}" srcOrd="0" destOrd="0" parTransId="{25CB65E1-8DA2-4FDD-8B2A-CE7BA8B8B605}" sibTransId="{407A30D9-D8CC-4B50-89F1-4D5EAC65EE01}"/>
    <dgm:cxn modelId="{558FCF25-2D85-4A74-AA5A-D48D80DD66C5}" srcId="{6741019A-AB63-48BF-A1B1-1C37956CF65F}" destId="{06D5752D-7FBA-4756-B699-6ED4723C029C}" srcOrd="1" destOrd="0" parTransId="{CA842D67-7370-4C6B-B97F-89F8663F8728}" sibTransId="{3877F984-75EA-4720-90DE-DCA7EEEAF7B9}"/>
    <dgm:cxn modelId="{F4A32040-A137-4A5F-9C72-7B1D2882020B}" type="presOf" srcId="{6741019A-AB63-48BF-A1B1-1C37956CF65F}" destId="{B1881281-4434-4C39-9E6F-841B784022E7}" srcOrd="0" destOrd="0" presId="urn:microsoft.com/office/officeart/2005/8/layout/vList5"/>
    <dgm:cxn modelId="{3FBC0AB5-FCDF-4915-B964-591A13642612}" srcId="{6741019A-AB63-48BF-A1B1-1C37956CF65F}" destId="{CAD44C95-D425-4B75-8216-6370FA0C4990}" srcOrd="2" destOrd="0" parTransId="{1F896DBE-F27F-4807-84DF-A3DD4289EFE4}" sibTransId="{B5223C15-E488-4CF5-B08E-28901188EF95}"/>
    <dgm:cxn modelId="{24782DCB-C622-4E97-B9A0-2C457393674A}" type="presOf" srcId="{CAD44C95-D425-4B75-8216-6370FA0C4990}" destId="{A86CE0E1-A867-4FC7-8EE2-9A4D87DB2FFD}" srcOrd="0" destOrd="2" presId="urn:microsoft.com/office/officeart/2005/8/layout/vList5"/>
    <dgm:cxn modelId="{1CB442EE-C87E-46E3-8DBB-F4810DFD6CC2}" srcId="{6741019A-AB63-48BF-A1B1-1C37956CF65F}" destId="{1861ADEA-85E2-432F-8832-CF8B66ABDB07}" srcOrd="0" destOrd="0" parTransId="{8CCB7C07-EF7D-4DD0-808A-3140D6A403B9}" sibTransId="{1C8CE57C-7C17-4234-A243-DEBC787E47BF}"/>
    <dgm:cxn modelId="{D06684A9-4A0A-46D3-964F-73C6AEB9A4C8}" type="presParOf" srcId="{598A4FEF-B778-4BE8-908F-1B3B5B65622F}" destId="{4A4F5403-0C90-4F1B-B8F8-258CB0CD2B75}" srcOrd="0" destOrd="0" presId="urn:microsoft.com/office/officeart/2005/8/layout/vList5"/>
    <dgm:cxn modelId="{0227F502-168B-415D-BD05-B00AF54FA1E8}" type="presParOf" srcId="{4A4F5403-0C90-4F1B-B8F8-258CB0CD2B75}" destId="{B1881281-4434-4C39-9E6F-841B784022E7}" srcOrd="0" destOrd="0" presId="urn:microsoft.com/office/officeart/2005/8/layout/vList5"/>
    <dgm:cxn modelId="{2D3B8E63-9854-497E-BA74-B16E6809E867}" type="presParOf" srcId="{4A4F5403-0C90-4F1B-B8F8-258CB0CD2B75}" destId="{A86CE0E1-A867-4FC7-8EE2-9A4D87DB2F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74AB73-A35D-4B17-8128-F7C6B2F0BE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41019A-AB63-48BF-A1B1-1C37956CF65F}">
      <dgm:prSet phldrT="[Text]" custT="1"/>
      <dgm:spPr/>
      <dgm:t>
        <a:bodyPr/>
        <a:lstStyle/>
        <a:p>
          <a:r>
            <a:rPr lang="en-US" sz="1700" dirty="0"/>
            <a:t>Education</a:t>
          </a:r>
          <a:r>
            <a:rPr lang="en-US" sz="2800" dirty="0"/>
            <a:t> </a:t>
          </a:r>
        </a:p>
      </dgm:t>
    </dgm:pt>
    <dgm:pt modelId="{25CB65E1-8DA2-4FDD-8B2A-CE7BA8B8B605}" type="parTrans" cxnId="{A5F98022-74D5-42CB-8A9F-0389EEA47CE5}">
      <dgm:prSet/>
      <dgm:spPr/>
      <dgm:t>
        <a:bodyPr/>
        <a:lstStyle/>
        <a:p>
          <a:endParaRPr lang="en-US"/>
        </a:p>
      </dgm:t>
    </dgm:pt>
    <dgm:pt modelId="{407A30D9-D8CC-4B50-89F1-4D5EAC65EE01}" type="sibTrans" cxnId="{A5F98022-74D5-42CB-8A9F-0389EEA47CE5}">
      <dgm:prSet/>
      <dgm:spPr/>
      <dgm:t>
        <a:bodyPr/>
        <a:lstStyle/>
        <a:p>
          <a:endParaRPr lang="en-US"/>
        </a:p>
      </dgm:t>
    </dgm:pt>
    <dgm:pt modelId="{1861ADEA-85E2-432F-8832-CF8B66ABDB07}">
      <dgm:prSet phldrT="[Text]" custT="1"/>
      <dgm:spPr/>
      <dgm:t>
        <a:bodyPr/>
        <a:lstStyle/>
        <a:p>
          <a:r>
            <a:rPr lang="en-US" sz="800" dirty="0"/>
            <a:t>ANZDATA Education Forum</a:t>
          </a:r>
        </a:p>
      </dgm:t>
    </dgm:pt>
    <dgm:pt modelId="{8CCB7C07-EF7D-4DD0-808A-3140D6A403B9}" type="parTrans" cxnId="{1CB442EE-C87E-46E3-8DBB-F4810DFD6CC2}">
      <dgm:prSet/>
      <dgm:spPr/>
      <dgm:t>
        <a:bodyPr/>
        <a:lstStyle/>
        <a:p>
          <a:endParaRPr lang="en-US"/>
        </a:p>
      </dgm:t>
    </dgm:pt>
    <dgm:pt modelId="{1C8CE57C-7C17-4234-A243-DEBC787E47BF}" type="sibTrans" cxnId="{1CB442EE-C87E-46E3-8DBB-F4810DFD6CC2}">
      <dgm:prSet/>
      <dgm:spPr/>
      <dgm:t>
        <a:bodyPr/>
        <a:lstStyle/>
        <a:p>
          <a:endParaRPr lang="en-US"/>
        </a:p>
      </dgm:t>
    </dgm:pt>
    <dgm:pt modelId="{6F74624A-5479-4779-9CDC-A972A2DD7F89}">
      <dgm:prSet phldrT="[Text]" custT="1"/>
      <dgm:spPr/>
      <dgm:t>
        <a:bodyPr/>
        <a:lstStyle/>
        <a:p>
          <a:r>
            <a:rPr lang="en-US" sz="800" dirty="0"/>
            <a:t>External Events: ANZDATA symposium, BEAT CKD</a:t>
          </a:r>
        </a:p>
      </dgm:t>
    </dgm:pt>
    <dgm:pt modelId="{137B402A-C074-4695-99C9-6D36955CE049}" type="parTrans" cxnId="{52B05EF4-3772-433C-A769-8914F434169B}">
      <dgm:prSet/>
      <dgm:spPr/>
      <dgm:t>
        <a:bodyPr/>
        <a:lstStyle/>
        <a:p>
          <a:endParaRPr lang="en-US"/>
        </a:p>
      </dgm:t>
    </dgm:pt>
    <dgm:pt modelId="{9F48FD4E-2E6E-427E-96A1-D2C18BC1496B}" type="sibTrans" cxnId="{52B05EF4-3772-433C-A769-8914F434169B}">
      <dgm:prSet/>
      <dgm:spPr/>
      <dgm:t>
        <a:bodyPr/>
        <a:lstStyle/>
        <a:p>
          <a:endParaRPr lang="en-US"/>
        </a:p>
      </dgm:t>
    </dgm:pt>
    <dgm:pt modelId="{8AFD7957-9D4B-45B3-854E-FDE9B2315E1D}">
      <dgm:prSet phldrT="[Text]" custT="1"/>
      <dgm:spPr/>
      <dgm:t>
        <a:bodyPr/>
        <a:lstStyle/>
        <a:p>
          <a:r>
            <a:rPr lang="en-US" sz="800" dirty="0"/>
            <a:t>Individualized education for contributors and stakeholders</a:t>
          </a:r>
        </a:p>
      </dgm:t>
    </dgm:pt>
    <dgm:pt modelId="{DB70E9A1-0652-4882-95E2-ECED538960AB}" type="parTrans" cxnId="{2276D5E3-8AE9-420E-9503-E7594BC7986D}">
      <dgm:prSet/>
      <dgm:spPr/>
      <dgm:t>
        <a:bodyPr/>
        <a:lstStyle/>
        <a:p>
          <a:endParaRPr lang="en-US"/>
        </a:p>
      </dgm:t>
    </dgm:pt>
    <dgm:pt modelId="{0DAA3093-EF34-4D27-90D3-81701420B829}" type="sibTrans" cxnId="{2276D5E3-8AE9-420E-9503-E7594BC7986D}">
      <dgm:prSet/>
      <dgm:spPr/>
      <dgm:t>
        <a:bodyPr/>
        <a:lstStyle/>
        <a:p>
          <a:endParaRPr lang="en-US"/>
        </a:p>
      </dgm:t>
    </dgm:pt>
    <dgm:pt modelId="{598A4FEF-B778-4BE8-908F-1B3B5B65622F}" type="pres">
      <dgm:prSet presAssocID="{3C74AB73-A35D-4B17-8128-F7C6B2F0BE9A}" presName="Name0" presStyleCnt="0">
        <dgm:presLayoutVars>
          <dgm:dir/>
          <dgm:animLvl val="lvl"/>
          <dgm:resizeHandles val="exact"/>
        </dgm:presLayoutVars>
      </dgm:prSet>
      <dgm:spPr/>
    </dgm:pt>
    <dgm:pt modelId="{4A4F5403-0C90-4F1B-B8F8-258CB0CD2B75}" type="pres">
      <dgm:prSet presAssocID="{6741019A-AB63-48BF-A1B1-1C37956CF65F}" presName="linNode" presStyleCnt="0"/>
      <dgm:spPr/>
    </dgm:pt>
    <dgm:pt modelId="{B1881281-4434-4C39-9E6F-841B784022E7}" type="pres">
      <dgm:prSet presAssocID="{6741019A-AB63-48BF-A1B1-1C37956CF65F}" presName="parentText" presStyleLbl="node1" presStyleIdx="0" presStyleCnt="1" custScaleX="164832" custLinFactNeighborY="-15624">
        <dgm:presLayoutVars>
          <dgm:chMax val="1"/>
          <dgm:bulletEnabled val="1"/>
        </dgm:presLayoutVars>
      </dgm:prSet>
      <dgm:spPr/>
    </dgm:pt>
    <dgm:pt modelId="{A86CE0E1-A867-4FC7-8EE2-9A4D87DB2FFD}" type="pres">
      <dgm:prSet presAssocID="{6741019A-AB63-48BF-A1B1-1C37956CF65F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3A4E7317-9063-447F-BC38-2255608A712B}" type="presOf" srcId="{3C74AB73-A35D-4B17-8128-F7C6B2F0BE9A}" destId="{598A4FEF-B778-4BE8-908F-1B3B5B65622F}" srcOrd="0" destOrd="0" presId="urn:microsoft.com/office/officeart/2005/8/layout/vList5"/>
    <dgm:cxn modelId="{B984C818-E71F-4F18-8A1D-EE8470869B5E}" type="presOf" srcId="{1861ADEA-85E2-432F-8832-CF8B66ABDB07}" destId="{A86CE0E1-A867-4FC7-8EE2-9A4D87DB2FFD}" srcOrd="0" destOrd="0" presId="urn:microsoft.com/office/officeart/2005/8/layout/vList5"/>
    <dgm:cxn modelId="{A5F98022-74D5-42CB-8A9F-0389EEA47CE5}" srcId="{3C74AB73-A35D-4B17-8128-F7C6B2F0BE9A}" destId="{6741019A-AB63-48BF-A1B1-1C37956CF65F}" srcOrd="0" destOrd="0" parTransId="{25CB65E1-8DA2-4FDD-8B2A-CE7BA8B8B605}" sibTransId="{407A30D9-D8CC-4B50-89F1-4D5EAC65EE01}"/>
    <dgm:cxn modelId="{F4A32040-A137-4A5F-9C72-7B1D2882020B}" type="presOf" srcId="{6741019A-AB63-48BF-A1B1-1C37956CF65F}" destId="{B1881281-4434-4C39-9E6F-841B784022E7}" srcOrd="0" destOrd="0" presId="urn:microsoft.com/office/officeart/2005/8/layout/vList5"/>
    <dgm:cxn modelId="{80B02A78-FF98-4DF7-8DB7-63A064A080A7}" type="presOf" srcId="{8AFD7957-9D4B-45B3-854E-FDE9B2315E1D}" destId="{A86CE0E1-A867-4FC7-8EE2-9A4D87DB2FFD}" srcOrd="0" destOrd="2" presId="urn:microsoft.com/office/officeart/2005/8/layout/vList5"/>
    <dgm:cxn modelId="{2276D5E3-8AE9-420E-9503-E7594BC7986D}" srcId="{6741019A-AB63-48BF-A1B1-1C37956CF65F}" destId="{8AFD7957-9D4B-45B3-854E-FDE9B2315E1D}" srcOrd="2" destOrd="0" parTransId="{DB70E9A1-0652-4882-95E2-ECED538960AB}" sibTransId="{0DAA3093-EF34-4D27-90D3-81701420B829}"/>
    <dgm:cxn modelId="{23CFD0E5-E14E-4442-8915-359F1E46F349}" type="presOf" srcId="{6F74624A-5479-4779-9CDC-A972A2DD7F89}" destId="{A86CE0E1-A867-4FC7-8EE2-9A4D87DB2FFD}" srcOrd="0" destOrd="1" presId="urn:microsoft.com/office/officeart/2005/8/layout/vList5"/>
    <dgm:cxn modelId="{1CB442EE-C87E-46E3-8DBB-F4810DFD6CC2}" srcId="{6741019A-AB63-48BF-A1B1-1C37956CF65F}" destId="{1861ADEA-85E2-432F-8832-CF8B66ABDB07}" srcOrd="0" destOrd="0" parTransId="{8CCB7C07-EF7D-4DD0-808A-3140D6A403B9}" sibTransId="{1C8CE57C-7C17-4234-A243-DEBC787E47BF}"/>
    <dgm:cxn modelId="{52B05EF4-3772-433C-A769-8914F434169B}" srcId="{6741019A-AB63-48BF-A1B1-1C37956CF65F}" destId="{6F74624A-5479-4779-9CDC-A972A2DD7F89}" srcOrd="1" destOrd="0" parTransId="{137B402A-C074-4695-99C9-6D36955CE049}" sibTransId="{9F48FD4E-2E6E-427E-96A1-D2C18BC1496B}"/>
    <dgm:cxn modelId="{D06684A9-4A0A-46D3-964F-73C6AEB9A4C8}" type="presParOf" srcId="{598A4FEF-B778-4BE8-908F-1B3B5B65622F}" destId="{4A4F5403-0C90-4F1B-B8F8-258CB0CD2B75}" srcOrd="0" destOrd="0" presId="urn:microsoft.com/office/officeart/2005/8/layout/vList5"/>
    <dgm:cxn modelId="{0227F502-168B-415D-BD05-B00AF54FA1E8}" type="presParOf" srcId="{4A4F5403-0C90-4F1B-B8F8-258CB0CD2B75}" destId="{B1881281-4434-4C39-9E6F-841B784022E7}" srcOrd="0" destOrd="0" presId="urn:microsoft.com/office/officeart/2005/8/layout/vList5"/>
    <dgm:cxn modelId="{2D3B8E63-9854-497E-BA74-B16E6809E867}" type="presParOf" srcId="{4A4F5403-0C90-4F1B-B8F8-258CB0CD2B75}" destId="{A86CE0E1-A867-4FC7-8EE2-9A4D87DB2F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CE0E1-A867-4FC7-8EE2-9A4D87DB2FFD}">
      <dsp:nvSpPr>
        <dsp:cNvPr id="0" name=""/>
        <dsp:cNvSpPr/>
      </dsp:nvSpPr>
      <dsp:spPr>
        <a:xfrm rot="5400000">
          <a:off x="4223556" y="-1175470"/>
          <a:ext cx="462458" cy="29307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Transplant waiting list; organ discard rates; Impact of KDPI reporting; cause of death coding; travel time analysis </a:t>
          </a:r>
        </a:p>
      </dsp:txBody>
      <dsp:txXfrm rot="-5400000">
        <a:off x="2989403" y="81258"/>
        <a:ext cx="2908191" cy="417308"/>
      </dsp:txXfrm>
    </dsp:sp>
    <dsp:sp modelId="{B1881281-4434-4C39-9E6F-841B784022E7}">
      <dsp:nvSpPr>
        <dsp:cNvPr id="0" name=""/>
        <dsp:cNvSpPr/>
      </dsp:nvSpPr>
      <dsp:spPr>
        <a:xfrm>
          <a:off x="224" y="875"/>
          <a:ext cx="2989178" cy="5780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Internal Research Priorities</a:t>
          </a:r>
        </a:p>
      </dsp:txBody>
      <dsp:txXfrm>
        <a:off x="28443" y="29094"/>
        <a:ext cx="2932740" cy="521635"/>
      </dsp:txXfrm>
    </dsp:sp>
    <dsp:sp modelId="{1C0249A8-36AE-464D-8B79-222C00CF2618}">
      <dsp:nvSpPr>
        <dsp:cNvPr id="0" name=""/>
        <dsp:cNvSpPr/>
      </dsp:nvSpPr>
      <dsp:spPr>
        <a:xfrm rot="5400000">
          <a:off x="4223556" y="-568493"/>
          <a:ext cx="462458" cy="29307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Adrian Hibberd: Restored Kidney Transplantation; David Semple: Outcomes in </a:t>
          </a:r>
          <a:r>
            <a:rPr lang="en-US" sz="800" kern="1200" dirty="0" err="1"/>
            <a:t>HHDx</a:t>
          </a:r>
          <a:r>
            <a:rPr lang="en-US" sz="800" kern="1200" dirty="0"/>
            <a:t>; Suetonia Palmer; Late referral in NZ; Kathy </a:t>
          </a:r>
          <a:r>
            <a:rPr lang="en-US" sz="800" kern="1200" dirty="0" err="1"/>
            <a:t>Pazis</a:t>
          </a:r>
          <a:r>
            <a:rPr lang="en-US" sz="800" kern="1200" dirty="0"/>
            <a:t>: Machine Learning techniques in Organ Allocation</a:t>
          </a:r>
        </a:p>
      </dsp:txBody>
      <dsp:txXfrm rot="-5400000">
        <a:off x="2989403" y="688235"/>
        <a:ext cx="2908191" cy="417308"/>
      </dsp:txXfrm>
    </dsp:sp>
    <dsp:sp modelId="{1BBB597C-C6CF-4965-A160-F3699AAD9C18}">
      <dsp:nvSpPr>
        <dsp:cNvPr id="0" name=""/>
        <dsp:cNvSpPr/>
      </dsp:nvSpPr>
      <dsp:spPr>
        <a:xfrm>
          <a:off x="224" y="607852"/>
          <a:ext cx="2989178" cy="5780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Research Collaborations</a:t>
          </a:r>
        </a:p>
      </dsp:txBody>
      <dsp:txXfrm>
        <a:off x="28443" y="636071"/>
        <a:ext cx="2932740" cy="521635"/>
      </dsp:txXfrm>
    </dsp:sp>
    <dsp:sp modelId="{B163A7CC-60A1-40E1-A849-52D23AFFBB98}">
      <dsp:nvSpPr>
        <dsp:cNvPr id="0" name=""/>
        <dsp:cNvSpPr/>
      </dsp:nvSpPr>
      <dsp:spPr>
        <a:xfrm rot="5400000">
          <a:off x="4223902" y="38483"/>
          <a:ext cx="462458" cy="29307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800" kern="1200" dirty="0"/>
            <a:t>HLA epitope based matching in </a:t>
          </a:r>
          <a:r>
            <a:rPr lang="en-US" sz="800" kern="1200" dirty="0" err="1"/>
            <a:t>paediatric</a:t>
          </a:r>
          <a:r>
            <a:rPr lang="en-US" sz="800" kern="1200" dirty="0"/>
            <a:t> renal transplantation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800" kern="1200"/>
            <a:t>Organ allocation for highly sensitized patients 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800" kern="1200" dirty="0"/>
            <a:t>HLA epitope based organ allocation</a:t>
          </a:r>
        </a:p>
      </dsp:txBody>
      <dsp:txXfrm rot="-5400000">
        <a:off x="2989749" y="1295212"/>
        <a:ext cx="2908191" cy="417308"/>
      </dsp:txXfrm>
    </dsp:sp>
    <dsp:sp modelId="{4CC89C60-41D9-4096-8A0C-EB28885FE603}">
      <dsp:nvSpPr>
        <dsp:cNvPr id="0" name=""/>
        <dsp:cNvSpPr/>
      </dsp:nvSpPr>
      <dsp:spPr>
        <a:xfrm>
          <a:off x="224" y="1214829"/>
          <a:ext cx="2989524" cy="5780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Personal Research Projects</a:t>
          </a:r>
        </a:p>
      </dsp:txBody>
      <dsp:txXfrm>
        <a:off x="28443" y="1243048"/>
        <a:ext cx="2933086" cy="5216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CE0E1-A867-4FC7-8EE2-9A4D87DB2FFD}">
      <dsp:nvSpPr>
        <dsp:cNvPr id="0" name=""/>
        <dsp:cNvSpPr/>
      </dsp:nvSpPr>
      <dsp:spPr>
        <a:xfrm rot="5400000">
          <a:off x="4159784" y="-1192882"/>
          <a:ext cx="465593" cy="296952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Community preferences for organ allocation – Kirsten Howard/Martin Howell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PROMS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Ethical aspects of organ allocation policy</a:t>
          </a:r>
        </a:p>
      </dsp:txBody>
      <dsp:txXfrm rot="-5400000">
        <a:off x="2907820" y="81810"/>
        <a:ext cx="2946793" cy="420137"/>
      </dsp:txXfrm>
    </dsp:sp>
    <dsp:sp modelId="{B1881281-4434-4C39-9E6F-841B784022E7}">
      <dsp:nvSpPr>
        <dsp:cNvPr id="0" name=""/>
        <dsp:cNvSpPr/>
      </dsp:nvSpPr>
      <dsp:spPr>
        <a:xfrm>
          <a:off x="299" y="881"/>
          <a:ext cx="2907521" cy="5819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BEAT CKD Program</a:t>
          </a:r>
        </a:p>
      </dsp:txBody>
      <dsp:txXfrm>
        <a:off x="28710" y="29292"/>
        <a:ext cx="2850699" cy="525170"/>
      </dsp:txXfrm>
    </dsp:sp>
    <dsp:sp modelId="{1C0249A8-36AE-464D-8B79-222C00CF2618}">
      <dsp:nvSpPr>
        <dsp:cNvPr id="0" name=""/>
        <dsp:cNvSpPr/>
      </dsp:nvSpPr>
      <dsp:spPr>
        <a:xfrm rot="5400000">
          <a:off x="4145845" y="-598328"/>
          <a:ext cx="465593" cy="30025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Review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Liaise, clarify, explain and assist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Extract and review code</a:t>
          </a:r>
        </a:p>
      </dsp:txBody>
      <dsp:txXfrm rot="-5400000">
        <a:off x="2877343" y="692902"/>
        <a:ext cx="2979869" cy="420137"/>
      </dsp:txXfrm>
    </dsp:sp>
    <dsp:sp modelId="{1BBB597C-C6CF-4965-A160-F3699AAD9C18}">
      <dsp:nvSpPr>
        <dsp:cNvPr id="0" name=""/>
        <dsp:cNvSpPr/>
      </dsp:nvSpPr>
      <dsp:spPr>
        <a:xfrm>
          <a:off x="299" y="611973"/>
          <a:ext cx="2877043" cy="5819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Requests Management</a:t>
          </a:r>
        </a:p>
      </dsp:txBody>
      <dsp:txXfrm>
        <a:off x="28710" y="640384"/>
        <a:ext cx="2820221" cy="525170"/>
      </dsp:txXfrm>
    </dsp:sp>
    <dsp:sp modelId="{B163A7CC-60A1-40E1-A849-52D23AFFBB98}">
      <dsp:nvSpPr>
        <dsp:cNvPr id="0" name=""/>
        <dsp:cNvSpPr/>
      </dsp:nvSpPr>
      <dsp:spPr>
        <a:xfrm rot="5400000">
          <a:off x="4137953" y="5412"/>
          <a:ext cx="465593" cy="301729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Updating and establishing MoU for data sharing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Revising internal policies and procedures review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Reviewing data collection </a:t>
          </a:r>
          <a:r>
            <a:rPr lang="en-US" sz="800" kern="1200" dirty="0" err="1"/>
            <a:t>eg</a:t>
          </a:r>
          <a:r>
            <a:rPr lang="en-US" sz="800" kern="1200" dirty="0"/>
            <a:t> Primary Renal Disease coding </a:t>
          </a:r>
        </a:p>
      </dsp:txBody>
      <dsp:txXfrm rot="-5400000">
        <a:off x="2862101" y="1303992"/>
        <a:ext cx="2994570" cy="420137"/>
      </dsp:txXfrm>
    </dsp:sp>
    <dsp:sp modelId="{4CC89C60-41D9-4096-8A0C-EB28885FE603}">
      <dsp:nvSpPr>
        <dsp:cNvPr id="0" name=""/>
        <dsp:cNvSpPr/>
      </dsp:nvSpPr>
      <dsp:spPr>
        <a:xfrm>
          <a:off x="299" y="1223065"/>
          <a:ext cx="2861801" cy="5819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Service Improvement</a:t>
          </a:r>
        </a:p>
      </dsp:txBody>
      <dsp:txXfrm>
        <a:off x="28710" y="1251476"/>
        <a:ext cx="2804979" cy="525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CE0E1-A867-4FC7-8EE2-9A4D87DB2FFD}">
      <dsp:nvSpPr>
        <dsp:cNvPr id="0" name=""/>
        <dsp:cNvSpPr/>
      </dsp:nvSpPr>
      <dsp:spPr>
        <a:xfrm rot="5400000">
          <a:off x="4153208" y="-1244084"/>
          <a:ext cx="428764" cy="30246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Data entry queries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Statistical analysis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Reviewing content of ANZDATA reports</a:t>
          </a:r>
        </a:p>
      </dsp:txBody>
      <dsp:txXfrm rot="-5400000">
        <a:off x="2855267" y="74788"/>
        <a:ext cx="3003717" cy="386902"/>
      </dsp:txXfrm>
    </dsp:sp>
    <dsp:sp modelId="{B1881281-4434-4C39-9E6F-841B784022E7}">
      <dsp:nvSpPr>
        <dsp:cNvPr id="0" name=""/>
        <dsp:cNvSpPr/>
      </dsp:nvSpPr>
      <dsp:spPr>
        <a:xfrm>
          <a:off x="0" y="0"/>
          <a:ext cx="2854941" cy="535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Clinical Input in to Registry Activities</a:t>
          </a:r>
          <a:endParaRPr lang="en-US" sz="2800" kern="1200" dirty="0"/>
        </a:p>
      </dsp:txBody>
      <dsp:txXfrm>
        <a:off x="26163" y="26163"/>
        <a:ext cx="2802615" cy="4836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CE0E1-A867-4FC7-8EE2-9A4D87DB2FFD}">
      <dsp:nvSpPr>
        <dsp:cNvPr id="0" name=""/>
        <dsp:cNvSpPr/>
      </dsp:nvSpPr>
      <dsp:spPr>
        <a:xfrm rot="5400000">
          <a:off x="4139861" y="-1256947"/>
          <a:ext cx="428764" cy="305037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ANZDATA Education Forum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External Events: ANZDATA symposium, BEAT CKD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Individualized education for contributors and stakeholders</a:t>
          </a:r>
        </a:p>
      </dsp:txBody>
      <dsp:txXfrm rot="-5400000">
        <a:off x="2829057" y="74788"/>
        <a:ext cx="3029443" cy="386902"/>
      </dsp:txXfrm>
    </dsp:sp>
    <dsp:sp modelId="{B1881281-4434-4C39-9E6F-841B784022E7}">
      <dsp:nvSpPr>
        <dsp:cNvPr id="0" name=""/>
        <dsp:cNvSpPr/>
      </dsp:nvSpPr>
      <dsp:spPr>
        <a:xfrm>
          <a:off x="809" y="0"/>
          <a:ext cx="2828246" cy="535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Education</a:t>
          </a:r>
          <a:r>
            <a:rPr lang="en-US" sz="2800" kern="1200" dirty="0"/>
            <a:t> </a:t>
          </a:r>
        </a:p>
      </dsp:txBody>
      <dsp:txXfrm>
        <a:off x="26972" y="26163"/>
        <a:ext cx="2775920" cy="4836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equests@anzdata.org.au" TargetMode="External"/><Relationship Id="rId2" Type="http://schemas.openxmlformats.org/officeDocument/2006/relationships/hyperlink" Target="http://www.anzdata.org.a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tthew@anzdata.org.au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cid:1963CBDD-1B18-4686-A4E5-A9625C2A84CD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947995"/>
            <a:ext cx="5825202" cy="1234727"/>
          </a:xfrm>
        </p:spPr>
        <p:txBody>
          <a:bodyPr/>
          <a:lstStyle/>
          <a:p>
            <a:r>
              <a:rPr lang="en-US" sz="3000" dirty="0"/>
              <a:t>ANZDATA Epidemiology Fellow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152427"/>
            <a:ext cx="5825202" cy="822674"/>
          </a:xfrm>
        </p:spPr>
        <p:txBody>
          <a:bodyPr/>
          <a:lstStyle/>
          <a:p>
            <a:r>
              <a:rPr lang="en-AU" dirty="0"/>
              <a:t>Activity report</a:t>
            </a:r>
          </a:p>
          <a:p>
            <a:r>
              <a:rPr lang="en-AU" dirty="0"/>
              <a:t>Transplant wait listing in Australia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30300" y="1803401"/>
            <a:ext cx="5825202" cy="12347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Matthew Sypek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80CFF-145A-47BF-B418-68F6D607C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Covariates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DEF1-4AF2-46EC-B45A-DF3E0243113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/>
              <a:t>Age at starting RRT</a:t>
            </a:r>
          </a:p>
          <a:p>
            <a:r>
              <a:rPr lang="en-AU" dirty="0"/>
              <a:t>Year of starting RRT</a:t>
            </a:r>
          </a:p>
          <a:p>
            <a:r>
              <a:rPr lang="en-AU" dirty="0"/>
              <a:t>Gender</a:t>
            </a:r>
          </a:p>
          <a:p>
            <a:r>
              <a:rPr lang="en-AU" dirty="0"/>
              <a:t>Primary renal disease - categories</a:t>
            </a:r>
          </a:p>
          <a:p>
            <a:r>
              <a:rPr lang="en-AU" dirty="0"/>
              <a:t>Country of Birth - Australia vs other</a:t>
            </a:r>
          </a:p>
          <a:p>
            <a:r>
              <a:rPr lang="en-AU" dirty="0"/>
              <a:t>Ethnic Origin - categories</a:t>
            </a:r>
          </a:p>
          <a:p>
            <a:r>
              <a:rPr lang="en-AU" dirty="0"/>
              <a:t>State at commencing RRT</a:t>
            </a:r>
          </a:p>
          <a:p>
            <a:r>
              <a:rPr lang="en-AU" dirty="0"/>
              <a:t>Co-</a:t>
            </a:r>
            <a:r>
              <a:rPr lang="en-AU" dirty="0" err="1"/>
              <a:t>morbidites</a:t>
            </a:r>
            <a:endParaRPr lang="en-AU" dirty="0"/>
          </a:p>
          <a:p>
            <a:pPr lvl="1"/>
            <a:r>
              <a:rPr lang="en-AU" dirty="0"/>
              <a:t>DM, IHD, Lung, PVD,  CVD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1F60C4-B220-4024-A04C-1F65BA4237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AU" sz="1300" dirty="0"/>
              <a:t>History of Cancer</a:t>
            </a:r>
          </a:p>
          <a:p>
            <a:pPr lvl="1"/>
            <a:r>
              <a:rPr lang="en-AU" sz="1300" dirty="0"/>
              <a:t>Solid Organ</a:t>
            </a:r>
          </a:p>
          <a:p>
            <a:pPr lvl="1"/>
            <a:r>
              <a:rPr lang="en-AU" sz="1300" dirty="0"/>
              <a:t>Skin Cancer </a:t>
            </a:r>
          </a:p>
          <a:p>
            <a:r>
              <a:rPr lang="en-AU" sz="1300" dirty="0"/>
              <a:t>Smoking status</a:t>
            </a:r>
          </a:p>
          <a:p>
            <a:r>
              <a:rPr lang="en-AU" sz="1300" dirty="0"/>
              <a:t>BMI - Categories </a:t>
            </a:r>
          </a:p>
          <a:p>
            <a:r>
              <a:rPr lang="en-AU" sz="1300" dirty="0"/>
              <a:t>Late referral </a:t>
            </a:r>
          </a:p>
          <a:p>
            <a:r>
              <a:rPr lang="en-AU" sz="1300" dirty="0"/>
              <a:t>SES based on postcode </a:t>
            </a:r>
          </a:p>
          <a:p>
            <a:r>
              <a:rPr lang="en-AU" sz="1300" dirty="0"/>
              <a:t>Remoteness based on postcode at starting RRT</a:t>
            </a:r>
          </a:p>
        </p:txBody>
      </p:sp>
    </p:spTree>
    <p:extLst>
      <p:ext uri="{BB962C8B-B14F-4D97-AF65-F5344CB8AC3E}">
        <p14:creationId xmlns:p14="http://schemas.microsoft.com/office/powerpoint/2010/main" val="16220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Methods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8004" y="1620443"/>
            <a:ext cx="5093657" cy="2910580"/>
          </a:xfrm>
        </p:spPr>
        <p:txBody>
          <a:bodyPr/>
          <a:lstStyle/>
          <a:p>
            <a:r>
              <a:rPr lang="en-US" dirty="0"/>
              <a:t>Univariate analysis</a:t>
            </a:r>
          </a:p>
          <a:p>
            <a:pPr lvl="1"/>
            <a:r>
              <a:rPr lang="en-US" dirty="0"/>
              <a:t>Non-parametric </a:t>
            </a:r>
            <a:r>
              <a:rPr lang="mr-IN" dirty="0"/>
              <a:t>–</a:t>
            </a:r>
            <a:r>
              <a:rPr lang="en-US" dirty="0"/>
              <a:t> Kaplan Meier Survival Curves with Log Rank test of significance</a:t>
            </a:r>
          </a:p>
          <a:p>
            <a:pPr lvl="1"/>
            <a:r>
              <a:rPr lang="en-US" dirty="0"/>
              <a:t>Semi-parametric </a:t>
            </a:r>
            <a:r>
              <a:rPr lang="mr-IN" dirty="0"/>
              <a:t>–</a:t>
            </a:r>
            <a:r>
              <a:rPr lang="en-US" dirty="0"/>
              <a:t> Cox Proportional Hazards Regression</a:t>
            </a:r>
          </a:p>
          <a:p>
            <a:r>
              <a:rPr lang="en-US" dirty="0"/>
              <a:t>Multivariate analysis </a:t>
            </a:r>
          </a:p>
          <a:p>
            <a:pPr lvl="1"/>
            <a:r>
              <a:rPr lang="en-US" dirty="0"/>
              <a:t>Piecewise Cox Proportional Hazards Model</a:t>
            </a:r>
          </a:p>
        </p:txBody>
      </p:sp>
    </p:spTree>
    <p:extLst>
      <p:ext uri="{BB962C8B-B14F-4D97-AF65-F5344CB8AC3E}">
        <p14:creationId xmlns:p14="http://schemas.microsoft.com/office/powerpoint/2010/main" val="346840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728538" cy="990600"/>
          </a:xfrm>
        </p:spPr>
        <p:txBody>
          <a:bodyPr/>
          <a:lstStyle/>
          <a:p>
            <a:r>
              <a:rPr lang="en-US"/>
              <a:t>Please help get the most out of ANZDATA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To read our reports and for more information:</a:t>
            </a:r>
          </a:p>
          <a:p>
            <a:pPr lvl="1"/>
            <a:r>
              <a:rPr lang="en-US" sz="1600" dirty="0">
                <a:hlinkClick r:id="rId2"/>
              </a:rPr>
              <a:t>www.anzdata.org.au</a:t>
            </a:r>
            <a:endParaRPr lang="en-US" sz="1600" dirty="0"/>
          </a:p>
          <a:p>
            <a:r>
              <a:rPr lang="en-US" sz="1600" dirty="0"/>
              <a:t>If you know what you need:</a:t>
            </a:r>
          </a:p>
          <a:p>
            <a:pPr lvl="1"/>
            <a:r>
              <a:rPr lang="en-US" sz="1600" dirty="0">
                <a:hlinkClick r:id="rId3"/>
              </a:rPr>
              <a:t>requests@anzdata.org.au</a:t>
            </a:r>
            <a:endParaRPr lang="en-US" sz="1600" dirty="0"/>
          </a:p>
          <a:p>
            <a:r>
              <a:rPr lang="en-US" sz="1600" dirty="0"/>
              <a:t>If you have a question or need some advice:</a:t>
            </a:r>
          </a:p>
          <a:p>
            <a:pPr lvl="1"/>
            <a:r>
              <a:rPr lang="en-US" sz="1600" dirty="0">
                <a:hlinkClick r:id="rId4"/>
              </a:rPr>
              <a:t>matthew@anzdata.org.au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96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EFDC0E-9482-4CB7-B89C-E8A2A5F8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AU" dirty="0"/>
              <a:t>The                 ANZDATA Epidemiology Fellowship </a:t>
            </a:r>
          </a:p>
        </p:txBody>
      </p:sp>
      <p:pic>
        <p:nvPicPr>
          <p:cNvPr id="1030" name="Picture 6" descr="Image result for amgen">
            <a:extLst>
              <a:ext uri="{FF2B5EF4-FFF2-40B4-BE49-F238E27FC236}">
                <a16:creationId xmlns:a16="http://schemas.microsoft.com/office/drawing/2014/main" id="{8A9FB887-DB63-4507-B61A-27F72150E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677" y="493470"/>
            <a:ext cx="1501654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stephen mcdonald">
            <a:extLst>
              <a:ext uri="{FF2B5EF4-FFF2-40B4-BE49-F238E27FC236}">
                <a16:creationId xmlns:a16="http://schemas.microsoft.com/office/drawing/2014/main" id="{1C4A3304-1D7E-4998-A3AB-ED74BEFF9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188" y="1447800"/>
            <a:ext cx="778572" cy="1173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B50CBA-AC32-437E-8972-BABFB3E934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906" y="1495682"/>
            <a:ext cx="838730" cy="1125167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1E00161-A630-4EC1-A6EE-DF4794491B17}"/>
              </a:ext>
            </a:extLst>
          </p:cNvPr>
          <p:cNvCxnSpPr/>
          <p:nvPr/>
        </p:nvCxnSpPr>
        <p:spPr>
          <a:xfrm flipV="1">
            <a:off x="853440" y="3147284"/>
            <a:ext cx="6659880" cy="838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E448CD4-2C83-4C98-AFD6-0C1E28AF9A9A}"/>
              </a:ext>
            </a:extLst>
          </p:cNvPr>
          <p:cNvCxnSpPr>
            <a:cxnSpLocks/>
          </p:cNvCxnSpPr>
          <p:nvPr/>
        </p:nvCxnSpPr>
        <p:spPr>
          <a:xfrm>
            <a:off x="853440" y="3147284"/>
            <a:ext cx="0" cy="1752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00A8FE1-E4BB-45E3-8525-F7DECED04008}"/>
              </a:ext>
            </a:extLst>
          </p:cNvPr>
          <p:cNvCxnSpPr>
            <a:cxnSpLocks/>
          </p:cNvCxnSpPr>
          <p:nvPr/>
        </p:nvCxnSpPr>
        <p:spPr>
          <a:xfrm>
            <a:off x="2805945" y="3105374"/>
            <a:ext cx="0" cy="1752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C4461BF-3FC3-4E9E-876F-927163C0F19C}"/>
              </a:ext>
            </a:extLst>
          </p:cNvPr>
          <p:cNvCxnSpPr>
            <a:cxnSpLocks/>
          </p:cNvCxnSpPr>
          <p:nvPr/>
        </p:nvCxnSpPr>
        <p:spPr>
          <a:xfrm>
            <a:off x="4619505" y="3101564"/>
            <a:ext cx="0" cy="1752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B150441-2A3B-4BAF-BAEA-B35C29E8165A}"/>
              </a:ext>
            </a:extLst>
          </p:cNvPr>
          <p:cNvCxnSpPr>
            <a:cxnSpLocks/>
          </p:cNvCxnSpPr>
          <p:nvPr/>
        </p:nvCxnSpPr>
        <p:spPr>
          <a:xfrm>
            <a:off x="6448305" y="3055844"/>
            <a:ext cx="0" cy="1752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53858B9-15B0-49A8-A6F9-0E354E799BE9}"/>
              </a:ext>
            </a:extLst>
          </p:cNvPr>
          <p:cNvSpPr txBox="1"/>
          <p:nvPr/>
        </p:nvSpPr>
        <p:spPr>
          <a:xfrm>
            <a:off x="307672" y="2643709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Stephen McDonald </a:t>
            </a:r>
          </a:p>
          <a:p>
            <a:pPr algn="ctr"/>
            <a:r>
              <a:rPr lang="en-AU" sz="1200" dirty="0"/>
              <a:t>2001-2005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E3E317-1DDC-43ED-898D-C4411F9BBD62}"/>
              </a:ext>
            </a:extLst>
          </p:cNvPr>
          <p:cNvSpPr txBox="1"/>
          <p:nvPr/>
        </p:nvSpPr>
        <p:spPr>
          <a:xfrm>
            <a:off x="1572683" y="3478083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Sean Chang</a:t>
            </a:r>
          </a:p>
          <a:p>
            <a:pPr algn="ctr"/>
            <a:r>
              <a:rPr lang="en-AU" sz="1200" dirty="0"/>
              <a:t>2006-2007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8A61B2-F869-456B-9EB2-05A9B10D2DAB}"/>
              </a:ext>
            </a:extLst>
          </p:cNvPr>
          <p:cNvSpPr txBox="1"/>
          <p:nvPr/>
        </p:nvSpPr>
        <p:spPr>
          <a:xfrm>
            <a:off x="2527389" y="2643709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Andrew </a:t>
            </a:r>
            <a:r>
              <a:rPr lang="en-AU" sz="1200" dirty="0" err="1"/>
              <a:t>Brunskill</a:t>
            </a:r>
            <a:endParaRPr lang="en-AU" sz="1200" dirty="0"/>
          </a:p>
          <a:p>
            <a:pPr algn="ctr"/>
            <a:r>
              <a:rPr lang="en-AU" sz="1200" dirty="0"/>
              <a:t>2008</a:t>
            </a:r>
          </a:p>
        </p:txBody>
      </p:sp>
      <p:pic>
        <p:nvPicPr>
          <p:cNvPr id="1036" name="Picture 12" descr="Andrew Brunskill">
            <a:extLst>
              <a:ext uri="{FF2B5EF4-FFF2-40B4-BE49-F238E27FC236}">
                <a16:creationId xmlns:a16="http://schemas.microsoft.com/office/drawing/2014/main" id="{F97CF530-4826-476F-807A-C6A1927BB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4882" y="1565462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F45F003-C4B4-43EA-828C-E2A8101D990E}"/>
              </a:ext>
            </a:extLst>
          </p:cNvPr>
          <p:cNvSpPr txBox="1"/>
          <p:nvPr/>
        </p:nvSpPr>
        <p:spPr>
          <a:xfrm>
            <a:off x="3597048" y="3478082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Phil Clayton</a:t>
            </a:r>
          </a:p>
          <a:p>
            <a:pPr algn="ctr"/>
            <a:r>
              <a:rPr lang="en-AU" sz="1200" dirty="0"/>
              <a:t>2010-2013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D86785-B253-4EA7-8F8B-4EC1CAF0ECDD}"/>
              </a:ext>
            </a:extLst>
          </p:cNvPr>
          <p:cNvSpPr txBox="1"/>
          <p:nvPr/>
        </p:nvSpPr>
        <p:spPr>
          <a:xfrm>
            <a:off x="4707154" y="2645390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Namrata </a:t>
            </a:r>
            <a:r>
              <a:rPr lang="en-AU" sz="1200" dirty="0" err="1"/>
              <a:t>Khanal</a:t>
            </a:r>
            <a:endParaRPr lang="en-AU" sz="1200" dirty="0"/>
          </a:p>
          <a:p>
            <a:pPr algn="ctr"/>
            <a:r>
              <a:rPr lang="en-AU" sz="1200" dirty="0"/>
              <a:t>2014-2015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C543EB-A91D-4A6D-AAE0-A4F63A71CF17}"/>
              </a:ext>
            </a:extLst>
          </p:cNvPr>
          <p:cNvSpPr txBox="1"/>
          <p:nvPr/>
        </p:nvSpPr>
        <p:spPr>
          <a:xfrm>
            <a:off x="5665047" y="3424583"/>
            <a:ext cx="156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Matthew Sypek</a:t>
            </a:r>
          </a:p>
          <a:p>
            <a:pPr algn="ctr"/>
            <a:r>
              <a:rPr lang="en-AU" sz="1200" dirty="0"/>
              <a:t>2017-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AA8D854-E21A-4091-BE30-A5ADD2EDEC6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710256" y="122988"/>
            <a:ext cx="11446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1025" name="BBCB26F0-7332-4AE5-A2ED-F016691DF04A" descr="cid:1963CBDD-1B18-4686-A4E5-A9625C2A84CD">
            <a:extLst>
              <a:ext uri="{FF2B5EF4-FFF2-40B4-BE49-F238E27FC236}">
                <a16:creationId xmlns:a16="http://schemas.microsoft.com/office/drawing/2014/main" id="{B14B7E7A-9CB4-459C-9EB8-B834F4A2A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532" y="3955252"/>
            <a:ext cx="1012616" cy="102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346" y="3889185"/>
            <a:ext cx="932159" cy="115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767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45318D94-4456-44B8-810C-79F77DE50A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8150641"/>
              </p:ext>
            </p:extLst>
          </p:nvPr>
        </p:nvGraphicFramePr>
        <p:xfrm>
          <a:off x="3000445" y="209309"/>
          <a:ext cx="5920740" cy="1793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E7884B1-E921-42BC-B2CF-986D46AB8D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0765703"/>
              </p:ext>
            </p:extLst>
          </p:nvPr>
        </p:nvGraphicFramePr>
        <p:xfrm>
          <a:off x="3040945" y="2022869"/>
          <a:ext cx="5880240" cy="1805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3DBA4B5-7289-4C38-9523-17870D4021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4774862"/>
              </p:ext>
            </p:extLst>
          </p:nvPr>
        </p:nvGraphicFramePr>
        <p:xfrm>
          <a:off x="3040945" y="3848590"/>
          <a:ext cx="5880240" cy="536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8DFE42C5-8F0C-428A-A9FC-5B8ACE0610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3678562"/>
              </p:ext>
            </p:extLst>
          </p:nvPr>
        </p:nvGraphicFramePr>
        <p:xfrm>
          <a:off x="3040945" y="4404850"/>
          <a:ext cx="5880240" cy="536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127819" y="1035219"/>
            <a:ext cx="2743200" cy="5969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/>
              <a:t>Research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7819" y="3550122"/>
            <a:ext cx="2743200" cy="5969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/>
              <a:t>Service Delivery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75603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Wait-listing for Kidney Transplantation in Australia</a:t>
            </a:r>
          </a:p>
        </p:txBody>
      </p:sp>
    </p:spTree>
    <p:extLst>
      <p:ext uri="{BB962C8B-B14F-4D97-AF65-F5344CB8AC3E}">
        <p14:creationId xmlns:p14="http://schemas.microsoft.com/office/powerpoint/2010/main" val="248012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F1383E-A80B-4D0C-8A06-5B44613AD27B}"/>
              </a:ext>
            </a:extLst>
          </p:cNvPr>
          <p:cNvSpPr/>
          <p:nvPr/>
        </p:nvSpPr>
        <p:spPr>
          <a:xfrm>
            <a:off x="1498387" y="179232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57E12-AEF2-4FC9-8BE2-86D796AEA163}"/>
              </a:ext>
            </a:extLst>
          </p:cNvPr>
          <p:cNvSpPr txBox="1"/>
          <p:nvPr/>
        </p:nvSpPr>
        <p:spPr>
          <a:xfrm>
            <a:off x="1624872" y="248531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ESKD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2CF1D2-1626-4ED5-90C4-3647BB2F47D6}"/>
              </a:ext>
            </a:extLst>
          </p:cNvPr>
          <p:cNvSpPr/>
          <p:nvPr/>
        </p:nvSpPr>
        <p:spPr>
          <a:xfrm>
            <a:off x="1498387" y="840701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413C42-421A-479E-8E04-FD0540ED72E4}"/>
              </a:ext>
            </a:extLst>
          </p:cNvPr>
          <p:cNvSpPr txBox="1"/>
          <p:nvPr/>
        </p:nvSpPr>
        <p:spPr>
          <a:xfrm>
            <a:off x="1421547" y="894368"/>
            <a:ext cx="24281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Suitable for Transplantation?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B392FE-60B1-4BF2-B04A-26B0EFE6635C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772860" y="1055853"/>
            <a:ext cx="768404" cy="4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681ECA-DD96-4663-AEDF-2E88EFEAA4C7}"/>
              </a:ext>
            </a:extLst>
          </p:cNvPr>
          <p:cNvCxnSpPr/>
          <p:nvPr/>
        </p:nvCxnSpPr>
        <p:spPr>
          <a:xfrm flipV="1">
            <a:off x="4541264" y="617863"/>
            <a:ext cx="630091" cy="437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FE95528-85FD-4B94-80FA-F235A31658B6}"/>
              </a:ext>
            </a:extLst>
          </p:cNvPr>
          <p:cNvCxnSpPr/>
          <p:nvPr/>
        </p:nvCxnSpPr>
        <p:spPr>
          <a:xfrm>
            <a:off x="4541264" y="1055852"/>
            <a:ext cx="676195" cy="315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8D4B26A-8316-46C1-A731-BB3499227D5A}"/>
              </a:ext>
            </a:extLst>
          </p:cNvPr>
          <p:cNvSpPr/>
          <p:nvPr/>
        </p:nvSpPr>
        <p:spPr>
          <a:xfrm>
            <a:off x="5309668" y="471369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4DA7F7-E759-4CA4-A6F1-32A252DEFECA}"/>
              </a:ext>
            </a:extLst>
          </p:cNvPr>
          <p:cNvSpPr txBox="1"/>
          <p:nvPr/>
        </p:nvSpPr>
        <p:spPr>
          <a:xfrm>
            <a:off x="5436153" y="540668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Conservative care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15B6B2-2F14-4385-8066-3AE3F624BA3C}"/>
              </a:ext>
            </a:extLst>
          </p:cNvPr>
          <p:cNvSpPr/>
          <p:nvPr/>
        </p:nvSpPr>
        <p:spPr>
          <a:xfrm>
            <a:off x="5309668" y="1132838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1D82D7-842D-47F6-8C13-18833EB298A0}"/>
              </a:ext>
            </a:extLst>
          </p:cNvPr>
          <p:cNvSpPr txBox="1"/>
          <p:nvPr/>
        </p:nvSpPr>
        <p:spPr>
          <a:xfrm>
            <a:off x="5436153" y="1202137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Long-term dialysis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2CCAAD2-EF2D-40C0-80C9-224658D75051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635624" y="1279332"/>
            <a:ext cx="0" cy="414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55001AB-794D-49A8-9A7B-AD1996A35F69}"/>
              </a:ext>
            </a:extLst>
          </p:cNvPr>
          <p:cNvCxnSpPr/>
          <p:nvPr/>
        </p:nvCxnSpPr>
        <p:spPr>
          <a:xfrm flipH="1">
            <a:off x="2266790" y="1693627"/>
            <a:ext cx="368834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EF3A785-20EB-4481-8A62-DC089EA89F63}"/>
              </a:ext>
            </a:extLst>
          </p:cNvPr>
          <p:cNvCxnSpPr/>
          <p:nvPr/>
        </p:nvCxnSpPr>
        <p:spPr>
          <a:xfrm>
            <a:off x="2635624" y="1693627"/>
            <a:ext cx="361149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E7C7482-9D93-4582-BD3D-D4D34E4747C8}"/>
              </a:ext>
            </a:extLst>
          </p:cNvPr>
          <p:cNvSpPr/>
          <p:nvPr/>
        </p:nvSpPr>
        <p:spPr>
          <a:xfrm>
            <a:off x="229241" y="2084234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4561C6-7BC5-4D50-85E9-5B9E5B4899B1}"/>
              </a:ext>
            </a:extLst>
          </p:cNvPr>
          <p:cNvSpPr txBox="1"/>
          <p:nvPr/>
        </p:nvSpPr>
        <p:spPr>
          <a:xfrm>
            <a:off x="229242" y="2153533"/>
            <a:ext cx="22744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Living Donor Transplant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65730A-E53B-4C72-83E7-32BE9AA7193E}"/>
              </a:ext>
            </a:extLst>
          </p:cNvPr>
          <p:cNvSpPr/>
          <p:nvPr/>
        </p:nvSpPr>
        <p:spPr>
          <a:xfrm>
            <a:off x="2803392" y="2075270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FF0ABF-EA5C-4ECD-8BAB-AF273FA60BFA}"/>
              </a:ext>
            </a:extLst>
          </p:cNvPr>
          <p:cNvSpPr txBox="1"/>
          <p:nvPr/>
        </p:nvSpPr>
        <p:spPr>
          <a:xfrm>
            <a:off x="2687490" y="213702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Wait Listing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D9A3457-D96C-44C7-9908-0CFEA9CE11CC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2635624" y="617863"/>
            <a:ext cx="0" cy="222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4F97C035-3142-4890-9B83-F98B3F8285EC}"/>
              </a:ext>
            </a:extLst>
          </p:cNvPr>
          <p:cNvSpPr/>
          <p:nvPr/>
        </p:nvSpPr>
        <p:spPr>
          <a:xfrm>
            <a:off x="3758133" y="2704080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0889D4-8071-41F4-BA32-F9B9A92A1A2C}"/>
              </a:ext>
            </a:extLst>
          </p:cNvPr>
          <p:cNvSpPr txBox="1"/>
          <p:nvPr/>
        </p:nvSpPr>
        <p:spPr>
          <a:xfrm>
            <a:off x="3642231" y="276583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Availability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4746B2-A1DB-4938-9AE4-CB55F21DB001}"/>
              </a:ext>
            </a:extLst>
          </p:cNvPr>
          <p:cNvSpPr/>
          <p:nvPr/>
        </p:nvSpPr>
        <p:spPr>
          <a:xfrm>
            <a:off x="4438810" y="330399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4479D0-3DF7-4DC3-87E2-A95698B72084}"/>
              </a:ext>
            </a:extLst>
          </p:cNvPr>
          <p:cNvSpPr txBox="1"/>
          <p:nvPr/>
        </p:nvSpPr>
        <p:spPr>
          <a:xfrm>
            <a:off x="4322908" y="336575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Allocation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E68187-3E21-444A-86D3-738D23DFE882}"/>
              </a:ext>
            </a:extLst>
          </p:cNvPr>
          <p:cNvSpPr/>
          <p:nvPr/>
        </p:nvSpPr>
        <p:spPr>
          <a:xfrm>
            <a:off x="5552055" y="391924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D9451F-99E2-4828-9541-733C358AA9A4}"/>
              </a:ext>
            </a:extLst>
          </p:cNvPr>
          <p:cNvSpPr txBox="1"/>
          <p:nvPr/>
        </p:nvSpPr>
        <p:spPr>
          <a:xfrm>
            <a:off x="5436153" y="398100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Acceptance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49016DE-768B-48B8-A7B8-A37EC6F83C6C}"/>
              </a:ext>
            </a:extLst>
          </p:cNvPr>
          <p:cNvSpPr/>
          <p:nvPr/>
        </p:nvSpPr>
        <p:spPr>
          <a:xfrm>
            <a:off x="6446904" y="4503769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2692D8-8861-4E33-A427-F06932E138F9}"/>
              </a:ext>
            </a:extLst>
          </p:cNvPr>
          <p:cNvSpPr txBox="1"/>
          <p:nvPr/>
        </p:nvSpPr>
        <p:spPr>
          <a:xfrm>
            <a:off x="6408483" y="4572864"/>
            <a:ext cx="23513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Transplant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DD91E9-A7FD-472E-998B-80FC26AE6A94}"/>
              </a:ext>
            </a:extLst>
          </p:cNvPr>
          <p:cNvCxnSpPr>
            <a:cxnSpLocks/>
          </p:cNvCxnSpPr>
          <p:nvPr/>
        </p:nvCxnSpPr>
        <p:spPr>
          <a:xfrm>
            <a:off x="4541264" y="254169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0223C8D-4D4D-4459-9F19-4D9104F1D294}"/>
              </a:ext>
            </a:extLst>
          </p:cNvPr>
          <p:cNvCxnSpPr>
            <a:cxnSpLocks/>
          </p:cNvCxnSpPr>
          <p:nvPr/>
        </p:nvCxnSpPr>
        <p:spPr>
          <a:xfrm>
            <a:off x="5436153" y="317050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3BFFDED-5E9E-4244-BCE1-537A402FA8EC}"/>
              </a:ext>
            </a:extLst>
          </p:cNvPr>
          <p:cNvCxnSpPr>
            <a:cxnSpLocks/>
          </p:cNvCxnSpPr>
          <p:nvPr/>
        </p:nvCxnSpPr>
        <p:spPr>
          <a:xfrm>
            <a:off x="6148506" y="374262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3987697-2EC6-40BF-8713-BB228753ECE0}"/>
              </a:ext>
            </a:extLst>
          </p:cNvPr>
          <p:cNvCxnSpPr>
            <a:cxnSpLocks/>
          </p:cNvCxnSpPr>
          <p:nvPr/>
        </p:nvCxnSpPr>
        <p:spPr>
          <a:xfrm>
            <a:off x="7225253" y="4370280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6B634B45-CC5A-435F-B8F7-3E42E0157165}"/>
              </a:ext>
            </a:extLst>
          </p:cNvPr>
          <p:cNvSpPr txBox="1"/>
          <p:nvPr/>
        </p:nvSpPr>
        <p:spPr>
          <a:xfrm>
            <a:off x="3961758" y="799026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No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1CD210D-8677-485D-9940-C7F45E155F89}"/>
              </a:ext>
            </a:extLst>
          </p:cNvPr>
          <p:cNvSpPr txBox="1"/>
          <p:nvPr/>
        </p:nvSpPr>
        <p:spPr>
          <a:xfrm>
            <a:off x="2633551" y="1365959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Yes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800B6F-062C-4664-A71F-21904FEA24D4}"/>
              </a:ext>
            </a:extLst>
          </p:cNvPr>
          <p:cNvSpPr/>
          <p:nvPr/>
        </p:nvSpPr>
        <p:spPr>
          <a:xfrm>
            <a:off x="286871" y="2846964"/>
            <a:ext cx="3181189" cy="14264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355A831-3B5B-486B-8029-636AEFB4D5A6}"/>
              </a:ext>
            </a:extLst>
          </p:cNvPr>
          <p:cNvSpPr txBox="1"/>
          <p:nvPr/>
        </p:nvSpPr>
        <p:spPr>
          <a:xfrm>
            <a:off x="395728" y="3212737"/>
            <a:ext cx="296347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Treatment of End Stage Kidney Disease </a:t>
            </a:r>
          </a:p>
        </p:txBody>
      </p:sp>
    </p:spTree>
    <p:extLst>
      <p:ext uri="{BB962C8B-B14F-4D97-AF65-F5344CB8AC3E}">
        <p14:creationId xmlns:p14="http://schemas.microsoft.com/office/powerpoint/2010/main" val="283794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endCxn id="3" idx="1"/>
          </p:cNvCxnSpPr>
          <p:nvPr/>
        </p:nvCxnSpPr>
        <p:spPr>
          <a:xfrm flipV="1">
            <a:off x="6032606" y="2508808"/>
            <a:ext cx="259045" cy="444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47" idx="1"/>
          </p:cNvCxnSpPr>
          <p:nvPr/>
        </p:nvCxnSpPr>
        <p:spPr>
          <a:xfrm flipV="1">
            <a:off x="6713283" y="2845852"/>
            <a:ext cx="396071" cy="719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51" idx="1"/>
          </p:cNvCxnSpPr>
          <p:nvPr/>
        </p:nvCxnSpPr>
        <p:spPr>
          <a:xfrm flipV="1">
            <a:off x="6713283" y="3164993"/>
            <a:ext cx="396071" cy="400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3" idx="1"/>
          </p:cNvCxnSpPr>
          <p:nvPr/>
        </p:nvCxnSpPr>
        <p:spPr>
          <a:xfrm flipV="1">
            <a:off x="6713283" y="3457584"/>
            <a:ext cx="396071" cy="107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6" idx="1"/>
          </p:cNvCxnSpPr>
          <p:nvPr/>
        </p:nvCxnSpPr>
        <p:spPr>
          <a:xfrm>
            <a:off x="6713283" y="3565306"/>
            <a:ext cx="396071" cy="207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291651" y="2401086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1383E-A80B-4D0C-8A06-5B44613AD27B}"/>
              </a:ext>
            </a:extLst>
          </p:cNvPr>
          <p:cNvSpPr/>
          <p:nvPr/>
        </p:nvSpPr>
        <p:spPr>
          <a:xfrm>
            <a:off x="1498387" y="179232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57E12-AEF2-4FC9-8BE2-86D796AEA163}"/>
              </a:ext>
            </a:extLst>
          </p:cNvPr>
          <p:cNvSpPr txBox="1"/>
          <p:nvPr/>
        </p:nvSpPr>
        <p:spPr>
          <a:xfrm>
            <a:off x="1624872" y="248531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ESKD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2CF1D2-1626-4ED5-90C4-3647BB2F47D6}"/>
              </a:ext>
            </a:extLst>
          </p:cNvPr>
          <p:cNvSpPr/>
          <p:nvPr/>
        </p:nvSpPr>
        <p:spPr>
          <a:xfrm>
            <a:off x="1498387" y="840701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413C42-421A-479E-8E04-FD0540ED72E4}"/>
              </a:ext>
            </a:extLst>
          </p:cNvPr>
          <p:cNvSpPr txBox="1"/>
          <p:nvPr/>
        </p:nvSpPr>
        <p:spPr>
          <a:xfrm>
            <a:off x="1421547" y="894368"/>
            <a:ext cx="24281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Suitable for Transplantation?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B392FE-60B1-4BF2-B04A-26B0EFE6635C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772860" y="1055853"/>
            <a:ext cx="768404" cy="4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681ECA-DD96-4663-AEDF-2E88EFEAA4C7}"/>
              </a:ext>
            </a:extLst>
          </p:cNvPr>
          <p:cNvCxnSpPr/>
          <p:nvPr/>
        </p:nvCxnSpPr>
        <p:spPr>
          <a:xfrm flipV="1">
            <a:off x="4541264" y="617863"/>
            <a:ext cx="630091" cy="437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FE95528-85FD-4B94-80FA-F235A31658B6}"/>
              </a:ext>
            </a:extLst>
          </p:cNvPr>
          <p:cNvCxnSpPr/>
          <p:nvPr/>
        </p:nvCxnSpPr>
        <p:spPr>
          <a:xfrm>
            <a:off x="4541264" y="1055852"/>
            <a:ext cx="676195" cy="315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8D4B26A-8316-46C1-A731-BB3499227D5A}"/>
              </a:ext>
            </a:extLst>
          </p:cNvPr>
          <p:cNvSpPr/>
          <p:nvPr/>
        </p:nvSpPr>
        <p:spPr>
          <a:xfrm>
            <a:off x="5309668" y="471369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4DA7F7-E759-4CA4-A6F1-32A252DEFECA}"/>
              </a:ext>
            </a:extLst>
          </p:cNvPr>
          <p:cNvSpPr txBox="1"/>
          <p:nvPr/>
        </p:nvSpPr>
        <p:spPr>
          <a:xfrm>
            <a:off x="5436153" y="540668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Conservative care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15B6B2-2F14-4385-8066-3AE3F624BA3C}"/>
              </a:ext>
            </a:extLst>
          </p:cNvPr>
          <p:cNvSpPr/>
          <p:nvPr/>
        </p:nvSpPr>
        <p:spPr>
          <a:xfrm>
            <a:off x="5309668" y="1132838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1D82D7-842D-47F6-8C13-18833EB298A0}"/>
              </a:ext>
            </a:extLst>
          </p:cNvPr>
          <p:cNvSpPr txBox="1"/>
          <p:nvPr/>
        </p:nvSpPr>
        <p:spPr>
          <a:xfrm>
            <a:off x="5436153" y="1202137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Long-term dialysis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2CCAAD2-EF2D-40C0-80C9-224658D75051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635624" y="1279332"/>
            <a:ext cx="0" cy="414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55001AB-794D-49A8-9A7B-AD1996A35F69}"/>
              </a:ext>
            </a:extLst>
          </p:cNvPr>
          <p:cNvCxnSpPr/>
          <p:nvPr/>
        </p:nvCxnSpPr>
        <p:spPr>
          <a:xfrm flipH="1">
            <a:off x="2266790" y="1693627"/>
            <a:ext cx="368834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EF3A785-20EB-4481-8A62-DC089EA89F63}"/>
              </a:ext>
            </a:extLst>
          </p:cNvPr>
          <p:cNvCxnSpPr/>
          <p:nvPr/>
        </p:nvCxnSpPr>
        <p:spPr>
          <a:xfrm>
            <a:off x="2635624" y="1693627"/>
            <a:ext cx="361149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E7C7482-9D93-4582-BD3D-D4D34E4747C8}"/>
              </a:ext>
            </a:extLst>
          </p:cNvPr>
          <p:cNvSpPr/>
          <p:nvPr/>
        </p:nvSpPr>
        <p:spPr>
          <a:xfrm>
            <a:off x="229241" y="2084234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4561C6-7BC5-4D50-85E9-5B9E5B4899B1}"/>
              </a:ext>
            </a:extLst>
          </p:cNvPr>
          <p:cNvSpPr txBox="1"/>
          <p:nvPr/>
        </p:nvSpPr>
        <p:spPr>
          <a:xfrm>
            <a:off x="229242" y="2153533"/>
            <a:ext cx="22744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Living Donor Transplant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65730A-E53B-4C72-83E7-32BE9AA7193E}"/>
              </a:ext>
            </a:extLst>
          </p:cNvPr>
          <p:cNvSpPr/>
          <p:nvPr/>
        </p:nvSpPr>
        <p:spPr>
          <a:xfrm>
            <a:off x="2803392" y="2075270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FF0ABF-EA5C-4ECD-8BAB-AF273FA60BFA}"/>
              </a:ext>
            </a:extLst>
          </p:cNvPr>
          <p:cNvSpPr txBox="1"/>
          <p:nvPr/>
        </p:nvSpPr>
        <p:spPr>
          <a:xfrm>
            <a:off x="2687490" y="213702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Wait Listing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D9A3457-D96C-44C7-9908-0CFEA9CE11CC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2635624" y="617863"/>
            <a:ext cx="0" cy="222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4F97C035-3142-4890-9B83-F98B3F8285EC}"/>
              </a:ext>
            </a:extLst>
          </p:cNvPr>
          <p:cNvSpPr/>
          <p:nvPr/>
        </p:nvSpPr>
        <p:spPr>
          <a:xfrm>
            <a:off x="3758133" y="2704080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0889D4-8071-41F4-BA32-F9B9A92A1A2C}"/>
              </a:ext>
            </a:extLst>
          </p:cNvPr>
          <p:cNvSpPr txBox="1"/>
          <p:nvPr/>
        </p:nvSpPr>
        <p:spPr>
          <a:xfrm>
            <a:off x="3642231" y="276583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Availability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4746B2-A1DB-4938-9AE4-CB55F21DB001}"/>
              </a:ext>
            </a:extLst>
          </p:cNvPr>
          <p:cNvSpPr/>
          <p:nvPr/>
        </p:nvSpPr>
        <p:spPr>
          <a:xfrm>
            <a:off x="4438810" y="330399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4479D0-3DF7-4DC3-87E2-A95698B72084}"/>
              </a:ext>
            </a:extLst>
          </p:cNvPr>
          <p:cNvSpPr txBox="1"/>
          <p:nvPr/>
        </p:nvSpPr>
        <p:spPr>
          <a:xfrm>
            <a:off x="4322908" y="336575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Allocation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E68187-3E21-444A-86D3-738D23DFE882}"/>
              </a:ext>
            </a:extLst>
          </p:cNvPr>
          <p:cNvSpPr/>
          <p:nvPr/>
        </p:nvSpPr>
        <p:spPr>
          <a:xfrm>
            <a:off x="5552055" y="391924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D9451F-99E2-4828-9541-733C358AA9A4}"/>
              </a:ext>
            </a:extLst>
          </p:cNvPr>
          <p:cNvSpPr txBox="1"/>
          <p:nvPr/>
        </p:nvSpPr>
        <p:spPr>
          <a:xfrm>
            <a:off x="5436153" y="398100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Acceptance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49016DE-768B-48B8-A7B8-A37EC6F83C6C}"/>
              </a:ext>
            </a:extLst>
          </p:cNvPr>
          <p:cNvSpPr/>
          <p:nvPr/>
        </p:nvSpPr>
        <p:spPr>
          <a:xfrm>
            <a:off x="6446904" y="4503769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2692D8-8861-4E33-A427-F06932E138F9}"/>
              </a:ext>
            </a:extLst>
          </p:cNvPr>
          <p:cNvSpPr txBox="1"/>
          <p:nvPr/>
        </p:nvSpPr>
        <p:spPr>
          <a:xfrm>
            <a:off x="6408483" y="4572864"/>
            <a:ext cx="23513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Transplant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DD91E9-A7FD-472E-998B-80FC26AE6A94}"/>
              </a:ext>
            </a:extLst>
          </p:cNvPr>
          <p:cNvCxnSpPr>
            <a:cxnSpLocks/>
          </p:cNvCxnSpPr>
          <p:nvPr/>
        </p:nvCxnSpPr>
        <p:spPr>
          <a:xfrm>
            <a:off x="4541264" y="254169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0223C8D-4D4D-4459-9F19-4D9104F1D294}"/>
              </a:ext>
            </a:extLst>
          </p:cNvPr>
          <p:cNvCxnSpPr>
            <a:cxnSpLocks/>
          </p:cNvCxnSpPr>
          <p:nvPr/>
        </p:nvCxnSpPr>
        <p:spPr>
          <a:xfrm>
            <a:off x="5436153" y="317050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3BFFDED-5E9E-4244-BCE1-537A402FA8EC}"/>
              </a:ext>
            </a:extLst>
          </p:cNvPr>
          <p:cNvCxnSpPr>
            <a:cxnSpLocks/>
          </p:cNvCxnSpPr>
          <p:nvPr/>
        </p:nvCxnSpPr>
        <p:spPr>
          <a:xfrm>
            <a:off x="6148506" y="374262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3987697-2EC6-40BF-8713-BB228753ECE0}"/>
              </a:ext>
            </a:extLst>
          </p:cNvPr>
          <p:cNvCxnSpPr>
            <a:cxnSpLocks/>
          </p:cNvCxnSpPr>
          <p:nvPr/>
        </p:nvCxnSpPr>
        <p:spPr>
          <a:xfrm>
            <a:off x="7225253" y="4370280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6B634B45-CC5A-435F-B8F7-3E42E0157165}"/>
              </a:ext>
            </a:extLst>
          </p:cNvPr>
          <p:cNvSpPr txBox="1"/>
          <p:nvPr/>
        </p:nvSpPr>
        <p:spPr>
          <a:xfrm>
            <a:off x="3961758" y="799026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No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1CD210D-8677-485D-9940-C7F45E155F89}"/>
              </a:ext>
            </a:extLst>
          </p:cNvPr>
          <p:cNvSpPr txBox="1"/>
          <p:nvPr/>
        </p:nvSpPr>
        <p:spPr>
          <a:xfrm>
            <a:off x="2633551" y="1365959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Yes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800B6F-062C-4664-A71F-21904FEA24D4}"/>
              </a:ext>
            </a:extLst>
          </p:cNvPr>
          <p:cNvSpPr/>
          <p:nvPr/>
        </p:nvSpPr>
        <p:spPr>
          <a:xfrm>
            <a:off x="286871" y="2846964"/>
            <a:ext cx="3181189" cy="14264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355A831-3B5B-486B-8029-636AEFB4D5A6}"/>
              </a:ext>
            </a:extLst>
          </p:cNvPr>
          <p:cNvSpPr txBox="1"/>
          <p:nvPr/>
        </p:nvSpPr>
        <p:spPr>
          <a:xfrm>
            <a:off x="395728" y="3212737"/>
            <a:ext cx="296347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Treatment of End Stage Kidney Disease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7550" y="2401086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Organ Non-</a:t>
            </a:r>
            <a:r>
              <a:rPr lang="en-US" sz="900" dirty="0" err="1"/>
              <a:t>Utilisation</a:t>
            </a:r>
            <a:endParaRPr lang="en-US" sz="900" dirty="0"/>
          </a:p>
        </p:txBody>
      </p:sp>
      <p:sp>
        <p:nvSpPr>
          <p:cNvPr id="47" name="Rectangle 46"/>
          <p:cNvSpPr/>
          <p:nvPr/>
        </p:nvSpPr>
        <p:spPr>
          <a:xfrm>
            <a:off x="7109354" y="2738130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145849" y="2738130"/>
            <a:ext cx="1433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Community Preferences</a:t>
            </a:r>
            <a:endParaRPr lang="en-US" sz="900" dirty="0"/>
          </a:p>
        </p:txBody>
      </p:sp>
      <p:sp>
        <p:nvSpPr>
          <p:cNvPr id="51" name="Rectangle 50"/>
          <p:cNvSpPr/>
          <p:nvPr/>
        </p:nvSpPr>
        <p:spPr>
          <a:xfrm>
            <a:off x="7109354" y="3057271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225253" y="3057271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/>
              <a:t>cPRA</a:t>
            </a:r>
            <a:r>
              <a:rPr lang="en-US" sz="900" dirty="0"/>
              <a:t> Modelling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109354" y="3349862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7225253" y="3349862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HLA Epitopes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109354" y="3665432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225253" y="3665432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Ethics of Allocation</a:t>
            </a:r>
          </a:p>
        </p:txBody>
      </p:sp>
    </p:spTree>
    <p:extLst>
      <p:ext uri="{BB962C8B-B14F-4D97-AF65-F5344CB8AC3E}">
        <p14:creationId xmlns:p14="http://schemas.microsoft.com/office/powerpoint/2010/main" val="1866882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endCxn id="3" idx="1"/>
          </p:cNvCxnSpPr>
          <p:nvPr/>
        </p:nvCxnSpPr>
        <p:spPr>
          <a:xfrm flipV="1">
            <a:off x="6032606" y="2508808"/>
            <a:ext cx="259045" cy="444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47" idx="1"/>
          </p:cNvCxnSpPr>
          <p:nvPr/>
        </p:nvCxnSpPr>
        <p:spPr>
          <a:xfrm flipV="1">
            <a:off x="6713283" y="2845852"/>
            <a:ext cx="396071" cy="719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51" idx="1"/>
          </p:cNvCxnSpPr>
          <p:nvPr/>
        </p:nvCxnSpPr>
        <p:spPr>
          <a:xfrm flipV="1">
            <a:off x="6713283" y="3164993"/>
            <a:ext cx="396071" cy="400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3" idx="1"/>
          </p:cNvCxnSpPr>
          <p:nvPr/>
        </p:nvCxnSpPr>
        <p:spPr>
          <a:xfrm flipV="1">
            <a:off x="6713283" y="3457584"/>
            <a:ext cx="396071" cy="107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6" idx="1"/>
          </p:cNvCxnSpPr>
          <p:nvPr/>
        </p:nvCxnSpPr>
        <p:spPr>
          <a:xfrm>
            <a:off x="6713283" y="3565306"/>
            <a:ext cx="396071" cy="207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291651" y="2401086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1383E-A80B-4D0C-8A06-5B44613AD27B}"/>
              </a:ext>
            </a:extLst>
          </p:cNvPr>
          <p:cNvSpPr/>
          <p:nvPr/>
        </p:nvSpPr>
        <p:spPr>
          <a:xfrm>
            <a:off x="1498387" y="179232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157E12-AEF2-4FC9-8BE2-86D796AEA163}"/>
              </a:ext>
            </a:extLst>
          </p:cNvPr>
          <p:cNvSpPr txBox="1"/>
          <p:nvPr/>
        </p:nvSpPr>
        <p:spPr>
          <a:xfrm>
            <a:off x="1624872" y="248531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ESKD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2CF1D2-1626-4ED5-90C4-3647BB2F47D6}"/>
              </a:ext>
            </a:extLst>
          </p:cNvPr>
          <p:cNvSpPr/>
          <p:nvPr/>
        </p:nvSpPr>
        <p:spPr>
          <a:xfrm>
            <a:off x="1498387" y="840701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413C42-421A-479E-8E04-FD0540ED72E4}"/>
              </a:ext>
            </a:extLst>
          </p:cNvPr>
          <p:cNvSpPr txBox="1"/>
          <p:nvPr/>
        </p:nvSpPr>
        <p:spPr>
          <a:xfrm>
            <a:off x="1421547" y="894368"/>
            <a:ext cx="24281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Suitable for Transplantation?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B392FE-60B1-4BF2-B04A-26B0EFE6635C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772860" y="1055853"/>
            <a:ext cx="768404" cy="4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681ECA-DD96-4663-AEDF-2E88EFEAA4C7}"/>
              </a:ext>
            </a:extLst>
          </p:cNvPr>
          <p:cNvCxnSpPr/>
          <p:nvPr/>
        </p:nvCxnSpPr>
        <p:spPr>
          <a:xfrm flipV="1">
            <a:off x="4541264" y="617863"/>
            <a:ext cx="630091" cy="437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FE95528-85FD-4B94-80FA-F235A31658B6}"/>
              </a:ext>
            </a:extLst>
          </p:cNvPr>
          <p:cNvCxnSpPr/>
          <p:nvPr/>
        </p:nvCxnSpPr>
        <p:spPr>
          <a:xfrm>
            <a:off x="4541264" y="1055852"/>
            <a:ext cx="676195" cy="315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8D4B26A-8316-46C1-A731-BB3499227D5A}"/>
              </a:ext>
            </a:extLst>
          </p:cNvPr>
          <p:cNvSpPr/>
          <p:nvPr/>
        </p:nvSpPr>
        <p:spPr>
          <a:xfrm>
            <a:off x="5309668" y="471369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4DA7F7-E759-4CA4-A6F1-32A252DEFECA}"/>
              </a:ext>
            </a:extLst>
          </p:cNvPr>
          <p:cNvSpPr txBox="1"/>
          <p:nvPr/>
        </p:nvSpPr>
        <p:spPr>
          <a:xfrm>
            <a:off x="5436153" y="540668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Conservative care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15B6B2-2F14-4385-8066-3AE3F624BA3C}"/>
              </a:ext>
            </a:extLst>
          </p:cNvPr>
          <p:cNvSpPr/>
          <p:nvPr/>
        </p:nvSpPr>
        <p:spPr>
          <a:xfrm>
            <a:off x="5309668" y="1132838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1D82D7-842D-47F6-8C13-18833EB298A0}"/>
              </a:ext>
            </a:extLst>
          </p:cNvPr>
          <p:cNvSpPr txBox="1"/>
          <p:nvPr/>
        </p:nvSpPr>
        <p:spPr>
          <a:xfrm>
            <a:off x="5436153" y="1202137"/>
            <a:ext cx="20173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Long-term dialysis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2CCAAD2-EF2D-40C0-80C9-224658D75051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635624" y="1279332"/>
            <a:ext cx="0" cy="414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55001AB-794D-49A8-9A7B-AD1996A35F69}"/>
              </a:ext>
            </a:extLst>
          </p:cNvPr>
          <p:cNvCxnSpPr/>
          <p:nvPr/>
        </p:nvCxnSpPr>
        <p:spPr>
          <a:xfrm flipH="1">
            <a:off x="2266790" y="1693627"/>
            <a:ext cx="368834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EF3A785-20EB-4481-8A62-DC089EA89F63}"/>
              </a:ext>
            </a:extLst>
          </p:cNvPr>
          <p:cNvCxnSpPr/>
          <p:nvPr/>
        </p:nvCxnSpPr>
        <p:spPr>
          <a:xfrm>
            <a:off x="2635624" y="1693627"/>
            <a:ext cx="361149" cy="330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E7C7482-9D93-4582-BD3D-D4D34E4747C8}"/>
              </a:ext>
            </a:extLst>
          </p:cNvPr>
          <p:cNvSpPr/>
          <p:nvPr/>
        </p:nvSpPr>
        <p:spPr>
          <a:xfrm>
            <a:off x="229241" y="2084234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4561C6-7BC5-4D50-85E9-5B9E5B4899B1}"/>
              </a:ext>
            </a:extLst>
          </p:cNvPr>
          <p:cNvSpPr txBox="1"/>
          <p:nvPr/>
        </p:nvSpPr>
        <p:spPr>
          <a:xfrm>
            <a:off x="229242" y="2153533"/>
            <a:ext cx="22744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Living Donor Transplant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65730A-E53B-4C72-83E7-32BE9AA7193E}"/>
              </a:ext>
            </a:extLst>
          </p:cNvPr>
          <p:cNvSpPr/>
          <p:nvPr/>
        </p:nvSpPr>
        <p:spPr>
          <a:xfrm>
            <a:off x="2803392" y="2075270"/>
            <a:ext cx="2274473" cy="438631"/>
          </a:xfrm>
          <a:prstGeom prst="rect">
            <a:avLst/>
          </a:prstGeom>
          <a:solidFill>
            <a:srgbClr val="D555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FF0ABF-EA5C-4ECD-8BAB-AF273FA60BFA}"/>
              </a:ext>
            </a:extLst>
          </p:cNvPr>
          <p:cNvSpPr txBox="1"/>
          <p:nvPr/>
        </p:nvSpPr>
        <p:spPr>
          <a:xfrm>
            <a:off x="2687490" y="213702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Wait Listing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D9A3457-D96C-44C7-9908-0CFEA9CE11CC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2635624" y="617863"/>
            <a:ext cx="0" cy="222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4F97C035-3142-4890-9B83-F98B3F8285EC}"/>
              </a:ext>
            </a:extLst>
          </p:cNvPr>
          <p:cNvSpPr/>
          <p:nvPr/>
        </p:nvSpPr>
        <p:spPr>
          <a:xfrm>
            <a:off x="3758133" y="2704080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0889D4-8071-41F4-BA32-F9B9A92A1A2C}"/>
              </a:ext>
            </a:extLst>
          </p:cNvPr>
          <p:cNvSpPr txBox="1"/>
          <p:nvPr/>
        </p:nvSpPr>
        <p:spPr>
          <a:xfrm>
            <a:off x="3642231" y="2765839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Availability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4746B2-A1DB-4938-9AE4-CB55F21DB001}"/>
              </a:ext>
            </a:extLst>
          </p:cNvPr>
          <p:cNvSpPr/>
          <p:nvPr/>
        </p:nvSpPr>
        <p:spPr>
          <a:xfrm>
            <a:off x="4438810" y="330399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04479D0-3DF7-4DC3-87E2-A95698B72084}"/>
              </a:ext>
            </a:extLst>
          </p:cNvPr>
          <p:cNvSpPr txBox="1"/>
          <p:nvPr/>
        </p:nvSpPr>
        <p:spPr>
          <a:xfrm>
            <a:off x="4322908" y="336575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Allocation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E68187-3E21-444A-86D3-738D23DFE882}"/>
              </a:ext>
            </a:extLst>
          </p:cNvPr>
          <p:cNvSpPr/>
          <p:nvPr/>
        </p:nvSpPr>
        <p:spPr>
          <a:xfrm>
            <a:off x="5552055" y="3919244"/>
            <a:ext cx="2274473" cy="4386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D9451F-99E2-4828-9541-733C358AA9A4}"/>
              </a:ext>
            </a:extLst>
          </p:cNvPr>
          <p:cNvSpPr txBox="1"/>
          <p:nvPr/>
        </p:nvSpPr>
        <p:spPr>
          <a:xfrm>
            <a:off x="5436153" y="3981003"/>
            <a:ext cx="25062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Organ Acceptance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49016DE-768B-48B8-A7B8-A37EC6F83C6C}"/>
              </a:ext>
            </a:extLst>
          </p:cNvPr>
          <p:cNvSpPr/>
          <p:nvPr/>
        </p:nvSpPr>
        <p:spPr>
          <a:xfrm>
            <a:off x="6446904" y="4503769"/>
            <a:ext cx="2274473" cy="438631"/>
          </a:xfrm>
          <a:prstGeom prst="rect">
            <a:avLst/>
          </a:prstGeom>
          <a:solidFill>
            <a:srgbClr val="FAF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2692D8-8861-4E33-A427-F06932E138F9}"/>
              </a:ext>
            </a:extLst>
          </p:cNvPr>
          <p:cNvSpPr txBox="1"/>
          <p:nvPr/>
        </p:nvSpPr>
        <p:spPr>
          <a:xfrm>
            <a:off x="6408483" y="4572864"/>
            <a:ext cx="23513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/>
              <a:t>Deceased Donor Transplant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DD91E9-A7FD-472E-998B-80FC26AE6A94}"/>
              </a:ext>
            </a:extLst>
          </p:cNvPr>
          <p:cNvCxnSpPr>
            <a:cxnSpLocks/>
          </p:cNvCxnSpPr>
          <p:nvPr/>
        </p:nvCxnSpPr>
        <p:spPr>
          <a:xfrm>
            <a:off x="4541264" y="254169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0223C8D-4D4D-4459-9F19-4D9104F1D294}"/>
              </a:ext>
            </a:extLst>
          </p:cNvPr>
          <p:cNvCxnSpPr>
            <a:cxnSpLocks/>
          </p:cNvCxnSpPr>
          <p:nvPr/>
        </p:nvCxnSpPr>
        <p:spPr>
          <a:xfrm>
            <a:off x="5436153" y="317050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3BFFDED-5E9E-4244-BCE1-537A402FA8EC}"/>
              </a:ext>
            </a:extLst>
          </p:cNvPr>
          <p:cNvCxnSpPr>
            <a:cxnSpLocks/>
          </p:cNvCxnSpPr>
          <p:nvPr/>
        </p:nvCxnSpPr>
        <p:spPr>
          <a:xfrm>
            <a:off x="6148506" y="3742625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3987697-2EC6-40BF-8713-BB228753ECE0}"/>
              </a:ext>
            </a:extLst>
          </p:cNvPr>
          <p:cNvCxnSpPr>
            <a:cxnSpLocks/>
          </p:cNvCxnSpPr>
          <p:nvPr/>
        </p:nvCxnSpPr>
        <p:spPr>
          <a:xfrm>
            <a:off x="7225253" y="4370280"/>
            <a:ext cx="0" cy="133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6B634B45-CC5A-435F-B8F7-3E42E0157165}"/>
              </a:ext>
            </a:extLst>
          </p:cNvPr>
          <p:cNvSpPr txBox="1"/>
          <p:nvPr/>
        </p:nvSpPr>
        <p:spPr>
          <a:xfrm>
            <a:off x="3961758" y="799026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No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1CD210D-8677-485D-9940-C7F45E155F89}"/>
              </a:ext>
            </a:extLst>
          </p:cNvPr>
          <p:cNvSpPr txBox="1"/>
          <p:nvPr/>
        </p:nvSpPr>
        <p:spPr>
          <a:xfrm>
            <a:off x="2633551" y="1365959"/>
            <a:ext cx="691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Yes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800B6F-062C-4664-A71F-21904FEA24D4}"/>
              </a:ext>
            </a:extLst>
          </p:cNvPr>
          <p:cNvSpPr/>
          <p:nvPr/>
        </p:nvSpPr>
        <p:spPr>
          <a:xfrm>
            <a:off x="286871" y="2846964"/>
            <a:ext cx="3181189" cy="14264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0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355A831-3B5B-486B-8029-636AEFB4D5A6}"/>
              </a:ext>
            </a:extLst>
          </p:cNvPr>
          <p:cNvSpPr txBox="1"/>
          <p:nvPr/>
        </p:nvSpPr>
        <p:spPr>
          <a:xfrm>
            <a:off x="395728" y="3212737"/>
            <a:ext cx="296347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Treatment of End Stage Kidney Disease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7550" y="2401086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Organ Non-</a:t>
            </a:r>
            <a:r>
              <a:rPr lang="en-US" sz="900" dirty="0" err="1"/>
              <a:t>Utilisation</a:t>
            </a:r>
            <a:endParaRPr lang="en-US" sz="900" dirty="0"/>
          </a:p>
        </p:txBody>
      </p:sp>
      <p:sp>
        <p:nvSpPr>
          <p:cNvPr id="47" name="Rectangle 46"/>
          <p:cNvSpPr/>
          <p:nvPr/>
        </p:nvSpPr>
        <p:spPr>
          <a:xfrm>
            <a:off x="7109354" y="2738130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145849" y="2738130"/>
            <a:ext cx="1433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Community Preferences</a:t>
            </a:r>
            <a:endParaRPr lang="en-US" sz="900" dirty="0"/>
          </a:p>
        </p:txBody>
      </p:sp>
      <p:sp>
        <p:nvSpPr>
          <p:cNvPr id="51" name="Rectangle 50"/>
          <p:cNvSpPr/>
          <p:nvPr/>
        </p:nvSpPr>
        <p:spPr>
          <a:xfrm>
            <a:off x="7109354" y="3057271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225253" y="3057271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/>
              <a:t>cPRA</a:t>
            </a:r>
            <a:r>
              <a:rPr lang="en-US" sz="900" dirty="0"/>
              <a:t> Modelling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109354" y="3349862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7225253" y="3349862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HLA Epitopes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109354" y="3665432"/>
            <a:ext cx="1534877" cy="215444"/>
          </a:xfrm>
          <a:prstGeom prst="rect">
            <a:avLst/>
          </a:prstGeom>
          <a:solidFill>
            <a:srgbClr val="D5558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225253" y="3665432"/>
            <a:ext cx="135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Ethics of Allocation</a:t>
            </a:r>
          </a:p>
        </p:txBody>
      </p:sp>
    </p:spTree>
    <p:extLst>
      <p:ext uri="{BB962C8B-B14F-4D97-AF65-F5344CB8AC3E}">
        <p14:creationId xmlns:p14="http://schemas.microsoft.com/office/powerpoint/2010/main" val="5655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A45D-F6EA-433E-AF58-4103832B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 to Waitlisting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DF1DC-AC1A-4513-8D0C-083CC66A1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4" y="1447800"/>
            <a:ext cx="6447501" cy="2910580"/>
          </a:xfrm>
        </p:spPr>
        <p:txBody>
          <a:bodyPr/>
          <a:lstStyle/>
          <a:p>
            <a:r>
              <a:rPr lang="en-AU" dirty="0"/>
              <a:t>Aims</a:t>
            </a:r>
          </a:p>
          <a:p>
            <a:pPr lvl="1"/>
            <a:r>
              <a:rPr lang="en-AU" dirty="0"/>
              <a:t>To determine the factors associated with time to wait listing and time to transplantation for incident RRT patients in Australia </a:t>
            </a:r>
          </a:p>
          <a:p>
            <a:pPr lvl="1"/>
            <a:r>
              <a:rPr lang="en-AU" dirty="0">
                <a:solidFill>
                  <a:schemeClr val="bg2">
                    <a:lumMod val="90000"/>
                  </a:schemeClr>
                </a:solidFill>
              </a:rPr>
              <a:t>To determine if time to waitlisting is significantly associated with time to transplant</a:t>
            </a:r>
          </a:p>
          <a:p>
            <a:pPr lvl="1"/>
            <a:r>
              <a:rPr lang="en-AU" dirty="0">
                <a:solidFill>
                  <a:schemeClr val="bg2">
                    <a:lumMod val="90000"/>
                  </a:schemeClr>
                </a:solidFill>
              </a:rPr>
              <a:t>To determine the factors associated with time from waitlist to transplant </a:t>
            </a:r>
          </a:p>
        </p:txBody>
      </p:sp>
    </p:spTree>
    <p:extLst>
      <p:ext uri="{BB962C8B-B14F-4D97-AF65-F5344CB8AC3E}">
        <p14:creationId xmlns:p14="http://schemas.microsoft.com/office/powerpoint/2010/main" val="195318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A80F-D358-467E-B1E9-7FC7A552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Inclusion/Exclusion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B3B8E-908A-4E9C-AD50-BCF2E0CE7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56" y="1447800"/>
            <a:ext cx="6447501" cy="2910580"/>
          </a:xfrm>
        </p:spPr>
        <p:txBody>
          <a:bodyPr>
            <a:normAutofit fontScale="92500" lnSpcReduction="20000"/>
          </a:bodyPr>
          <a:lstStyle/>
          <a:p>
            <a:r>
              <a:rPr lang="en-AU" dirty="0"/>
              <a:t>Inclusion criteria:</a:t>
            </a:r>
          </a:p>
          <a:p>
            <a:pPr lvl="1"/>
            <a:r>
              <a:rPr lang="en-AU" dirty="0"/>
              <a:t>All incident dialysis patients starting RRT in Australia from July 2006-July 2015 </a:t>
            </a:r>
          </a:p>
          <a:p>
            <a:r>
              <a:rPr lang="en-AU" dirty="0"/>
              <a:t>Exclusion criteria: </a:t>
            </a:r>
          </a:p>
          <a:p>
            <a:pPr lvl="1"/>
            <a:r>
              <a:rPr lang="en-AU" dirty="0"/>
              <a:t>Patients ever wait listed for multi-organ transplant </a:t>
            </a:r>
          </a:p>
          <a:p>
            <a:pPr lvl="1"/>
            <a:r>
              <a:rPr lang="en-AU" dirty="0"/>
              <a:t>Patients who regained native kidney function </a:t>
            </a:r>
          </a:p>
          <a:p>
            <a:pPr lvl="1"/>
            <a:r>
              <a:rPr lang="en-AU" dirty="0"/>
              <a:t>Patients &lt; 18 years of age</a:t>
            </a:r>
          </a:p>
          <a:p>
            <a:pPr lvl="1"/>
            <a:r>
              <a:rPr lang="en-AU" dirty="0"/>
              <a:t>Patients &gt;75 years of age </a:t>
            </a:r>
          </a:p>
          <a:p>
            <a:r>
              <a:rPr lang="en-AU" dirty="0"/>
              <a:t>Outcome</a:t>
            </a:r>
          </a:p>
          <a:p>
            <a:pPr lvl="1"/>
            <a:r>
              <a:rPr lang="en-AU" dirty="0"/>
              <a:t>Event = date of first active listing </a:t>
            </a:r>
            <a:r>
              <a:rPr lang="en-AU" u="sng" dirty="0"/>
              <a:t>or</a:t>
            </a:r>
            <a:r>
              <a:rPr lang="en-AU" dirty="0"/>
              <a:t> date of first transplant</a:t>
            </a:r>
          </a:p>
          <a:p>
            <a:pPr lvl="1"/>
            <a:r>
              <a:rPr lang="en-AU" dirty="0"/>
              <a:t>Censor = death </a:t>
            </a:r>
            <a:r>
              <a:rPr lang="en-AU" u="sng" dirty="0"/>
              <a:t>or</a:t>
            </a:r>
            <a:r>
              <a:rPr lang="en-AU" dirty="0"/>
              <a:t> date of last follow up 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091291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3323</TotalTime>
  <Words>602</Words>
  <Application>Microsoft Office PowerPoint</Application>
  <PresentationFormat>On-screen Show (16:9)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Mangal</vt:lpstr>
      <vt:lpstr>Trebuchet MS</vt:lpstr>
      <vt:lpstr>Wingdings 3</vt:lpstr>
      <vt:lpstr>Facet</vt:lpstr>
      <vt:lpstr>ANZDATA Epidemiology Fellow </vt:lpstr>
      <vt:lpstr>The                 ANZDATA Epidemiology Fellowship </vt:lpstr>
      <vt:lpstr>PowerPoint Presentation</vt:lpstr>
      <vt:lpstr>Wait-listing for Kidney Transplantation in Australia</vt:lpstr>
      <vt:lpstr>PowerPoint Presentation</vt:lpstr>
      <vt:lpstr>PowerPoint Presentation</vt:lpstr>
      <vt:lpstr>PowerPoint Presentation</vt:lpstr>
      <vt:lpstr>Time to Waitlisting </vt:lpstr>
      <vt:lpstr>Inclusion/Exclusion </vt:lpstr>
      <vt:lpstr>Covariates </vt:lpstr>
      <vt:lpstr>Statistical Methods</vt:lpstr>
      <vt:lpstr>Please help get the most out of ANZDATA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Descriptive Statistics</dc:title>
  <dc:creator>Matthew Peter Sypek</dc:creator>
  <cp:lastModifiedBy>Kylie Hurst</cp:lastModifiedBy>
  <cp:revision>81</cp:revision>
  <dcterms:created xsi:type="dcterms:W3CDTF">2017-03-23T04:54:46Z</dcterms:created>
  <dcterms:modified xsi:type="dcterms:W3CDTF">2017-09-05T04:35:32Z</dcterms:modified>
</cp:coreProperties>
</file>