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63" r:id="rId4"/>
    <p:sldId id="258" r:id="rId5"/>
    <p:sldId id="259" r:id="rId6"/>
    <p:sldId id="260" r:id="rId7"/>
    <p:sldId id="261" r:id="rId8"/>
    <p:sldId id="262" r:id="rId9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0660B408-B3CF-4A94-85FC-2B1E0A45F4A2}" styleName="Dark Style 2 - Accent 1/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7" autoAdjust="0"/>
    <p:restoredTop sz="94660"/>
  </p:normalViewPr>
  <p:slideViewPr>
    <p:cSldViewPr snapToGrid="0">
      <p:cViewPr varScale="1">
        <p:scale>
          <a:sx n="94" d="100"/>
          <a:sy n="94" d="100"/>
        </p:scale>
        <p:origin x="96" y="35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6350"/>
            <a:ext cx="9144000" cy="5149850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300" y="1803401"/>
            <a:ext cx="5825202" cy="1234727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300" y="3038127"/>
            <a:ext cx="5825202" cy="822674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pic>
        <p:nvPicPr>
          <p:cNvPr id="18" name="Picture 1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208" y="4001247"/>
            <a:ext cx="1618192" cy="1142253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4" y="457200"/>
            <a:ext cx="6447501" cy="25527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4" y="3352801"/>
            <a:ext cx="6447501" cy="117822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8503" y="457200"/>
            <a:ext cx="6070601" cy="226695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24607" y="2724150"/>
            <a:ext cx="5418393" cy="28575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4" y="3352801"/>
            <a:ext cx="6447501" cy="117822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406403" y="592784"/>
            <a:ext cx="457200" cy="43858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669758" y="2164917"/>
            <a:ext cx="457200" cy="43858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4" y="1448992"/>
            <a:ext cx="6447501" cy="1946595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4" y="3395587"/>
            <a:ext cx="6447501" cy="113543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8503" y="457200"/>
            <a:ext cx="6070601" cy="226695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07999" y="3009900"/>
            <a:ext cx="6447502" cy="385686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4" y="3395587"/>
            <a:ext cx="6447501" cy="113543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406403" y="592784"/>
            <a:ext cx="457200" cy="43858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669758" y="2164917"/>
            <a:ext cx="457200" cy="43858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4350" y="457200"/>
            <a:ext cx="6441152" cy="226695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07999" y="3009900"/>
            <a:ext cx="6447502" cy="385686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4" y="3395587"/>
            <a:ext cx="6447501" cy="113543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4/17/2018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5758" y="457201"/>
            <a:ext cx="978557" cy="3938588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8002" y="457201"/>
            <a:ext cx="5295113" cy="393858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4/17/2018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4" y="2025651"/>
            <a:ext cx="6447501" cy="1369936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4" y="3395586"/>
            <a:ext cx="6447501" cy="6453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8001" y="1620443"/>
            <a:ext cx="3138026" cy="291057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17477" y="1620443"/>
            <a:ext cx="3138026" cy="291058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4/17/2018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6812" y="1620738"/>
            <a:ext cx="3139217" cy="432197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6812" y="2052936"/>
            <a:ext cx="3139217" cy="2478088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16287" y="1620738"/>
            <a:ext cx="3139214" cy="432197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16291" y="2052936"/>
            <a:ext cx="3139213" cy="2478088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4/17/2018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4" y="457200"/>
            <a:ext cx="6447501" cy="9906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4/17/2018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4/17/2018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1" y="1123954"/>
            <a:ext cx="2890896" cy="958850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0346" y="386195"/>
            <a:ext cx="3385156" cy="4144828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8001" y="2082803"/>
            <a:ext cx="2890896" cy="1938337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4/17/2018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1" y="3600451"/>
            <a:ext cx="6447500" cy="425054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08004" y="457201"/>
            <a:ext cx="6447501" cy="2884289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8001" y="4025504"/>
            <a:ext cx="6447500" cy="505518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4/17/2018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6350"/>
            <a:ext cx="9144000" cy="5149850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08004" y="457200"/>
            <a:ext cx="6447501" cy="9906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4" y="1620443"/>
            <a:ext cx="6447501" cy="29105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3850" y="4531023"/>
            <a:ext cx="683954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4/17/2018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08004" y="4531023"/>
            <a:ext cx="4723209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2998" y="4531023"/>
            <a:ext cx="512504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6550" y="4318000"/>
            <a:ext cx="1169458" cy="8255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5" r:id="rId2"/>
    <p:sldLayoutId id="2147483651" r:id="rId3"/>
    <p:sldLayoutId id="2147483666" r:id="rId4"/>
    <p:sldLayoutId id="2147483653" r:id="rId5"/>
    <p:sldLayoutId id="2147483654" r:id="rId6"/>
    <p:sldLayoutId id="2147483655" r:id="rId7"/>
    <p:sldLayoutId id="2147483667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13180" y="3565818"/>
            <a:ext cx="5825202" cy="822674"/>
          </a:xfrm>
        </p:spPr>
        <p:txBody>
          <a:bodyPr/>
          <a:lstStyle/>
          <a:p>
            <a:r>
              <a:rPr lang="en-AU" dirty="0"/>
              <a:t>Data to 31-Dec-2016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776B7C93-E861-450A-AD11-7C6D5C5974E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062" y="1161408"/>
            <a:ext cx="7132320" cy="2283119"/>
          </a:xfrm>
        </p:spPr>
        <p:txBody>
          <a:bodyPr/>
          <a:lstStyle/>
          <a:p>
            <a:r>
              <a:rPr lang="en-AU" sz="4400" dirty="0"/>
              <a:t>ANZDATA Registry </a:t>
            </a:r>
            <a:br>
              <a:rPr lang="en-AU" sz="4400" dirty="0"/>
            </a:br>
            <a:r>
              <a:rPr lang="en-AU" sz="4400" dirty="0"/>
              <a:t>40</a:t>
            </a:r>
            <a:r>
              <a:rPr lang="en-AU" sz="4400" baseline="30000" dirty="0"/>
              <a:t>th</a:t>
            </a:r>
            <a:r>
              <a:rPr lang="en-AU" sz="4400" dirty="0"/>
              <a:t> Annual Report</a:t>
            </a:r>
            <a:br>
              <a:rPr lang="en-AU" dirty="0"/>
            </a:br>
            <a:r>
              <a:rPr lang="en-AU" sz="2800" dirty="0"/>
              <a:t>Highlights of</a:t>
            </a:r>
            <a:br>
              <a:rPr lang="en-AU" sz="2800" dirty="0"/>
            </a:br>
            <a:r>
              <a:rPr lang="en-AU" sz="2800" dirty="0"/>
              <a:t>End Stage Kidney Disease </a:t>
            </a:r>
            <a:br>
              <a:rPr lang="en-AU" sz="2800" dirty="0"/>
            </a:br>
            <a:r>
              <a:rPr lang="en-AU" sz="2800" dirty="0"/>
              <a:t>in Australia and New Zealand</a:t>
            </a:r>
          </a:p>
        </p:txBody>
      </p:sp>
    </p:spTree>
    <p:extLst>
      <p:ext uri="{BB962C8B-B14F-4D97-AF65-F5344CB8AC3E}">
        <p14:creationId xmlns:p14="http://schemas.microsoft.com/office/powerpoint/2010/main" val="11402720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986992" y="555750"/>
            <a:ext cx="5543005" cy="4032000"/>
          </a:xfrm>
        </p:spPr>
      </p:pic>
    </p:spTree>
    <p:extLst>
      <p:ext uri="{BB962C8B-B14F-4D97-AF65-F5344CB8AC3E}">
        <p14:creationId xmlns:p14="http://schemas.microsoft.com/office/powerpoint/2010/main" val="39657138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508002" y="381000"/>
            <a:ext cx="6447501" cy="863600"/>
          </a:xfrm>
        </p:spPr>
        <p:txBody>
          <a:bodyPr>
            <a:normAutofit/>
          </a:bodyPr>
          <a:lstStyle/>
          <a:p>
            <a:pPr algn="ctr"/>
            <a:r>
              <a:rPr lang="en-AU" sz="2000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Prevalence 2016</a:t>
            </a:r>
          </a:p>
        </p:txBody>
      </p:sp>
      <p:graphicFrame>
        <p:nvGraphicFramePr>
          <p:cNvPr id="3" name="Content Placeholder 2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4019069955"/>
              </p:ext>
            </p:extLst>
          </p:nvPr>
        </p:nvGraphicFramePr>
        <p:xfrm>
          <a:off x="1298242" y="850900"/>
          <a:ext cx="4867019" cy="3275672"/>
        </p:xfrm>
        <a:graphic>
          <a:graphicData uri="http://schemas.openxmlformats.org/drawingml/2006/table">
            <a:tbl>
              <a:tblPr/>
              <a:tblGrid>
                <a:gridCol w="3143449">
                  <a:extLst>
                    <a:ext uri="{9D8B030D-6E8A-4147-A177-3AD203B41FA5}">
                      <a16:colId xmlns:a16="http://schemas.microsoft.com/office/drawing/2014/main" val="2629593183"/>
                    </a:ext>
                  </a:extLst>
                </a:gridCol>
                <a:gridCol w="1723570">
                  <a:extLst>
                    <a:ext uri="{9D8B030D-6E8A-4147-A177-3AD203B41FA5}">
                      <a16:colId xmlns:a16="http://schemas.microsoft.com/office/drawing/2014/main" val="1037471880"/>
                    </a:ext>
                  </a:extLst>
                </a:gridCol>
              </a:tblGrid>
              <a:tr h="304216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400" b="0" kern="1400" dirty="0">
                          <a:ln>
                            <a:noFill/>
                          </a:ln>
                          <a:solidFill>
                            <a:srgbClr val="2A388F"/>
                          </a:solidFill>
                          <a:effectLst/>
                          <a:latin typeface="Tahoma" panose="020B0604030504040204" pitchFamily="34" charset="0"/>
                        </a:rPr>
                        <a:t> Australia Total</a:t>
                      </a:r>
                      <a:endParaRPr lang="en-AU" sz="1400" b="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7996" marR="17996" marT="17996" marB="17996" anchor="ctr">
                    <a:lnL w="6350" cap="flat" cmpd="sng" algn="ctr">
                      <a:solidFill>
                        <a:srgbClr val="239E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39E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39E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39E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7D9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100" b="0" kern="1400" dirty="0">
                          <a:ln>
                            <a:noFill/>
                          </a:ln>
                          <a:solidFill>
                            <a:srgbClr val="2A388F"/>
                          </a:solidFill>
                          <a:effectLst/>
                          <a:latin typeface="Arial" panose="020B0604020202020204" pitchFamily="34" charset="0"/>
                        </a:rPr>
                        <a:t>23,840 (988)</a:t>
                      </a:r>
                      <a:endParaRPr lang="en-US" sz="1400" b="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7996" marR="17996" marT="17996" marB="17996" anchor="ctr">
                    <a:lnL w="6350" cap="flat" cmpd="sng" algn="ctr">
                      <a:solidFill>
                        <a:srgbClr val="239E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39E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39E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39E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7D9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47972471"/>
                  </a:ext>
                </a:extLst>
              </a:tr>
              <a:tr h="266724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 No. Functioning Transplants</a:t>
                      </a:r>
                      <a:endParaRPr lang="en-AU" sz="14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7996" marR="17996" marT="17996" marB="17996" anchor="ctr">
                    <a:lnL w="6350" cap="flat" cmpd="sng" algn="ctr">
                      <a:solidFill>
                        <a:srgbClr val="239E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39E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39E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39E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100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11,134 (461)</a:t>
                      </a:r>
                      <a:endParaRPr lang="en-US" sz="14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7996" marR="17996" marT="17996" marB="17996" anchor="ctr">
                    <a:lnL w="6350" cap="flat" cmpd="sng" algn="ctr">
                      <a:solidFill>
                        <a:srgbClr val="239E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39E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39E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39E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46214876"/>
                  </a:ext>
                </a:extLst>
              </a:tr>
              <a:tr h="266724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 No. Dialysis Patients</a:t>
                      </a:r>
                      <a:endParaRPr lang="en-AU" sz="14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7996" marR="17996" marT="17996" marB="17996" anchor="ctr">
                    <a:lnL w="6350" cap="flat" cmpd="sng" algn="ctr">
                      <a:solidFill>
                        <a:srgbClr val="239E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39E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39E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39E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100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12,706 (527)</a:t>
                      </a:r>
                      <a:endParaRPr lang="en-US" sz="14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7996" marR="17996" marT="17996" marB="17996" anchor="ctr">
                    <a:lnL w="6350" cap="flat" cmpd="sng" algn="ctr">
                      <a:solidFill>
                        <a:srgbClr val="239E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39E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39E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39E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35017912"/>
                  </a:ext>
                </a:extLst>
              </a:tr>
              <a:tr h="266724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i="1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    Proportion Home Haemodialysis</a:t>
                      </a:r>
                      <a:endParaRPr lang="en-AU" sz="14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7996" marR="17996" marT="17996" marB="17996" anchor="ctr">
                    <a:lnL w="6350" cap="flat" cmpd="sng" algn="ctr">
                      <a:solidFill>
                        <a:srgbClr val="239E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39E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39E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39E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100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8.8%</a:t>
                      </a:r>
                      <a:endParaRPr lang="en-US" sz="14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7996" marR="17996" marT="17996" marB="17996" anchor="ctr">
                    <a:lnL w="6350" cap="flat" cmpd="sng" algn="ctr">
                      <a:solidFill>
                        <a:srgbClr val="239E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39E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39E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39E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74132425"/>
                  </a:ext>
                </a:extLst>
              </a:tr>
              <a:tr h="266724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i="1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    Proportion Facility Haemodialysis</a:t>
                      </a:r>
                      <a:endParaRPr lang="en-AU" sz="14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7996" marR="17996" marT="17996" marB="17996" anchor="ctr">
                    <a:lnL w="6350" cap="flat" cmpd="sng" algn="ctr">
                      <a:solidFill>
                        <a:srgbClr val="239E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39E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39E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39E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100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72.0%</a:t>
                      </a:r>
                      <a:endParaRPr lang="en-US" sz="14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7996" marR="17996" marT="17996" marB="17996" anchor="ctr">
                    <a:lnL w="6350" cap="flat" cmpd="sng" algn="ctr">
                      <a:solidFill>
                        <a:srgbClr val="239E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39E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39E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39E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97341536"/>
                  </a:ext>
                </a:extLst>
              </a:tr>
              <a:tr h="266724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i="1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    Proportion Peritoneal Dialysis</a:t>
                      </a:r>
                      <a:endParaRPr lang="en-AU" sz="14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7996" marR="17996" marT="17996" marB="17996" anchor="ctr">
                    <a:lnL w="6350" cap="flat" cmpd="sng" algn="ctr">
                      <a:solidFill>
                        <a:srgbClr val="239E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39E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39E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39E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100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19.2%</a:t>
                      </a:r>
                      <a:endParaRPr lang="en-US" sz="14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7996" marR="17996" marT="17996" marB="17996" anchor="ctr">
                    <a:lnL w="6350" cap="flat" cmpd="sng" algn="ctr">
                      <a:solidFill>
                        <a:srgbClr val="239E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39E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39E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39E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75911424"/>
                  </a:ext>
                </a:extLst>
              </a:tr>
              <a:tr h="304216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400" b="0" kern="1400" dirty="0">
                          <a:ln>
                            <a:noFill/>
                          </a:ln>
                          <a:solidFill>
                            <a:srgbClr val="2A388F"/>
                          </a:solidFill>
                          <a:effectLst/>
                          <a:latin typeface="Tahoma" panose="020B0604030504040204" pitchFamily="34" charset="0"/>
                        </a:rPr>
                        <a:t> New Zealand Total</a:t>
                      </a:r>
                      <a:endParaRPr lang="en-AU" sz="1400" b="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7996" marR="17996" marT="17996" marB="17996" anchor="ctr">
                    <a:lnL w="6350" cap="flat" cmpd="sng" algn="ctr">
                      <a:solidFill>
                        <a:srgbClr val="239E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39E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39E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39E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7D9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100" b="0" kern="1400" dirty="0">
                          <a:ln>
                            <a:noFill/>
                          </a:ln>
                          <a:solidFill>
                            <a:srgbClr val="2A388F"/>
                          </a:solidFill>
                          <a:effectLst/>
                          <a:latin typeface="Arial" panose="020B0604020202020204" pitchFamily="34" charset="0"/>
                        </a:rPr>
                        <a:t>4,532 (966)</a:t>
                      </a:r>
                      <a:endParaRPr lang="en-US" sz="1400" b="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7996" marR="17996" marT="17996" marB="17996" anchor="ctr">
                    <a:lnL w="6350" cap="flat" cmpd="sng" algn="ctr">
                      <a:solidFill>
                        <a:srgbClr val="239E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39E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39E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39E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7D9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52633005"/>
                  </a:ext>
                </a:extLst>
              </a:tr>
              <a:tr h="266724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 No. Functioning Transplants</a:t>
                      </a:r>
                      <a:endParaRPr lang="en-AU" sz="14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7996" marR="17996" marT="17996" marB="17996" anchor="ctr">
                    <a:lnL w="6350" cap="flat" cmpd="sng" algn="ctr">
                      <a:solidFill>
                        <a:srgbClr val="239E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39E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39E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39E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100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1,782 (380)</a:t>
                      </a:r>
                      <a:endParaRPr lang="en-US" sz="14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7996" marR="17996" marT="17996" marB="17996" anchor="ctr">
                    <a:lnL w="6350" cap="flat" cmpd="sng" algn="ctr">
                      <a:solidFill>
                        <a:srgbClr val="239E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39E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39E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39E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8204498"/>
                  </a:ext>
                </a:extLst>
              </a:tr>
              <a:tr h="266724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 No. Dialysis Patients</a:t>
                      </a:r>
                      <a:endParaRPr lang="en-AU" sz="14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7996" marR="17996" marT="17996" marB="17996" anchor="ctr">
                    <a:lnL w="6350" cap="flat" cmpd="sng" algn="ctr">
                      <a:solidFill>
                        <a:srgbClr val="239E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39E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39E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39E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100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2,750 (586)</a:t>
                      </a:r>
                      <a:endParaRPr lang="en-US" sz="14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7996" marR="17996" marT="17996" marB="17996" anchor="ctr">
                    <a:lnL w="6350" cap="flat" cmpd="sng" algn="ctr">
                      <a:solidFill>
                        <a:srgbClr val="239E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39E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39E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39E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64785519"/>
                  </a:ext>
                </a:extLst>
              </a:tr>
              <a:tr h="266724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i="1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    Proportion Home Haemodialysis</a:t>
                      </a:r>
                      <a:endParaRPr lang="en-AU" sz="14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7996" marR="17996" marT="17996" marB="17996" anchor="ctr">
                    <a:lnL w="6350" cap="flat" cmpd="sng" algn="ctr">
                      <a:solidFill>
                        <a:srgbClr val="239E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39E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39E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39E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100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17.0%</a:t>
                      </a:r>
                      <a:endParaRPr lang="en-US" sz="14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7996" marR="17996" marT="17996" marB="17996" anchor="ctr">
                    <a:lnL w="6350" cap="flat" cmpd="sng" algn="ctr">
                      <a:solidFill>
                        <a:srgbClr val="239E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39E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39E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39E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38462008"/>
                  </a:ext>
                </a:extLst>
              </a:tr>
              <a:tr h="266724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i="1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    Proportion Facility Haemodialysis</a:t>
                      </a:r>
                      <a:endParaRPr lang="en-AU" sz="1400" kern="14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7996" marR="17996" marT="17996" marB="17996" anchor="ctr">
                    <a:lnL w="6350" cap="flat" cmpd="sng" algn="ctr">
                      <a:solidFill>
                        <a:srgbClr val="239E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39E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39E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39E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100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53.1%</a:t>
                      </a:r>
                      <a:endParaRPr lang="en-US" sz="14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7996" marR="17996" marT="17996" marB="17996" anchor="ctr">
                    <a:lnL w="6350" cap="flat" cmpd="sng" algn="ctr">
                      <a:solidFill>
                        <a:srgbClr val="239E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39E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39E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39E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43637490"/>
                  </a:ext>
                </a:extLst>
              </a:tr>
              <a:tr h="266724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i="1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    Proportion Peritoneal Dialysis</a:t>
                      </a:r>
                      <a:endParaRPr lang="en-AU" sz="1400" kern="14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7996" marR="17996" marT="17996" marB="17996" anchor="ctr">
                    <a:lnL w="6350" cap="flat" cmpd="sng" algn="ctr">
                      <a:solidFill>
                        <a:srgbClr val="239E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39E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39E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39E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100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29.9%</a:t>
                      </a:r>
                      <a:endParaRPr lang="en-US" sz="14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7996" marR="17996" marT="17996" marB="17996" anchor="ctr">
                    <a:lnL w="6350" cap="flat" cmpd="sng" algn="ctr">
                      <a:solidFill>
                        <a:srgbClr val="239E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39E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39E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39E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88468462"/>
                  </a:ext>
                </a:extLst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2023601" y="4334862"/>
            <a:ext cx="341630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900" dirty="0">
                <a:latin typeface="Arial" panose="020B0604020202020204" pitchFamily="34" charset="0"/>
                <a:cs typeface="Arial" panose="020B0604020202020204" pitchFamily="34" charset="0"/>
              </a:rPr>
              <a:t>2016 ANZDATA Annual Report 2016, Table 1.0</a:t>
            </a:r>
          </a:p>
        </p:txBody>
      </p:sp>
    </p:spTree>
    <p:extLst>
      <p:ext uri="{BB962C8B-B14F-4D97-AF65-F5344CB8AC3E}">
        <p14:creationId xmlns:p14="http://schemas.microsoft.com/office/powerpoint/2010/main" val="30157354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986991" y="411750"/>
            <a:ext cx="5938934" cy="4320000"/>
          </a:xfrm>
        </p:spPr>
      </p:pic>
    </p:spTree>
    <p:extLst>
      <p:ext uri="{BB962C8B-B14F-4D97-AF65-F5344CB8AC3E}">
        <p14:creationId xmlns:p14="http://schemas.microsoft.com/office/powerpoint/2010/main" val="37139838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966708" y="411750"/>
            <a:ext cx="5938934" cy="4320000"/>
          </a:xfrm>
        </p:spPr>
      </p:pic>
    </p:spTree>
    <p:extLst>
      <p:ext uri="{BB962C8B-B14F-4D97-AF65-F5344CB8AC3E}">
        <p14:creationId xmlns:p14="http://schemas.microsoft.com/office/powerpoint/2010/main" val="8871722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108948" y="411750"/>
            <a:ext cx="5938934" cy="4320000"/>
          </a:xfrm>
        </p:spPr>
      </p:pic>
    </p:spTree>
    <p:extLst>
      <p:ext uri="{BB962C8B-B14F-4D97-AF65-F5344CB8AC3E}">
        <p14:creationId xmlns:p14="http://schemas.microsoft.com/office/powerpoint/2010/main" val="6257399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190228" y="411750"/>
            <a:ext cx="5938934" cy="4320000"/>
          </a:xfrm>
        </p:spPr>
      </p:pic>
    </p:spTree>
    <p:extLst>
      <p:ext uri="{BB962C8B-B14F-4D97-AF65-F5344CB8AC3E}">
        <p14:creationId xmlns:p14="http://schemas.microsoft.com/office/powerpoint/2010/main" val="3556941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160416" y="411750"/>
            <a:ext cx="5938934" cy="4320000"/>
          </a:xfrm>
        </p:spPr>
      </p:pic>
    </p:spTree>
    <p:extLst>
      <p:ext uri="{BB962C8B-B14F-4D97-AF65-F5344CB8AC3E}">
        <p14:creationId xmlns:p14="http://schemas.microsoft.com/office/powerpoint/2010/main" val="2064576125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ANZDATA-template-2016</Template>
  <TotalTime>38</TotalTime>
  <Words>102</Words>
  <Application>Microsoft Office PowerPoint</Application>
  <PresentationFormat>On-screen Show (16:9)</PresentationFormat>
  <Paragraphs>28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Arial</vt:lpstr>
      <vt:lpstr>Calibri</vt:lpstr>
      <vt:lpstr>Tahoma</vt:lpstr>
      <vt:lpstr>Trebuchet MS</vt:lpstr>
      <vt:lpstr>Wingdings 3</vt:lpstr>
      <vt:lpstr>Facet</vt:lpstr>
      <vt:lpstr>ANZDATA Registry  40th Annual Report Highlights of End Stage Kidney Disease  in Australia and New Zealand</vt:lpstr>
      <vt:lpstr>PowerPoint Presentation</vt:lpstr>
      <vt:lpstr>Prevalence 2016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ANZDATA Registry Brochure</dc:title>
  <dc:creator>Kylie Hurst</dc:creator>
  <cp:lastModifiedBy>Kylie Hurst</cp:lastModifiedBy>
  <cp:revision>9</cp:revision>
  <dcterms:created xsi:type="dcterms:W3CDTF">2016-12-23T03:25:12Z</dcterms:created>
  <dcterms:modified xsi:type="dcterms:W3CDTF">2018-04-17T02:52:55Z</dcterms:modified>
  <cp:contentStatus>Final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MarkAsFinal">
    <vt:bool>true</vt:bool>
  </property>
</Properties>
</file>