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8" r:id="rId22"/>
    <p:sldId id="277" r:id="rId23"/>
    <p:sldId id="279" r:id="rId24"/>
    <p:sldId id="280" r:id="rId25"/>
    <p:sldId id="285" r:id="rId26"/>
    <p:sldId id="282" r:id="rId27"/>
    <p:sldId id="283" r:id="rId28"/>
    <p:sldId id="284" r:id="rId29"/>
    <p:sldId id="286"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2" autoAdjust="0"/>
    <p:restoredTop sz="94660"/>
  </p:normalViewPr>
  <p:slideViewPr>
    <p:cSldViewPr snapToGrid="0">
      <p:cViewPr varScale="1">
        <p:scale>
          <a:sx n="111" d="100"/>
          <a:sy n="111" d="100"/>
        </p:scale>
        <p:origin x="3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0724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14739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3459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730352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7723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02932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416932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3735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96973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2643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CDDD60-8BC9-4A56-805C-3B1FC1BAEC1F}" type="datetimeFigureOut">
              <a:rPr lang="en-AU" smtClean="0"/>
              <a:t>6/11/2025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69327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CDDD60-8BC9-4A56-805C-3B1FC1BAEC1F}" type="datetimeFigureOut">
              <a:rPr lang="en-AU" smtClean="0"/>
              <a:t>6/11/2025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8113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CDDD60-8BC9-4A56-805C-3B1FC1BAEC1F}" type="datetimeFigureOut">
              <a:rPr lang="en-AU" smtClean="0"/>
              <a:t>6/11/2025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0448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DDD60-8BC9-4A56-805C-3B1FC1BAEC1F}" type="datetimeFigureOut">
              <a:rPr lang="en-AU" smtClean="0"/>
              <a:t>6/11/2025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35916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6/11/2025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6953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
        <p:nvSpPr>
          <p:cNvPr id="5" name="Date Placeholder 4"/>
          <p:cNvSpPr>
            <a:spLocks noGrp="1"/>
          </p:cNvSpPr>
          <p:nvPr>
            <p:ph type="dt" sz="half" idx="10"/>
          </p:nvPr>
        </p:nvSpPr>
        <p:spPr/>
        <p:txBody>
          <a:bodyPr/>
          <a:lstStyle/>
          <a:p>
            <a:fld id="{A6CDDD60-8BC9-4A56-805C-3B1FC1BAEC1F}" type="datetimeFigureOut">
              <a:rPr lang="en-AU" smtClean="0"/>
              <a:t>6/11/2025</a:t>
            </a:fld>
            <a:endParaRPr lang="en-AU"/>
          </a:p>
        </p:txBody>
      </p:sp>
    </p:spTree>
    <p:extLst>
      <p:ext uri="{BB962C8B-B14F-4D97-AF65-F5344CB8AC3E}">
        <p14:creationId xmlns:p14="http://schemas.microsoft.com/office/powerpoint/2010/main" val="261196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CDDD60-8BC9-4A56-805C-3B1FC1BAEC1F}" type="datetimeFigureOut">
              <a:rPr lang="en-AU" smtClean="0"/>
              <a:t>6/11/2025</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D35A42-0430-4B7F-A768-F5C77B9302EB}" type="slidenum">
              <a:rPr lang="en-AU" smtClean="0"/>
              <a:t>‹#›</a:t>
            </a:fld>
            <a:endParaRPr lang="en-AU"/>
          </a:p>
        </p:txBody>
      </p:sp>
    </p:spTree>
    <p:extLst>
      <p:ext uri="{BB962C8B-B14F-4D97-AF65-F5344CB8AC3E}">
        <p14:creationId xmlns:p14="http://schemas.microsoft.com/office/powerpoint/2010/main" val="427971144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anzorrg.org.au/data-management/attribution-statement" TargetMode="External"/><Relationship Id="rId1" Type="http://schemas.openxmlformats.org/officeDocument/2006/relationships/slideLayout" Target="../slideLayouts/slideLayout2.xml"/><Relationship Id="rId4" Type="http://schemas.openxmlformats.org/officeDocument/2006/relationships/image" Target="../media/image29.jpg"/></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677335" y="1282701"/>
            <a:ext cx="5096060" cy="4307148"/>
          </a:xfrm>
        </p:spPr>
        <p:txBody>
          <a:bodyPr anchor="ctr">
            <a:normAutofit/>
          </a:bodyPr>
          <a:lstStyle/>
          <a:p>
            <a:pPr>
              <a:lnSpc>
                <a:spcPct val="90000"/>
              </a:lnSpc>
            </a:pPr>
            <a:r>
              <a:rPr lang="en-AU" sz="4600" dirty="0"/>
              <a:t>Incidence of </a:t>
            </a:r>
            <a:br>
              <a:rPr lang="en-AU" sz="4600" dirty="0"/>
            </a:br>
            <a:r>
              <a:rPr lang="en-AU" sz="4600" dirty="0"/>
              <a:t>Kidney Failure with </a:t>
            </a:r>
            <a:br>
              <a:rPr lang="en-AU" sz="4600" dirty="0"/>
            </a:br>
            <a:r>
              <a:rPr lang="en-AU" sz="4600" dirty="0"/>
              <a:t>Replacement Therapy </a:t>
            </a:r>
          </a:p>
        </p:txBody>
      </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p:cNvSpPr>
            <a:spLocks noGrp="1"/>
          </p:cNvSpPr>
          <p:nvPr>
            <p:ph type="subTitle" idx="1"/>
          </p:nvPr>
        </p:nvSpPr>
        <p:spPr>
          <a:xfrm>
            <a:off x="7821120" y="2753679"/>
            <a:ext cx="4078935" cy="1663907"/>
          </a:xfrm>
        </p:spPr>
        <p:txBody>
          <a:bodyPr anchor="ctr">
            <a:normAutofit/>
          </a:bodyPr>
          <a:lstStyle/>
          <a:p>
            <a:pPr algn="l">
              <a:lnSpc>
                <a:spcPct val="150000"/>
              </a:lnSpc>
            </a:pPr>
            <a:r>
              <a:rPr lang="en-AU" dirty="0">
                <a:solidFill>
                  <a:schemeClr val="bg1"/>
                </a:solidFill>
              </a:rPr>
              <a:t>ANZDATA </a:t>
            </a:r>
            <a:r>
              <a:rPr lang="en-AU">
                <a:solidFill>
                  <a:schemeClr val="bg1"/>
                </a:solidFill>
              </a:rPr>
              <a:t>Registry 48</a:t>
            </a:r>
            <a:r>
              <a:rPr lang="en-AU" baseline="30000">
                <a:solidFill>
                  <a:schemeClr val="bg1"/>
                </a:solidFill>
              </a:rPr>
              <a:t>th</a:t>
            </a:r>
            <a:r>
              <a:rPr lang="en-AU">
                <a:solidFill>
                  <a:schemeClr val="bg1"/>
                </a:solidFill>
              </a:rPr>
              <a:t> </a:t>
            </a:r>
            <a:r>
              <a:rPr lang="en-AU" dirty="0">
                <a:solidFill>
                  <a:schemeClr val="bg1"/>
                </a:solidFill>
              </a:rPr>
              <a:t>Annual Report</a:t>
            </a:r>
            <a:br>
              <a:rPr lang="en-AU" dirty="0">
                <a:solidFill>
                  <a:schemeClr val="bg1"/>
                </a:solidFill>
              </a:rPr>
            </a:br>
            <a:r>
              <a:rPr lang="en-AU" dirty="0">
                <a:solidFill>
                  <a:srgbClr val="FFFFFF"/>
                </a:solidFill>
              </a:rPr>
              <a:t>Data to 31-Dec-2024</a:t>
            </a:r>
          </a:p>
          <a:p>
            <a:pPr algn="l"/>
            <a:r>
              <a:rPr lang="en-AU" sz="3500" dirty="0">
                <a:solidFill>
                  <a:schemeClr val="bg1"/>
                </a:solidFill>
              </a:rPr>
              <a:t>Chapter 1 - Graphs</a:t>
            </a:r>
            <a:endParaRPr lang="en-AU" sz="3500" dirty="0">
              <a:solidFill>
                <a:srgbClr val="FFFFFF"/>
              </a:solidFill>
            </a:endParaRPr>
          </a:p>
        </p:txBody>
      </p:sp>
      <p:sp>
        <p:nvSpPr>
          <p:cNvPr id="4" name="TextBox 3">
            <a:extLst>
              <a:ext uri="{FF2B5EF4-FFF2-40B4-BE49-F238E27FC236}">
                <a16:creationId xmlns:a16="http://schemas.microsoft.com/office/drawing/2014/main" id="{B22DF39F-6F9C-5999-DB24-FA209D9110AC}"/>
              </a:ext>
            </a:extLst>
          </p:cNvPr>
          <p:cNvSpPr txBox="1"/>
          <p:nvPr/>
        </p:nvSpPr>
        <p:spPr>
          <a:xfrm>
            <a:off x="297455" y="6081311"/>
            <a:ext cx="2478796" cy="307777"/>
          </a:xfrm>
          <a:prstGeom prst="rect">
            <a:avLst/>
          </a:prstGeom>
          <a:noFill/>
        </p:spPr>
        <p:txBody>
          <a:bodyPr wrap="square" rtlCol="0">
            <a:spAutoFit/>
          </a:bodyPr>
          <a:lstStyle/>
          <a:p>
            <a:r>
              <a:rPr lang="en-GB" sz="1400" dirty="0"/>
              <a:t>Release Date: 6/11/2025</a:t>
            </a:r>
            <a:endParaRPr lang="en-AU" sz="1400" dirty="0"/>
          </a:p>
        </p:txBody>
      </p:sp>
    </p:spTree>
    <p:extLst>
      <p:ext uri="{BB962C8B-B14F-4D97-AF65-F5344CB8AC3E}">
        <p14:creationId xmlns:p14="http://schemas.microsoft.com/office/powerpoint/2010/main" val="1140272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E813A07-BCD9-4DD8-8CBB-CDF537A5584C}"/>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1864534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6274252-39C1-4D92-B29A-4517451B6A0F}"/>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3651652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ECDD284-5CFE-46DA-BF2C-6DF5A6D11A21}"/>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2382283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817B999-56DB-49F6-ABE9-DB01DC7FEB4C}"/>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1496059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96AEEA8-D7D5-43FB-AD21-A2E26CAD83DE}"/>
              </a:ext>
            </a:extLst>
          </p:cNvPr>
          <p:cNvPicPr>
            <a:picLocks noChangeAspect="1"/>
          </p:cNvPicPr>
          <p:nvPr/>
        </p:nvPicPr>
        <p:blipFill>
          <a:blip r:embed="rId2"/>
          <a:srcRect/>
          <a:stretch/>
        </p:blipFill>
        <p:spPr>
          <a:xfrm>
            <a:off x="2155742" y="563141"/>
            <a:ext cx="7880514" cy="5731717"/>
          </a:xfrm>
          <a:prstGeom prst="rect">
            <a:avLst/>
          </a:prstGeom>
        </p:spPr>
      </p:pic>
    </p:spTree>
    <p:extLst>
      <p:ext uri="{BB962C8B-B14F-4D97-AF65-F5344CB8AC3E}">
        <p14:creationId xmlns:p14="http://schemas.microsoft.com/office/powerpoint/2010/main" val="2991308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ECC2F1B-1B56-4DFD-8697-FF8DE06B0290}"/>
              </a:ext>
            </a:extLst>
          </p:cNvPr>
          <p:cNvPicPr>
            <a:picLocks noChangeAspect="1"/>
          </p:cNvPicPr>
          <p:nvPr/>
        </p:nvPicPr>
        <p:blipFill>
          <a:blip r:embed="rId2"/>
          <a:srcRect/>
          <a:stretch/>
        </p:blipFill>
        <p:spPr>
          <a:xfrm>
            <a:off x="2156832" y="563934"/>
            <a:ext cx="7878335" cy="5730132"/>
          </a:xfrm>
          <a:prstGeom prst="rect">
            <a:avLst/>
          </a:prstGeom>
        </p:spPr>
      </p:pic>
    </p:spTree>
    <p:extLst>
      <p:ext uri="{BB962C8B-B14F-4D97-AF65-F5344CB8AC3E}">
        <p14:creationId xmlns:p14="http://schemas.microsoft.com/office/powerpoint/2010/main" val="3820676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7900925-6581-4229-A55A-602D36E78118}"/>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355530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AE6D8FA-6505-4CCF-9F2D-9D634C6F81AE}"/>
              </a:ext>
            </a:extLst>
          </p:cNvPr>
          <p:cNvPicPr>
            <a:picLocks noChangeAspect="1"/>
          </p:cNvPicPr>
          <p:nvPr/>
        </p:nvPicPr>
        <p:blipFill>
          <a:blip r:embed="rId2"/>
          <a:srcRect/>
          <a:stretch/>
        </p:blipFill>
        <p:spPr>
          <a:xfrm>
            <a:off x="2156832" y="563933"/>
            <a:ext cx="7878335" cy="5730132"/>
          </a:xfrm>
          <a:prstGeom prst="rect">
            <a:avLst/>
          </a:prstGeom>
        </p:spPr>
      </p:pic>
    </p:spTree>
    <p:extLst>
      <p:ext uri="{BB962C8B-B14F-4D97-AF65-F5344CB8AC3E}">
        <p14:creationId xmlns:p14="http://schemas.microsoft.com/office/powerpoint/2010/main" val="1386218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4870744-9F38-4F25-A917-EC9DE0CF5615}"/>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565724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2760A26-95EA-40B7-9EEF-B4DCCF36DBB0}"/>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561782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A10D7E8-7049-4CCB-A0CE-BD98A89F510D}"/>
              </a:ext>
            </a:extLst>
          </p:cNvPr>
          <p:cNvSpPr/>
          <p:nvPr/>
        </p:nvSpPr>
        <p:spPr>
          <a:xfrm>
            <a:off x="4938656" y="362389"/>
            <a:ext cx="6462616" cy="6124754"/>
          </a:xfrm>
          <a:prstGeom prst="rect">
            <a:avLst/>
          </a:prstGeom>
        </p:spPr>
        <p:txBody>
          <a:bodyPr wrap="square" anchor="ctr">
            <a:spAutoFit/>
          </a:bodyPr>
          <a:lstStyle/>
          <a:p>
            <a:pPr algn="just"/>
            <a:r>
              <a:rPr lang="en-AU" sz="1400" dirty="0">
                <a:latin typeface="Arial" panose="020B0604020202020204" pitchFamily="34" charset="0"/>
                <a:cs typeface="Arial" panose="020B0604020202020204" pitchFamily="34" charset="0"/>
              </a:rPr>
              <a:t>Figure 1.1 		New Patients - Australia and New Zealand</a:t>
            </a:r>
          </a:p>
          <a:p>
            <a:pPr algn="just"/>
            <a:r>
              <a:rPr lang="en-AU" sz="1400" dirty="0">
                <a:latin typeface="Arial" panose="020B0604020202020204" pitchFamily="34" charset="0"/>
                <a:cs typeface="Arial" panose="020B0604020202020204" pitchFamily="34" charset="0"/>
              </a:rPr>
              <a:t>Figure 1.2.1 	New Patients and Change - Australia</a:t>
            </a:r>
          </a:p>
          <a:p>
            <a:pPr algn="just"/>
            <a:r>
              <a:rPr lang="en-AU" sz="1400" dirty="0">
                <a:latin typeface="Arial" panose="020B0604020202020204" pitchFamily="34" charset="0"/>
                <a:cs typeface="Arial" panose="020B0604020202020204" pitchFamily="34" charset="0"/>
              </a:rPr>
              <a:t>Figure 1.2.2 	New Patients and Change - New Zealand</a:t>
            </a:r>
          </a:p>
          <a:p>
            <a:pPr algn="just"/>
            <a:r>
              <a:rPr lang="en-AU" sz="1400" dirty="0">
                <a:latin typeface="Arial" panose="020B0604020202020204" pitchFamily="34" charset="0"/>
                <a:cs typeface="Arial" panose="020B0604020202020204" pitchFamily="34" charset="0"/>
              </a:rPr>
              <a:t>Figure 1.3.1	New Patients - Age Specific Rates - Australia</a:t>
            </a:r>
          </a:p>
          <a:p>
            <a:pPr algn="just"/>
            <a:r>
              <a:rPr lang="en-AU" sz="1400" dirty="0">
                <a:latin typeface="Arial" panose="020B0604020202020204" pitchFamily="34" charset="0"/>
                <a:cs typeface="Arial" panose="020B0604020202020204" pitchFamily="34" charset="0"/>
              </a:rPr>
              <a:t>Figure 1.3.2 	New Patients - Age Specific Rates - New Zealand</a:t>
            </a:r>
          </a:p>
          <a:p>
            <a:pPr algn="just"/>
            <a:r>
              <a:rPr lang="en-AU" sz="1400" dirty="0">
                <a:latin typeface="Arial" panose="020B0604020202020204" pitchFamily="34" charset="0"/>
                <a:cs typeface="Arial" panose="020B0604020202020204" pitchFamily="34" charset="0"/>
              </a:rPr>
              <a:t>Figure 1.4.1 	New Patients by Age Group - NT</a:t>
            </a:r>
          </a:p>
          <a:p>
            <a:pPr algn="just"/>
            <a:r>
              <a:rPr lang="en-AU" sz="1400" dirty="0">
                <a:latin typeface="Arial" panose="020B0604020202020204" pitchFamily="34" charset="0"/>
                <a:cs typeface="Arial" panose="020B0604020202020204" pitchFamily="34" charset="0"/>
              </a:rPr>
              <a:t>Figure 1.4.2 	New Patients by Age Group - NSW</a:t>
            </a:r>
          </a:p>
          <a:p>
            <a:pPr algn="just"/>
            <a:r>
              <a:rPr lang="en-AU" sz="1400" dirty="0">
                <a:latin typeface="Arial" panose="020B0604020202020204" pitchFamily="34" charset="0"/>
                <a:cs typeface="Arial" panose="020B0604020202020204" pitchFamily="34" charset="0"/>
              </a:rPr>
              <a:t>Figure 1.4.3 	New Patients by Age Group - VIC</a:t>
            </a:r>
          </a:p>
          <a:p>
            <a:pPr algn="just"/>
            <a:r>
              <a:rPr lang="en-AU" sz="1400" dirty="0">
                <a:latin typeface="Arial" panose="020B0604020202020204" pitchFamily="34" charset="0"/>
                <a:cs typeface="Arial" panose="020B0604020202020204" pitchFamily="34" charset="0"/>
              </a:rPr>
              <a:t>Figure 1.4.4 	New Patients by Age Group - QLD</a:t>
            </a:r>
          </a:p>
          <a:p>
            <a:pPr algn="just"/>
            <a:r>
              <a:rPr lang="en-AU" sz="1400" dirty="0">
                <a:latin typeface="Arial" panose="020B0604020202020204" pitchFamily="34" charset="0"/>
                <a:cs typeface="Arial" panose="020B0604020202020204" pitchFamily="34" charset="0"/>
              </a:rPr>
              <a:t>Figure 1.4.5 	New Patients by Age Group - SA</a:t>
            </a:r>
          </a:p>
          <a:p>
            <a:pPr algn="just"/>
            <a:r>
              <a:rPr lang="en-AU" sz="1400" dirty="0">
                <a:latin typeface="Arial" panose="020B0604020202020204" pitchFamily="34" charset="0"/>
                <a:cs typeface="Arial" panose="020B0604020202020204" pitchFamily="34" charset="0"/>
              </a:rPr>
              <a:t>Figure 1.4.6 	New Patients by Age Group - WA</a:t>
            </a:r>
          </a:p>
          <a:p>
            <a:pPr algn="just"/>
            <a:r>
              <a:rPr lang="en-AU" sz="1400" dirty="0">
                <a:latin typeface="Arial" panose="020B0604020202020204" pitchFamily="34" charset="0"/>
                <a:cs typeface="Arial" panose="020B0604020202020204" pitchFamily="34" charset="0"/>
              </a:rPr>
              <a:t>Figure 1.4.7 	New Patients by Age Group - TAS</a:t>
            </a:r>
          </a:p>
          <a:p>
            <a:pPr algn="just"/>
            <a:r>
              <a:rPr lang="en-AU" sz="1400" dirty="0">
                <a:latin typeface="Arial" panose="020B0604020202020204" pitchFamily="34" charset="0"/>
                <a:cs typeface="Arial" panose="020B0604020202020204" pitchFamily="34" charset="0"/>
              </a:rPr>
              <a:t>Figure 1.4.8 	New Patients by Age Group - ACT</a:t>
            </a:r>
          </a:p>
          <a:p>
            <a:pPr algn="just"/>
            <a:r>
              <a:rPr lang="en-AU" sz="1400" dirty="0">
                <a:latin typeface="Arial" panose="020B0604020202020204" pitchFamily="34" charset="0"/>
                <a:cs typeface="Arial" panose="020B0604020202020204" pitchFamily="34" charset="0"/>
              </a:rPr>
              <a:t>Figure 1.5 		Late Referral Rates - All Incident Patients 2015 - 2024</a:t>
            </a:r>
          </a:p>
          <a:p>
            <a:pPr algn="just"/>
            <a:r>
              <a:rPr lang="en-AU" sz="1400" dirty="0">
                <a:latin typeface="Arial" panose="020B0604020202020204" pitchFamily="34" charset="0"/>
                <a:cs typeface="Arial" panose="020B0604020202020204" pitchFamily="34" charset="0"/>
              </a:rPr>
              <a:t>Figure 1.6 		Late Referral Rates by State/Territory - Australia 2016 - 2024</a:t>
            </a:r>
          </a:p>
          <a:p>
            <a:pPr algn="just"/>
            <a:r>
              <a:rPr lang="en-AU" sz="1400" dirty="0">
                <a:latin typeface="Arial" panose="020B0604020202020204" pitchFamily="34" charset="0"/>
                <a:cs typeface="Arial" panose="020B0604020202020204" pitchFamily="34" charset="0"/>
              </a:rPr>
              <a:t>Figure 1.7.1 	Late Referral Rates by Age - Australia 2015 - 2024</a:t>
            </a:r>
          </a:p>
          <a:p>
            <a:pPr algn="just"/>
            <a:r>
              <a:rPr lang="en-AU" sz="1400" dirty="0">
                <a:latin typeface="Arial" panose="020B0604020202020204" pitchFamily="34" charset="0"/>
                <a:cs typeface="Arial" panose="020B0604020202020204" pitchFamily="34" charset="0"/>
              </a:rPr>
              <a:t>Figure 1.7.2 	Late Referral Rates by Age - New Zealand 2015 - 2024</a:t>
            </a:r>
          </a:p>
          <a:p>
            <a:pPr algn="just"/>
            <a:r>
              <a:rPr lang="en-AU" sz="1400" dirty="0">
                <a:latin typeface="Arial" panose="020B0604020202020204" pitchFamily="34" charset="0"/>
                <a:cs typeface="Arial" panose="020B0604020202020204" pitchFamily="34" charset="0"/>
              </a:rPr>
              <a:t>Figure 1.8 		BMI Category at KRT Entry for Adult Patients</a:t>
            </a:r>
          </a:p>
          <a:p>
            <a:pPr algn="just"/>
            <a:r>
              <a:rPr lang="en-AU" sz="1400" dirty="0">
                <a:latin typeface="Arial" panose="020B0604020202020204" pitchFamily="34" charset="0"/>
                <a:cs typeface="Arial" panose="020B0604020202020204" pitchFamily="34" charset="0"/>
              </a:rPr>
              <a:t>Figure 1.9.1 	Comorbid Conditions at KRT Entry - Australia</a:t>
            </a:r>
          </a:p>
          <a:p>
            <a:pPr algn="just"/>
            <a:r>
              <a:rPr lang="en-AU" sz="1400" dirty="0">
                <a:latin typeface="Arial" panose="020B0604020202020204" pitchFamily="34" charset="0"/>
                <a:cs typeface="Arial" panose="020B0604020202020204" pitchFamily="34" charset="0"/>
              </a:rPr>
              <a:t>Figure 1.9.2 	Comorbid Conditions at KRT Entry - New Zealand</a:t>
            </a:r>
          </a:p>
          <a:p>
            <a:pPr algn="just"/>
            <a:r>
              <a:rPr lang="en-AU" sz="1400" dirty="0">
                <a:latin typeface="Arial" panose="020B0604020202020204" pitchFamily="34" charset="0"/>
                <a:cs typeface="Arial" panose="020B0604020202020204" pitchFamily="34" charset="0"/>
              </a:rPr>
              <a:t>Figure 1.10 	Diabetes Status at KRT Entry</a:t>
            </a:r>
          </a:p>
          <a:p>
            <a:pPr algn="just"/>
            <a:r>
              <a:rPr lang="en-AU" sz="1400" dirty="0">
                <a:latin typeface="Arial" panose="020B0604020202020204" pitchFamily="34" charset="0"/>
                <a:cs typeface="Arial" panose="020B0604020202020204" pitchFamily="34" charset="0"/>
              </a:rPr>
              <a:t>Figure 1.11.1 	Biopsy Rates - Australia</a:t>
            </a:r>
          </a:p>
          <a:p>
            <a:pPr algn="just"/>
            <a:r>
              <a:rPr lang="en-AU" sz="1400" dirty="0">
                <a:latin typeface="Arial" panose="020B0604020202020204" pitchFamily="34" charset="0"/>
                <a:cs typeface="Arial" panose="020B0604020202020204" pitchFamily="34" charset="0"/>
              </a:rPr>
              <a:t>Figure 1.11.2 	Biopsy Rates - New Zealand</a:t>
            </a:r>
          </a:p>
          <a:p>
            <a:pPr algn="just"/>
            <a:r>
              <a:rPr lang="en-AU" sz="1400" dirty="0">
                <a:latin typeface="Arial" panose="020B0604020202020204" pitchFamily="34" charset="0"/>
                <a:cs typeface="Arial" panose="020B0604020202020204" pitchFamily="34" charset="0"/>
              </a:rPr>
              <a:t>Figure 1.12.1 	eGFR at KRT Start for Adult Patients - Australia</a:t>
            </a:r>
          </a:p>
          <a:p>
            <a:pPr algn="just"/>
            <a:r>
              <a:rPr lang="en-AU" sz="1400" dirty="0">
                <a:latin typeface="Arial" panose="020B0604020202020204" pitchFamily="34" charset="0"/>
                <a:cs typeface="Arial" panose="020B0604020202020204" pitchFamily="34" charset="0"/>
              </a:rPr>
              <a:t>Figure 1.12.2 	eGFR at KRT Start for Adult Patients - New Zealand</a:t>
            </a:r>
          </a:p>
          <a:p>
            <a:pPr algn="just"/>
            <a:r>
              <a:rPr lang="en-AU" sz="1400" dirty="0">
                <a:latin typeface="Arial" panose="020B0604020202020204" pitchFamily="34" charset="0"/>
                <a:cs typeface="Arial" panose="020B0604020202020204" pitchFamily="34" charset="0"/>
              </a:rPr>
              <a:t>Figure 1.13 	eGFR at KRT Start for Adult Patients - By State/Territory, 				Australia 2022-2024</a:t>
            </a:r>
            <a:endParaRPr lang="en-GB" sz="1400" dirty="0">
              <a:latin typeface="Arial" panose="020B0604020202020204" pitchFamily="34" charset="0"/>
              <a:cs typeface="Arial" panose="020B0604020202020204" pitchFamily="34" charset="0"/>
            </a:endParaRPr>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790742" y="2400022"/>
            <a:ext cx="2379690" cy="2379690"/>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943751" y="596304"/>
            <a:ext cx="4371515" cy="1064650"/>
          </a:xfrm>
          <a:prstGeom prst="rect">
            <a:avLst/>
          </a:prstGeom>
        </p:spPr>
        <p:txBody>
          <a:bodyPr wrap="square">
            <a:spAutoFit/>
          </a:bodyPr>
          <a:lstStyle/>
          <a:p>
            <a:pPr>
              <a:lnSpc>
                <a:spcPct val="150000"/>
              </a:lnSpc>
            </a:pPr>
            <a:r>
              <a:rPr lang="en-AU" sz="4800" dirty="0">
                <a:solidFill>
                  <a:schemeClr val="accent2"/>
                </a:solidFill>
              </a:rPr>
              <a:t>List of Figures</a:t>
            </a:r>
          </a:p>
        </p:txBody>
      </p:sp>
    </p:spTree>
    <p:extLst>
      <p:ext uri="{BB962C8B-B14F-4D97-AF65-F5344CB8AC3E}">
        <p14:creationId xmlns:p14="http://schemas.microsoft.com/office/powerpoint/2010/main" val="3965713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8FD9159-FF73-4127-99E8-8826D04BBB99}"/>
              </a:ext>
            </a:extLst>
          </p:cNvPr>
          <p:cNvPicPr>
            <a:picLocks noChangeAspect="1"/>
          </p:cNvPicPr>
          <p:nvPr/>
        </p:nvPicPr>
        <p:blipFill>
          <a:blip r:embed="rId2"/>
          <a:srcRect/>
          <a:stretch/>
        </p:blipFill>
        <p:spPr>
          <a:xfrm>
            <a:off x="1216957" y="914400"/>
            <a:ext cx="10058398" cy="5029199"/>
          </a:xfrm>
          <a:prstGeom prst="rect">
            <a:avLst/>
          </a:prstGeom>
        </p:spPr>
      </p:pic>
    </p:spTree>
    <p:extLst>
      <p:ext uri="{BB962C8B-B14F-4D97-AF65-F5344CB8AC3E}">
        <p14:creationId xmlns:p14="http://schemas.microsoft.com/office/powerpoint/2010/main" val="2129413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FC6E1AD-1366-4BC3-9EDB-903DB8D6418A}"/>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33999184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1FF2D9C-4EC2-4A9D-A4AC-2B0ABBDA3CCB}"/>
              </a:ext>
            </a:extLst>
          </p:cNvPr>
          <p:cNvPicPr>
            <a:picLocks noChangeAspect="1"/>
          </p:cNvPicPr>
          <p:nvPr/>
        </p:nvPicPr>
        <p:blipFill>
          <a:blip r:embed="rId2"/>
          <a:srcRect/>
          <a:stretch/>
        </p:blipFill>
        <p:spPr>
          <a:xfrm>
            <a:off x="2155742" y="563141"/>
            <a:ext cx="7880514" cy="5731717"/>
          </a:xfrm>
          <a:prstGeom prst="rect">
            <a:avLst/>
          </a:prstGeom>
        </p:spPr>
      </p:pic>
    </p:spTree>
    <p:extLst>
      <p:ext uri="{BB962C8B-B14F-4D97-AF65-F5344CB8AC3E}">
        <p14:creationId xmlns:p14="http://schemas.microsoft.com/office/powerpoint/2010/main" val="3455371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A475C71-013D-47EC-BAF2-74CC505D22E6}"/>
              </a:ext>
            </a:extLst>
          </p:cNvPr>
          <p:cNvPicPr>
            <a:picLocks noChangeAspect="1"/>
          </p:cNvPicPr>
          <p:nvPr/>
        </p:nvPicPr>
        <p:blipFill>
          <a:blip r:embed="rId2"/>
          <a:srcRect/>
          <a:stretch/>
        </p:blipFill>
        <p:spPr>
          <a:xfrm>
            <a:off x="2155742" y="563141"/>
            <a:ext cx="7880514" cy="5731717"/>
          </a:xfrm>
          <a:prstGeom prst="rect">
            <a:avLst/>
          </a:prstGeom>
        </p:spPr>
      </p:pic>
    </p:spTree>
    <p:extLst>
      <p:ext uri="{BB962C8B-B14F-4D97-AF65-F5344CB8AC3E}">
        <p14:creationId xmlns:p14="http://schemas.microsoft.com/office/powerpoint/2010/main" val="3359716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B823D84-ED44-47E3-A505-60729168E828}"/>
              </a:ext>
            </a:extLst>
          </p:cNvPr>
          <p:cNvPicPr>
            <a:picLocks noChangeAspect="1"/>
          </p:cNvPicPr>
          <p:nvPr/>
        </p:nvPicPr>
        <p:blipFill>
          <a:blip r:embed="rId2"/>
          <a:srcRect/>
          <a:stretch/>
        </p:blipFill>
        <p:spPr>
          <a:xfrm>
            <a:off x="2155743" y="563141"/>
            <a:ext cx="7880513" cy="5731717"/>
          </a:xfrm>
          <a:prstGeom prst="rect">
            <a:avLst/>
          </a:prstGeom>
        </p:spPr>
      </p:pic>
    </p:spTree>
    <p:extLst>
      <p:ext uri="{BB962C8B-B14F-4D97-AF65-F5344CB8AC3E}">
        <p14:creationId xmlns:p14="http://schemas.microsoft.com/office/powerpoint/2010/main" val="2890157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B823D84-ED44-47E3-A505-60729168E828}"/>
              </a:ext>
            </a:extLst>
          </p:cNvPr>
          <p:cNvPicPr>
            <a:picLocks noChangeAspect="1"/>
          </p:cNvPicPr>
          <p:nvPr/>
        </p:nvPicPr>
        <p:blipFill>
          <a:blip r:embed="rId2"/>
          <a:srcRect/>
          <a:stretch/>
        </p:blipFill>
        <p:spPr>
          <a:xfrm>
            <a:off x="2155743" y="563141"/>
            <a:ext cx="7880513" cy="5731716"/>
          </a:xfrm>
          <a:prstGeom prst="rect">
            <a:avLst/>
          </a:prstGeom>
        </p:spPr>
      </p:pic>
    </p:spTree>
    <p:extLst>
      <p:ext uri="{BB962C8B-B14F-4D97-AF65-F5344CB8AC3E}">
        <p14:creationId xmlns:p14="http://schemas.microsoft.com/office/powerpoint/2010/main" val="6686873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9F0F487-0441-4B90-A098-C71BD3E95454}"/>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391051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9F0F487-0441-4B90-A098-C71BD3E95454}"/>
              </a:ext>
            </a:extLst>
          </p:cNvPr>
          <p:cNvPicPr>
            <a:picLocks noChangeAspect="1"/>
          </p:cNvPicPr>
          <p:nvPr/>
        </p:nvPicPr>
        <p:blipFill>
          <a:blip r:embed="rId2"/>
          <a:srcRect/>
          <a:stretch/>
        </p:blipFill>
        <p:spPr>
          <a:xfrm>
            <a:off x="2155743" y="563141"/>
            <a:ext cx="7880513" cy="5731716"/>
          </a:xfrm>
          <a:prstGeom prst="rect">
            <a:avLst/>
          </a:prstGeom>
        </p:spPr>
      </p:pic>
    </p:spTree>
    <p:extLst>
      <p:ext uri="{BB962C8B-B14F-4D97-AF65-F5344CB8AC3E}">
        <p14:creationId xmlns:p14="http://schemas.microsoft.com/office/powerpoint/2010/main" val="30371525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9F0F487-0441-4B90-A098-C71BD3E95454}"/>
              </a:ext>
            </a:extLst>
          </p:cNvPr>
          <p:cNvPicPr>
            <a:picLocks noChangeAspect="1"/>
          </p:cNvPicPr>
          <p:nvPr/>
        </p:nvPicPr>
        <p:blipFill>
          <a:blip r:embed="rId2"/>
          <a:srcRect/>
          <a:stretch/>
        </p:blipFill>
        <p:spPr>
          <a:xfrm>
            <a:off x="2155743" y="563141"/>
            <a:ext cx="7880513" cy="5731716"/>
          </a:xfrm>
          <a:prstGeom prst="rect">
            <a:avLst/>
          </a:prstGeom>
        </p:spPr>
      </p:pic>
    </p:spTree>
    <p:extLst>
      <p:ext uri="{BB962C8B-B14F-4D97-AF65-F5344CB8AC3E}">
        <p14:creationId xmlns:p14="http://schemas.microsoft.com/office/powerpoint/2010/main" val="12591683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8A22C-844D-5E0F-DF45-D6BDB7C6DF4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146E58F-5C04-A2D2-A2B2-E6C239BB2A22}"/>
              </a:ext>
            </a:extLst>
          </p:cNvPr>
          <p:cNvSpPr txBox="1"/>
          <p:nvPr/>
        </p:nvSpPr>
        <p:spPr>
          <a:xfrm>
            <a:off x="701994" y="1338086"/>
            <a:ext cx="10784964" cy="4013919"/>
          </a:xfrm>
          <a:prstGeom prst="rect">
            <a:avLst/>
          </a:prstGeom>
          <a:noFill/>
        </p:spPr>
        <p:txBody>
          <a:bodyPr wrap="square">
            <a:spAutoFit/>
          </a:bodyPr>
          <a:lstStyle/>
          <a:p>
            <a:r>
              <a:rPr lang="en-AU" b="1" i="0" dirty="0">
                <a:solidFill>
                  <a:srgbClr val="4A4A4A"/>
                </a:solidFill>
                <a:effectLst/>
                <a:latin typeface="Open Sans" panose="020B0606030504020204" pitchFamily="34" charset="0"/>
              </a:rPr>
              <a:t>Attribution Statement</a:t>
            </a:r>
          </a:p>
          <a:p>
            <a:endParaRPr lang="en-US" b="0" i="0" dirty="0">
              <a:solidFill>
                <a:srgbClr val="4A4A4A"/>
              </a:solidFill>
              <a:effectLst/>
              <a:latin typeface="Open Sans" panose="020B0606030504020204" pitchFamily="34" charset="0"/>
            </a:endParaRPr>
          </a:p>
          <a:p>
            <a:r>
              <a:rPr lang="en-US" dirty="0">
                <a:solidFill>
                  <a:srgbClr val="4A4A4A"/>
                </a:solidFill>
                <a:latin typeface="Open Sans" panose="020B0606030504020204" pitchFamily="34" charset="0"/>
              </a:rPr>
              <a:t>ANZDATA encourages utilisation of data presented in these graphs for the benefit of patients and the renal community in Australia and New Zealand, to improve care quality and health</a:t>
            </a:r>
          </a:p>
          <a:p>
            <a:r>
              <a:rPr lang="en-US" dirty="0">
                <a:solidFill>
                  <a:srgbClr val="4A4A4A"/>
                </a:solidFill>
                <a:latin typeface="Open Sans" panose="020B0606030504020204" pitchFamily="34" charset="0"/>
              </a:rPr>
              <a:t>Outcomes. For more information v</a:t>
            </a:r>
            <a:r>
              <a:rPr lang="en-US" b="0" i="0" dirty="0">
                <a:solidFill>
                  <a:srgbClr val="4A4A4A"/>
                </a:solidFill>
                <a:effectLst/>
                <a:latin typeface="Open Sans" panose="020B0606030504020204" pitchFamily="34" charset="0"/>
              </a:rPr>
              <a:t>isit </a:t>
            </a:r>
          </a:p>
          <a:p>
            <a:r>
              <a:rPr lang="en-AU" dirty="0">
                <a:hlinkClick r:id="rId2"/>
              </a:rPr>
              <a:t>https://anzorrg.org.au/data-management/attribution-statement</a:t>
            </a:r>
            <a:r>
              <a:rPr lang="en-AU" dirty="0"/>
              <a:t>  </a:t>
            </a:r>
          </a:p>
          <a:p>
            <a:endParaRPr lang="en-US" b="0" i="0" dirty="0">
              <a:solidFill>
                <a:srgbClr val="4A4A4A"/>
              </a:solidFill>
              <a:effectLst/>
              <a:latin typeface="Open Sans" panose="020B0606030504020204" pitchFamily="34" charset="0"/>
            </a:endParaRPr>
          </a:p>
          <a:p>
            <a:r>
              <a:rPr lang="en-US" b="0" i="0" dirty="0">
                <a:solidFill>
                  <a:srgbClr val="4A4A4A"/>
                </a:solidFill>
                <a:effectLst/>
                <a:latin typeface="Open Sans" panose="020B0606030504020204" pitchFamily="34" charset="0"/>
              </a:rPr>
              <a:t>Publications which incorporate ANZDATA sourced data such as displayed in these graphs, then “ANZDATA Registry” should be acknowledged with the disclaimer below included.</a:t>
            </a:r>
          </a:p>
          <a:p>
            <a:pPr algn="l" fontAlgn="base">
              <a:spcBef>
                <a:spcPts val="2475"/>
              </a:spcBef>
              <a:spcAft>
                <a:spcPts val="750"/>
              </a:spcAft>
            </a:pPr>
            <a:r>
              <a:rPr lang="en-US" b="0" i="1" dirty="0">
                <a:solidFill>
                  <a:srgbClr val="333399"/>
                </a:solidFill>
                <a:effectLst/>
                <a:latin typeface="Open Sans" panose="020B0606030504020204" pitchFamily="34" charset="0"/>
              </a:rPr>
              <a:t>“The data reported here have been supplied by the Australia and New Zealand Dialysis and Transplant Registry (ANZDATA). The interpretation and reporting of these data are the responsibility of the Editors and in no way should be seen as an official policy or interpretation of the Australia and New Zealand Dialysis and Transplant Registry.”</a:t>
            </a:r>
            <a:endParaRPr lang="en-US" b="0" i="0" dirty="0">
              <a:solidFill>
                <a:srgbClr val="4A4A4A"/>
              </a:solidFill>
              <a:effectLst/>
              <a:latin typeface="Open Sans" panose="020B0606030504020204" pitchFamily="34" charset="0"/>
            </a:endParaRPr>
          </a:p>
        </p:txBody>
      </p:sp>
      <p:pic>
        <p:nvPicPr>
          <p:cNvPr id="2" name="Picture 1" descr="A blue and white logo&#10;&#10;Description automatically generated">
            <a:hlinkClick r:id="rId3" action="ppaction://hlinksldjump"/>
            <a:extLst>
              <a:ext uri="{FF2B5EF4-FFF2-40B4-BE49-F238E27FC236}">
                <a16:creationId xmlns:a16="http://schemas.microsoft.com/office/drawing/2014/main" id="{F6045783-B580-54EF-F6EF-80C1F1C8C1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83964"/>
            <a:ext cx="1527052" cy="1080000"/>
          </a:xfrm>
          <a:prstGeom prst="rect">
            <a:avLst/>
          </a:prstGeom>
        </p:spPr>
      </p:pic>
    </p:spTree>
    <p:extLst>
      <p:ext uri="{BB962C8B-B14F-4D97-AF65-F5344CB8AC3E}">
        <p14:creationId xmlns:p14="http://schemas.microsoft.com/office/powerpoint/2010/main" val="1158321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494D3FD-95A2-4D89-8990-C2EB56A83AB8}"/>
              </a:ext>
            </a:extLst>
          </p:cNvPr>
          <p:cNvPicPr>
            <a:picLocks noChangeAspect="1"/>
          </p:cNvPicPr>
          <p:nvPr/>
        </p:nvPicPr>
        <p:blipFill>
          <a:blip r:embed="rId2"/>
          <a:srcRect/>
          <a:stretch/>
        </p:blipFill>
        <p:spPr>
          <a:xfrm>
            <a:off x="2155742" y="563140"/>
            <a:ext cx="7880514" cy="5731718"/>
          </a:xfrm>
          <a:prstGeom prst="rect">
            <a:avLst/>
          </a:prstGeom>
        </p:spPr>
      </p:pic>
    </p:spTree>
    <p:extLst>
      <p:ext uri="{BB962C8B-B14F-4D97-AF65-F5344CB8AC3E}">
        <p14:creationId xmlns:p14="http://schemas.microsoft.com/office/powerpoint/2010/main" val="389157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A908B7D-294B-4852-B186-4DCA5F99C6B8}"/>
              </a:ext>
            </a:extLst>
          </p:cNvPr>
          <p:cNvPicPr>
            <a:picLocks noChangeAspect="1"/>
          </p:cNvPicPr>
          <p:nvPr/>
        </p:nvPicPr>
        <p:blipFill>
          <a:blip r:embed="rId2"/>
          <a:srcRect/>
          <a:stretch/>
        </p:blipFill>
        <p:spPr>
          <a:xfrm>
            <a:off x="2155743" y="563141"/>
            <a:ext cx="7880513" cy="5731717"/>
          </a:xfrm>
          <a:prstGeom prst="rect">
            <a:avLst/>
          </a:prstGeom>
        </p:spPr>
      </p:pic>
    </p:spTree>
    <p:extLst>
      <p:ext uri="{BB962C8B-B14F-4D97-AF65-F5344CB8AC3E}">
        <p14:creationId xmlns:p14="http://schemas.microsoft.com/office/powerpoint/2010/main" val="1487307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C03FE4F-A7DF-41FA-B8E7-602E0AE46A42}"/>
              </a:ext>
            </a:extLst>
          </p:cNvPr>
          <p:cNvPicPr>
            <a:picLocks noChangeAspect="1"/>
          </p:cNvPicPr>
          <p:nvPr/>
        </p:nvPicPr>
        <p:blipFill>
          <a:blip r:embed="rId2"/>
          <a:srcRect/>
          <a:stretch/>
        </p:blipFill>
        <p:spPr>
          <a:xfrm>
            <a:off x="2155743" y="563141"/>
            <a:ext cx="7880513" cy="5731717"/>
          </a:xfrm>
          <a:prstGeom prst="rect">
            <a:avLst/>
          </a:prstGeom>
        </p:spPr>
      </p:pic>
    </p:spTree>
    <p:extLst>
      <p:ext uri="{BB962C8B-B14F-4D97-AF65-F5344CB8AC3E}">
        <p14:creationId xmlns:p14="http://schemas.microsoft.com/office/powerpoint/2010/main" val="196264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7F4356C-1051-4ECE-9CC5-1A4868A4F33F}"/>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1181815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D41BA7A-63C1-47E6-8938-F2FCDB6FC114}"/>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2568235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743E667-1375-418E-B474-B3A0B2F90A05}"/>
              </a:ext>
            </a:extLst>
          </p:cNvPr>
          <p:cNvPicPr>
            <a:picLocks noChangeAspect="1"/>
          </p:cNvPicPr>
          <p:nvPr/>
        </p:nvPicPr>
        <p:blipFill>
          <a:blip r:embed="rId2"/>
          <a:srcRect/>
          <a:stretch/>
        </p:blipFill>
        <p:spPr>
          <a:xfrm>
            <a:off x="2155743" y="563141"/>
            <a:ext cx="7880514" cy="5731717"/>
          </a:xfrm>
          <a:prstGeom prst="rect">
            <a:avLst/>
          </a:prstGeom>
        </p:spPr>
      </p:pic>
    </p:spTree>
    <p:extLst>
      <p:ext uri="{BB962C8B-B14F-4D97-AF65-F5344CB8AC3E}">
        <p14:creationId xmlns:p14="http://schemas.microsoft.com/office/powerpoint/2010/main" val="717912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5DE7AEF-C590-43C2-8F83-2AECDE3B415A}"/>
              </a:ext>
            </a:extLst>
          </p:cNvPr>
          <p:cNvPicPr>
            <a:picLocks noChangeAspect="1"/>
          </p:cNvPicPr>
          <p:nvPr/>
        </p:nvPicPr>
        <p:blipFill>
          <a:blip r:embed="rId2"/>
          <a:srcRect/>
          <a:stretch/>
        </p:blipFill>
        <p:spPr>
          <a:xfrm>
            <a:off x="2156832" y="563934"/>
            <a:ext cx="7878335" cy="5730132"/>
          </a:xfrm>
          <a:prstGeom prst="rect">
            <a:avLst/>
          </a:prstGeom>
        </p:spPr>
      </p:pic>
    </p:spTree>
    <p:extLst>
      <p:ext uri="{BB962C8B-B14F-4D97-AF65-F5344CB8AC3E}">
        <p14:creationId xmlns:p14="http://schemas.microsoft.com/office/powerpoint/2010/main" val="38185185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241</TotalTime>
  <Words>456</Words>
  <Application>Microsoft Office PowerPoint</Application>
  <PresentationFormat>Widescreen</PresentationFormat>
  <Paragraphs>39</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Open Sans</vt:lpstr>
      <vt:lpstr>Trebuchet MS</vt:lpstr>
      <vt:lpstr>Wingdings 3</vt:lpstr>
      <vt:lpstr>Facet</vt:lpstr>
      <vt:lpstr>Incidence of  Kidney Failure with  Replacement Therapy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ANZDATA Registry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Incidence of Kidney Failure with Replacement Therapy</dc:title>
  <dc:creator>ANZDATA</dc:creator>
  <cp:keywords>#incidence, #ANZDATA</cp:keywords>
  <cp:lastModifiedBy>Chris Davies</cp:lastModifiedBy>
  <cp:revision>39</cp:revision>
  <dcterms:created xsi:type="dcterms:W3CDTF">2019-09-24T02:19:39Z</dcterms:created>
  <dcterms:modified xsi:type="dcterms:W3CDTF">2025-11-06T00:57:39Z</dcterms:modified>
  <cp:category>ANZDATA Annual Report 2023</cp:category>
  <cp:contentStatus/>
</cp:coreProperties>
</file>