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72" r:id="rId2"/>
    <p:sldId id="451" r:id="rId3"/>
    <p:sldId id="454" r:id="rId4"/>
    <p:sldId id="452" r:id="rId5"/>
    <p:sldId id="453" r:id="rId6"/>
    <p:sldId id="455" r:id="rId7"/>
    <p:sldId id="456" r:id="rId8"/>
    <p:sldId id="457" r:id="rId9"/>
    <p:sldId id="458" r:id="rId10"/>
    <p:sldId id="459" r:id="rId11"/>
    <p:sldId id="460" r:id="rId12"/>
    <p:sldId id="461" r:id="rId13"/>
    <p:sldId id="462" r:id="rId14"/>
    <p:sldId id="463" r:id="rId15"/>
    <p:sldId id="464" r:id="rId16"/>
    <p:sldId id="465" r:id="rId17"/>
    <p:sldId id="466" r:id="rId18"/>
    <p:sldId id="467" r:id="rId19"/>
    <p:sldId id="468" r:id="rId20"/>
    <p:sldId id="469" r:id="rId21"/>
    <p:sldId id="470" r:id="rId22"/>
    <p:sldId id="471" r:id="rId23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8" autoAdjust="0"/>
  </p:normalViewPr>
  <p:slideViewPr>
    <p:cSldViewPr>
      <p:cViewPr>
        <p:scale>
          <a:sx n="100" d="100"/>
          <a:sy n="100" d="100"/>
        </p:scale>
        <p:origin x="-1944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32338"/>
            <a:ext cx="4981575" cy="4486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4738" y="857250"/>
            <a:ext cx="4649787" cy="34877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wmf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06024" y="908720"/>
            <a:ext cx="6480720" cy="4608512"/>
            <a:chOff x="1406024" y="908720"/>
            <a:chExt cx="6480720" cy="4608512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1406024" y="908720"/>
              <a:ext cx="6480720" cy="4608512"/>
              <a:chOff x="110717591" y="105570213"/>
              <a:chExt cx="6671603" cy="3181406"/>
            </a:xfrm>
          </p:grpSpPr>
          <p:sp>
            <p:nvSpPr>
              <p:cNvPr id="7" name="Rectangle 3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STOCK</a:t>
                </a:r>
                <a:r>
                  <a:rPr kumimoji="0" lang="en-AU" sz="1600" b="0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 AND FLOW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25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443090"/>
              </p:ext>
            </p:extLst>
          </p:nvPr>
        </p:nvGraphicFramePr>
        <p:xfrm>
          <a:off x="611560" y="764704"/>
          <a:ext cx="7920883" cy="5008840"/>
        </p:xfrm>
        <a:graphic>
          <a:graphicData uri="http://schemas.openxmlformats.org/drawingml/2006/table">
            <a:tbl>
              <a:tblPr/>
              <a:tblGrid>
                <a:gridCol w="1152128"/>
                <a:gridCol w="966965"/>
                <a:gridCol w="966965"/>
                <a:gridCol w="966965"/>
                <a:gridCol w="966965"/>
                <a:gridCol w="966965"/>
                <a:gridCol w="966965"/>
                <a:gridCol w="966965"/>
              </a:tblGrid>
              <a:tr h="432333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26585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National and State Stock and Flow   1-Jan-2010 to 31-Dec-2010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AU" sz="1100" kern="140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  ) 31-Dec-2009 Figures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9316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Patients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Operations *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Dependent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Transplants # *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370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351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Queensland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(491)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 (136)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293 (311)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(29)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 (1944)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1631 (1567)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3625 (3511)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51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South Wales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 (747)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(223)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 (497)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(54)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3441 (3374)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2376 (2232)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5817 (5606)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85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Aust. Capital Territory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(41)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(14)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(27)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(239)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(199)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460 (438)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Victoria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 (546)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247 (211)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297 (347)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2598 (2513)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2186 (2028)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4784 (4541)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586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Tasmania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(57)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(20)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 (194)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 (190)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395 (384)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1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South 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(205)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(82)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 (107)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 (670)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911 (861)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1585 (1531)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51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Northern Territory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(72)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(45)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(418)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(68)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508 (486)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Western 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 (243)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(82)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 (177)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(51)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1007 (989)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818 (781)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1825 (1770)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254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2257 (2402)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(773)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1401 (1538)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(149)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10590 (10341)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8409 (7926)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18999 (18267)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60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 (583)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(121)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 (331)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(34)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2378 (2260)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1415 (1379)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3793 (3639)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395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#  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lost to follow-up are not includ</a:t>
                      </a: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ed             </a:t>
                      </a: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Resident State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396038" y="3394075"/>
            <a:ext cx="5799137" cy="3133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814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060595"/>
              </p:ext>
            </p:extLst>
          </p:nvPr>
        </p:nvGraphicFramePr>
        <p:xfrm>
          <a:off x="899592" y="476672"/>
          <a:ext cx="7200802" cy="5703160"/>
        </p:xfrm>
        <a:graphic>
          <a:graphicData uri="http://schemas.openxmlformats.org/drawingml/2006/table">
            <a:tbl>
              <a:tblPr/>
              <a:tblGrid>
                <a:gridCol w="1028686"/>
                <a:gridCol w="1028686"/>
                <a:gridCol w="1028686"/>
                <a:gridCol w="1028686"/>
                <a:gridCol w="1028686"/>
                <a:gridCol w="1028686"/>
                <a:gridCol w="1028686"/>
              </a:tblGrid>
              <a:tr h="277036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1.10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45943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Prevalent Transplant and Dialysis Patients   1985 to 2010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Country of Transplant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# Patients Lost of Follow-up are not included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 December)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193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1423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#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#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5001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2163 (137)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2230 (141)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4393 (278)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377 (114)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402 (122)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779 (236)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2392 (149)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2339 (146)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4731 (295)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426 (129)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402 (121)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828 (250)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364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2574 (158)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2526 (155)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5100 (314)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452 (135)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437 (131)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889 (266)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2798 (169)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2675 (162)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5473 (331)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484 (145)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482 (144)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966 (289)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380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3054 (182)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2750 (164)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5804 (345)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 (158)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527 (156)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1058 (314)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3265 (191)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2956 (173)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6221 (365)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579 (170)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 (163)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1136 (333)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3493 (202)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3138 (182)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6631 (384)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607 (174)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630 (180)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1237 (354)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3699 (211)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3383 (193)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7082 (405)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677 (192)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 (191)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1351 (382)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3872 (219)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3703 (210)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7575 (429)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705 (197)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721 (202)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1426 (399)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44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4064 (228)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4099 (230)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8163 (457)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731 (202)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784 (216)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1515 (418)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153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4236 (234)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4518 (250)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8754 (484)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 (213)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 (231)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1633 (444)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28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4449 (243)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4882 (267)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9331 (510)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824 (221)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934 (250)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1758 (471)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4697 (254)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5190 (280)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9887 (534)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 (233)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 (269)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1899 (502)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4921 (263)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5536 (296)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10457 (559)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936 (245)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1126 (295)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2062 (540)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076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5091 (269)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6019 (318)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11110 (587)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983 (256)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1230 (321)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2213 (577)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5294 (276)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6409 (335)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11703 (611)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1023 (265)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1331 (345)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2354 (610)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5507 (284)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6851 (353)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12358 (637)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1063 (273)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1462 (376)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2525 (650)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5782 (294)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7263 (370)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13045 (664)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1116 (282)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1594 (403)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2710 (686)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6003 (302)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7719 (388)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13722 (690)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1168 (290)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1711 (425)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2879 (715)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6292 (313)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8004 (398)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14296 (710)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1221 (299)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1774 (434)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2995 (733)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6545 (321)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8640 (424)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15185 (745)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1239 (300)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1878 (454)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3117 (754)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64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6860 (331)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9260 (447)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16120 (779)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1247 (298)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 (477)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3244 (775)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353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7113 (338)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9729 (462)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16842 (799)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1283 (303)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2071 (490)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3354 (793)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64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7500 (349)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10160 (473)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17660 (822)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1348 (316)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3454 (809)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341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7892 (359)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10425 (475)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18317 (834)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1400 (324)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2280 (528)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3680 (852)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41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8382 (375)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10590 (474)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18972 (849)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1442 (330)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2378 (544)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3820 (874)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835" marR="12835" marT="12835" marB="1283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931488"/>
              </p:ext>
            </p:extLst>
          </p:nvPr>
        </p:nvGraphicFramePr>
        <p:xfrm>
          <a:off x="755576" y="471157"/>
          <a:ext cx="7920882" cy="6035906"/>
        </p:xfrm>
        <a:graphic>
          <a:graphicData uri="http://schemas.openxmlformats.org/drawingml/2006/table">
            <a:tbl>
              <a:tblPr/>
              <a:tblGrid>
                <a:gridCol w="1320147"/>
                <a:gridCol w="1320147"/>
                <a:gridCol w="1320147"/>
                <a:gridCol w="1320147"/>
                <a:gridCol w="1320147"/>
                <a:gridCol w="1320147"/>
              </a:tblGrid>
              <a:tr h="292951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1.11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0386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Comparison of Prevalent Transplant and Dialysis Dependent Patients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2006 - 2010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 December)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00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9822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Transplants **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1356 (331)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1403 (334)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1483 (344)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1556 (351)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1631 (361)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Wales*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1992 (301)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2034 (304)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2133 (314)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2234 (323)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2376 (338)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Territory*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 (347)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 (351)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 (353)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 (349)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(373)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1688 (329)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1766 (338)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1887 (354)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2028 (372)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2186 (394)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 (314)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 (335)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 (355)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 (378)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 (400)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746 (476)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784 (494)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830 (517)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 (531)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911 (554)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(347)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(363)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(336)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(296)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(300)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681 (331)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703 (333)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744 (342)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782 (348)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818 (356)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121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6878 (332)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7126 (338)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7525 (350)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7917 (360)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8409 (376)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60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128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1229 (294)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1270 (300)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1323 (310)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1375 (318)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1415 (324)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13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** By Resident State and Country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128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Dialysis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1704 (417)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1809 (431)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1885 (438)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1957 (442)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 (442)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Wales*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3025 (458)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3192 (477)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3356 (493)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3408 (493)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3441 (490)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Territory*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 (380)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(391)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(421)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(421)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(425)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2348 (458)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2411 (462)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2482 (466)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2524 (463)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2598 (468)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 (333)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(355)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 (359)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 (393)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 (378)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 (385)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626 (395)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631 (393)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682 (420)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 (410)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334 (1586)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 (1713)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 (1805)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 (1844)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(1911)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2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876 (425)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 (442)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994 (457)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1000 (445)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1007 (439)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128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9260 (447)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9729 (462)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10160 (473)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10425 (475)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10590 (474)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787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96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 (477)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2071 (490)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2280 (528)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2378 (544)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965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22703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NSW population excludes residents of the Southern Area Health Service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ACT population includes residents of the Southern Area Health Service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(Medical services in the ACT service this Southern Area Region)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Transplanted patients lost to follow up have been excluded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987" marR="11987" marT="11987" marB="1198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R:\2011 ANNUAL REPORT\CH01 STOCK AND FLOW\Figures\fig1_1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7903642" cy="5269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 rot="10800000" flipV="1">
            <a:off x="611560" y="6381328"/>
            <a:ext cx="11572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12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95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R:\2011 ANNUAL REPORT\CH01 STOCK AND FLOW\Figures\fig1_13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52194"/>
            <a:ext cx="7903642" cy="5269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 rot="10800000" flipV="1">
            <a:off x="611559" y="6381328"/>
            <a:ext cx="11572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13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86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R:\2011 ANNUAL REPORT\CH01 STOCK AND FLOW\Figures\fig1_14AusrCa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7776864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55576" y="6309320"/>
            <a:ext cx="115728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ACT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04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1475839" y="106557763"/>
            <a:ext cx="2980370" cy="3875125"/>
            <a:chOff x="111475336" y="106558188"/>
            <a:chExt cx="5254947" cy="7743511"/>
          </a:xfrm>
        </p:grpSpPr>
        <p:pic>
          <p:nvPicPr>
            <p:cNvPr id="33803" name="Picture 11" descr="fig1_14_bw_AusrC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4" name="Picture 12" descr="fig1_14_bw_NewSa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5" name="Picture 13" descr="fig1_14_bw_Norhr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6" name="Picture 14" descr="fig1_14_bw_Que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7" name="Picture 15" descr="fig1_14_bw_Souhal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8" name="Picture 16" descr="fig1_14_bw_Tasa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9" name="Picture 17" descr="fig1_14_bw_Vico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0" name="Picture 18" descr="fig1_14_bw_Wesetr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11475838" y="106557763"/>
            <a:ext cx="5254625" cy="7743825"/>
            <a:chOff x="111475336" y="106558188"/>
            <a:chExt cx="5254947" cy="7743511"/>
          </a:xfrm>
        </p:grpSpPr>
        <p:pic>
          <p:nvPicPr>
            <p:cNvPr id="33812" name="Picture 20" descr="fig1_14_bw_AusrCa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3" name="Picture 21" descr="fig1_14_bw_NewSal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4" name="Picture 22" descr="fig1_14_bw_Norhrr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5" name="Picture 23" descr="fig1_14_bw_Quen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6" name="Picture 24" descr="fig1_14_bw_Souhal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7" name="Picture 25" descr="fig1_14_bw_Tasa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75336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8" name="Picture 26" descr="fig1_14_bw_Vico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9" name="Picture 27" descr="fig1_14_bw_Wesetr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30475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pic>
        <p:nvPicPr>
          <p:cNvPr id="33829" name="Picture 37" descr="R:\2011 ANNUAL REPORT\CH01 STOCK AND FLOW\Figures\fig1_14NewSal.wmf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90" y="800199"/>
            <a:ext cx="7831634" cy="522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 Box 3"/>
          <p:cNvSpPr txBox="1">
            <a:spLocks noChangeArrowheads="1"/>
          </p:cNvSpPr>
          <p:nvPr/>
        </p:nvSpPr>
        <p:spPr bwMode="auto">
          <a:xfrm>
            <a:off x="556790" y="6453336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NSW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7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R:\2011 ANNUAL REPORT\CH01 STOCK AND FLOW\Figures\fig1_14Norhr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82" y="680185"/>
            <a:ext cx="8119666" cy="541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84782" y="6453336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NT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9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R:\2011 ANNUAL REPORT\CH01 STOCK AND FLOW\Figures\fig1_14Quen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560841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27584" y="6539209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QLD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47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R:\2011 ANNUAL REPORT\CH01 STOCK AND FLOW\Figures\fig1_14Souha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7831634" cy="522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11560" y="6515693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SA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68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017883"/>
              </p:ext>
            </p:extLst>
          </p:nvPr>
        </p:nvGraphicFramePr>
        <p:xfrm>
          <a:off x="683568" y="908719"/>
          <a:ext cx="7776866" cy="4971308"/>
        </p:xfrm>
        <a:graphic>
          <a:graphicData uri="http://schemas.openxmlformats.org/drawingml/2006/table">
            <a:tbl>
              <a:tblPr/>
              <a:tblGrid>
                <a:gridCol w="2223906"/>
                <a:gridCol w="1110592"/>
                <a:gridCol w="1110592"/>
                <a:gridCol w="1110592"/>
                <a:gridCol w="1110592"/>
                <a:gridCol w="1110592"/>
              </a:tblGrid>
              <a:tr h="405474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1.1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76074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Prevalent Patients    2006 - 2010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6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31st December)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751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722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 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16120 (779)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16842 (799)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17660 (822)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18317 (834)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18971 (849)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18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Functioning Transplants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•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#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6860 (331)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7113 (338)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7500 (349)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7892 (359)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8381 (375)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58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Dialysis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9260 (447)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9729 (462)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10160 (473)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10425 (475)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10590 (474)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91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8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Home *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8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Satellite HD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58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CAPD/APD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2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 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3244 (775)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3354 (793)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3454 (809)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3680 (852)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3821 (874)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8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Functioning Transplants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•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#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1247 (298)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1283 (303)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1348 (316)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1400 (324)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1443 (330)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210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Dialysis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 (477)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2071 (490)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2280 (528)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2378 (544)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4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8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Home *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8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Satellite HD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1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CAPD/APD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224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•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Country of Transplant               # Patients lost to follow up are not included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Proportion of all patients dialysing currently receiving home-based treatment (either PD or HD)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R:\2011 ANNUAL REPORT\CH01 STOCK AND FLOW\Figures\fig1_14Tasa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60172"/>
            <a:ext cx="8191674" cy="546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67544" y="6447230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TAS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15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R:\2011 ANNUAL REPORT\CH01 STOCK AND FLOW\Figures\fig1_14Vico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687618" cy="512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755576" y="6447230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VIC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79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R:\2011 ANNUAL REPORT\CH01 STOCK AND FLOW\Figures\fig1_14Weset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27852"/>
            <a:ext cx="7508106" cy="5005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928589" y="6367454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14 - WA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50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724006"/>
              </p:ext>
            </p:extLst>
          </p:nvPr>
        </p:nvGraphicFramePr>
        <p:xfrm>
          <a:off x="683568" y="692696"/>
          <a:ext cx="7920880" cy="5328594"/>
        </p:xfrm>
        <a:graphic>
          <a:graphicData uri="http://schemas.openxmlformats.org/drawingml/2006/table">
            <a:tbl>
              <a:tblPr/>
              <a:tblGrid>
                <a:gridCol w="2440530"/>
                <a:gridCol w="1034290"/>
                <a:gridCol w="948599"/>
                <a:gridCol w="973806"/>
                <a:gridCol w="912936"/>
                <a:gridCol w="1610719"/>
              </a:tblGrid>
              <a:tr h="347091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Figure 1.2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2934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 Flow Summary   2006 - 2010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31st December)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* Country of Transplant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020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05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New Patients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2432 (118)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2382 (113)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2545 (118)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2402 (109)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2257 (101)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New Transplants  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 (31)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 (29)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 (38)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(38)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Living Donor Transplants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Subsequent Transplants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Deaths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Dialysis Patients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05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Transplant Patients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12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5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New Patients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 (119)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 (111)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 (116)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 (135)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 (115)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5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New Transplants  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(21)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 (29)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(29)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(28)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(25)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Living Donor Transplants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Subsequent Transplants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05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Deaths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8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Dialysis Patients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044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Transplant Patients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R:\2011 ANNUAL REPORT\CH01 STOCK AND FLOW\Figures\fig1_3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36170"/>
            <a:ext cx="8119666" cy="541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5487" y="6453336"/>
            <a:ext cx="1117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1.3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9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R:\2011 ANNUAL REPORT\CH01 STOCK AND FLOW\Figures\fig1_4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7560841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55576" y="6453336"/>
            <a:ext cx="1117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1.4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3568" y="6453336"/>
            <a:ext cx="1117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1.5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5" name="Picture 3" descr="R:\2011 ANNUAL REPORT\CH01 STOCK AND FLOW\Figures\fig1_5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759626" cy="517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R:\2011 ANNUAL REPORT\CH01 STOCK AND FLOW\Figures\fig1_6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0186"/>
            <a:ext cx="8119666" cy="541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11560" y="6381328"/>
            <a:ext cx="774700" cy="23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1.6</a:t>
            </a:r>
            <a:endParaRPr kumimoji="0" 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R:\2011 ANNUAL REPORT\CH01 STOCK AND FLOW\Figures\fig1_7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5" y="692696"/>
            <a:ext cx="8100901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75554" y="6443708"/>
            <a:ext cx="84772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1.7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8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973271"/>
              </p:ext>
            </p:extLst>
          </p:nvPr>
        </p:nvGraphicFramePr>
        <p:xfrm>
          <a:off x="683568" y="404664"/>
          <a:ext cx="7848872" cy="5507945"/>
        </p:xfrm>
        <a:graphic>
          <a:graphicData uri="http://schemas.openxmlformats.org/drawingml/2006/table">
            <a:tbl>
              <a:tblPr/>
              <a:tblGrid>
                <a:gridCol w="1440160"/>
                <a:gridCol w="475149"/>
                <a:gridCol w="1267236"/>
                <a:gridCol w="767327"/>
                <a:gridCol w="758480"/>
                <a:gridCol w="806942"/>
                <a:gridCol w="842753"/>
                <a:gridCol w="1490825"/>
              </a:tblGrid>
              <a:tr h="423400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85871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Prevalence and Incidence by Indigenous Racial Origin,  2006 - 2010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Per Year for Patients)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Aboriginal and Torres Strait Islanders Combined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30121"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Race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23139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 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3413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and Torres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Strait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Islanders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Patients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 (428)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(453)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 (466)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 (355)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 (353)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989 (1916)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1092 (2072)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1159 (2153)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1177 (2141)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1208 (2151)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24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 Transplants *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 (287)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 (281)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 (295)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(291)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 (315)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Operations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(52)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(58)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(44)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(50)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 (271)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(254)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(305)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 (316)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(285)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91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139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 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3413">
                <a:tc row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Maori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Patients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 (271)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 (232)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 (244)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 (270)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 (232)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684 (1096)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 (1085)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688 (1070)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724 (1109)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759 (1143)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24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 Transplants *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(178)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 (178)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 (182)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 (194)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 (208)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Operations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(29)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44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 (200)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(212)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 (236)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 (193)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 (172)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919">
                <a:tc row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Pacific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People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Patients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(262)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(248)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(273)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(314)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(315)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 (1231)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 (1318)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 (1357)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 (1480)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 (1608)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24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 Transplants *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(255)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(251)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(266)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(265)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(265)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Operations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34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(179)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(110)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(172)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(146)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(149)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357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By Transplanting Country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024" marR="17024" marT="17024" marB="1702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0</TotalTime>
  <Pages>1</Pages>
  <Words>2497</Words>
  <Application>Microsoft Office PowerPoint</Application>
  <PresentationFormat>On-screen Show (4:3)</PresentationFormat>
  <Paragraphs>810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C01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Report 2011 - Chapter 1</dc:title>
  <dc:subject>ANZDATA Report 2011 - Chapter 1</dc:subject>
  <dc:creator/>
  <cp:keywords>ANZDATA; chapter 1;</cp:keywords>
  <cp:lastModifiedBy/>
  <cp:revision>1</cp:revision>
  <dcterms:created xsi:type="dcterms:W3CDTF">2012-05-28T08:04:26Z</dcterms:created>
  <dcterms:modified xsi:type="dcterms:W3CDTF">2012-07-03T00:49:59Z</dcterms:modified>
  <cp:contentStatus/>
</cp:coreProperties>
</file>