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494" r:id="rId2"/>
    <p:sldId id="451" r:id="rId3"/>
    <p:sldId id="452" r:id="rId4"/>
    <p:sldId id="453" r:id="rId5"/>
    <p:sldId id="455" r:id="rId6"/>
    <p:sldId id="456" r:id="rId7"/>
    <p:sldId id="457" r:id="rId8"/>
    <p:sldId id="458" r:id="rId9"/>
    <p:sldId id="459" r:id="rId10"/>
    <p:sldId id="460" r:id="rId11"/>
    <p:sldId id="461" r:id="rId12"/>
    <p:sldId id="462" r:id="rId13"/>
    <p:sldId id="463" r:id="rId14"/>
    <p:sldId id="464" r:id="rId15"/>
    <p:sldId id="465" r:id="rId16"/>
    <p:sldId id="466" r:id="rId17"/>
    <p:sldId id="467" r:id="rId18"/>
    <p:sldId id="468" r:id="rId19"/>
    <p:sldId id="469" r:id="rId20"/>
    <p:sldId id="470" r:id="rId21"/>
    <p:sldId id="471" r:id="rId22"/>
    <p:sldId id="472" r:id="rId23"/>
    <p:sldId id="473" r:id="rId24"/>
    <p:sldId id="474" r:id="rId25"/>
    <p:sldId id="475" r:id="rId26"/>
    <p:sldId id="476" r:id="rId27"/>
    <p:sldId id="477" r:id="rId28"/>
    <p:sldId id="478" r:id="rId29"/>
    <p:sldId id="479" r:id="rId30"/>
    <p:sldId id="480" r:id="rId31"/>
    <p:sldId id="481" r:id="rId32"/>
    <p:sldId id="482" r:id="rId33"/>
    <p:sldId id="483" r:id="rId34"/>
    <p:sldId id="484" r:id="rId35"/>
    <p:sldId id="485" r:id="rId36"/>
    <p:sldId id="486" r:id="rId37"/>
    <p:sldId id="487" r:id="rId38"/>
    <p:sldId id="488" r:id="rId39"/>
    <p:sldId id="489" r:id="rId40"/>
    <p:sldId id="490" r:id="rId41"/>
    <p:sldId id="491" r:id="rId42"/>
    <p:sldId id="492" r:id="rId43"/>
    <p:sldId id="493" r:id="rId44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5" autoAdjust="0"/>
  </p:normalViewPr>
  <p:slideViewPr>
    <p:cSldViewPr>
      <p:cViewPr>
        <p:scale>
          <a:sx n="100" d="100"/>
          <a:sy n="100" d="100"/>
        </p:scale>
        <p:origin x="-1950" y="-3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930" y="-7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32338"/>
            <a:ext cx="4981575" cy="44862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4738" y="857250"/>
            <a:ext cx="4649787" cy="34877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5755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png"/><Relationship Id="rId18" Type="http://schemas.openxmlformats.org/officeDocument/2006/relationships/image" Target="../media/image29.wmf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Relationship Id="rId1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406024" y="908720"/>
            <a:ext cx="6480720" cy="4608512"/>
            <a:chOff x="1406024" y="908720"/>
            <a:chExt cx="6480720" cy="4608512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1406024" y="908720"/>
              <a:ext cx="6480720" cy="4608512"/>
              <a:chOff x="110717591" y="105570213"/>
              <a:chExt cx="6671603" cy="3181406"/>
            </a:xfrm>
          </p:grpSpPr>
          <p:sp>
            <p:nvSpPr>
              <p:cNvPr id="5" name="Rectangle 3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NEW PATIENTS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COMMENCING TREATMENTS IN 2010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4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8" name="Rectangle 6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</p:grpSp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0753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0242" name="Picture 2" descr="R:\2011 ANNUAL REPORT\Publisher\2011 Annual Report - 2\CH02 NEW PATIENTS\Figures\fig2.6_QLD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8"/>
            <a:ext cx="7668853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755576" y="6267450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</a:t>
            </a:r>
            <a:r>
              <a:rPr kumimoji="0" lang="en-AU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 QLD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1266" name="Picture 2" descr="R:\2011 ANNUAL REPORT\Publisher\2011 Annual Report - 2\CH02 NEW PATIENTS\Figures\fig2.6_SA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78" y="512167"/>
            <a:ext cx="8155670" cy="543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611560" y="6257925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</a:t>
            </a:r>
            <a:r>
              <a:rPr kumimoji="0" lang="en-AU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 SA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 rot="10800000" flipV="1">
            <a:off x="611560" y="6381328"/>
            <a:ext cx="11572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 TAS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2290" name="Picture 2" descr="R:\2011 ANNUAL REPORT\Publisher\2011 Annual Report - 2\CH02 NEW PATIENTS\Figures\fig2.6_TAS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814" y="620688"/>
            <a:ext cx="7543602" cy="5029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950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 rot="10800000" flipV="1">
            <a:off x="611559" y="6381328"/>
            <a:ext cx="11572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 VIC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3314" name="Picture 2" descr="R:\2011 ANNUAL REPORT\Publisher\2011 Annual Report - 2\CH02 NEW PATIENTS\Figures\fig2.6_VIC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55464"/>
            <a:ext cx="7724700" cy="514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86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5576" y="6309320"/>
            <a:ext cx="1157287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 WA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4338" name="Picture 2" descr="R:\2011 ANNUAL REPORT\Publisher\2011 Annual Report - 2\CH02 NEW PATIENTS\Figures\fig2.6_WA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884877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304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1475839" y="106557763"/>
            <a:ext cx="2980370" cy="3875125"/>
            <a:chOff x="111475336" y="106558188"/>
            <a:chExt cx="5254947" cy="7743511"/>
          </a:xfrm>
        </p:grpSpPr>
        <p:pic>
          <p:nvPicPr>
            <p:cNvPr id="33803" name="Picture 11" descr="fig1_14_bw_AusrCa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4" name="Picture 12" descr="fig1_14_bw_NewSal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5" name="Picture 13" descr="fig1_14_bw_Norhrr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6" name="Picture 14" descr="fig1_14_bw_Quen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7" name="Picture 15" descr="fig1_14_bw_Souhal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8" name="Picture 16" descr="fig1_14_bw_Tas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09" name="Picture 17" descr="fig1_14_bw_Vico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0" name="Picture 18" descr="fig1_14_bw_Wesetr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11475838" y="106557763"/>
            <a:ext cx="5254625" cy="7743825"/>
            <a:chOff x="111475336" y="106558188"/>
            <a:chExt cx="5254947" cy="7743511"/>
          </a:xfrm>
        </p:grpSpPr>
        <p:pic>
          <p:nvPicPr>
            <p:cNvPr id="33812" name="Picture 20" descr="fig1_14_bw_AusrCa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3" name="Picture 21" descr="fig1_14_bw_NewSal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4" name="Picture 22" descr="fig1_14_bw_Norhrr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5" name="Picture 23" descr="fig1_14_bw_Quen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0655818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6" name="Picture 24" descr="fig1_14_bw_Souhal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7" name="Picture 25" descr="fig1_14_bw_Tasa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1475336" y="110677728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8" name="Picture 26" descr="fig1_14_bw_Vico"/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08665726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pic>
          <p:nvPicPr>
            <p:cNvPr id="33819" name="Picture 27" descr="fig1_14_bw_Wesetr"/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" b="26"/>
            <a:stretch>
              <a:fillRect/>
            </a:stretch>
          </p:blipFill>
          <p:spPr bwMode="auto">
            <a:xfrm>
              <a:off x="114230475" y="112635139"/>
              <a:ext cx="2499808" cy="16665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  <p:sp>
        <p:nvSpPr>
          <p:cNvPr id="38" name="Text Box 3"/>
          <p:cNvSpPr txBox="1">
            <a:spLocks noChangeArrowheads="1"/>
          </p:cNvSpPr>
          <p:nvPr/>
        </p:nvSpPr>
        <p:spPr bwMode="auto">
          <a:xfrm>
            <a:off x="556790" y="6453336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ACT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5362" name="Picture 2" descr="R:\2011 ANNUAL REPORT\Publisher\2011 Annual Report - 2\CH02 NEW PATIENTS\Figures\fig2.7_ACT_colour.wmf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38" y="443540"/>
            <a:ext cx="8474634" cy="5649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8375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73397" y="6453336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NSW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386" name="Picture 2" descr="R:\2011 ANNUAL REPORT\Publisher\2011 Annual Report - 2\CH02 NEW PATIENTS\Figures\fig2.7_NSW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782" y="536170"/>
            <a:ext cx="8119666" cy="541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99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27584" y="6539209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NT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410" name="Picture 2" descr="R:\2011 ANNUAL REPORT\Publisher\2011 Annual Report - 2\CH02 NEW PATIENTS\Figures\fig2.7_NT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98" y="620688"/>
            <a:ext cx="7903642" cy="5269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5475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20786" y="6408537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QLD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8434" name="Picture 2" descr="R:\2011 ANNUAL REPORT\Publisher\2011 Annual Report - 2\CH02 NEW PATIENTS\Figures\fig2.7_QLD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786" y="620688"/>
            <a:ext cx="8155670" cy="543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3685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10346" y="6447230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SA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9458" name="Picture 2" descr="R:\2011 ANNUAL REPORT\Publisher\2011 Annual Report - 2\CH02 NEW PATIENTS\Figures\fig2.7_SA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346" y="764704"/>
            <a:ext cx="7578078" cy="505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315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780875"/>
              </p:ext>
            </p:extLst>
          </p:nvPr>
        </p:nvGraphicFramePr>
        <p:xfrm>
          <a:off x="611560" y="980733"/>
          <a:ext cx="7920880" cy="5040554"/>
        </p:xfrm>
        <a:graphic>
          <a:graphicData uri="http://schemas.openxmlformats.org/drawingml/2006/table">
            <a:tbl>
              <a:tblPr/>
              <a:tblGrid>
                <a:gridCol w="2593525"/>
                <a:gridCol w="1065471"/>
                <a:gridCol w="1065471"/>
                <a:gridCol w="1065471"/>
                <a:gridCol w="1065471"/>
                <a:gridCol w="1065471"/>
              </a:tblGrid>
              <a:tr h="407317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36536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8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Annual Intake of New Patients   2006 - 2010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098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6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015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31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Queensland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496 (121)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 (112)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533 (124)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491 (111)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(97)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31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South Wales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769 (116)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 (114)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810 (119)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747 (108)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 (98)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731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Aust. Capital Territory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(102)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(100)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(109)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(72)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(92)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31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566 (110)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544 (104)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538 (101)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546 (100)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 (101)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26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Tasmania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(104)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(112)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(108)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(113)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(93)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31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South Australia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 (117)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(105)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186 (116)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 (126)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(106)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555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Northern Territory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(361)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(354)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(408)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(318)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(279)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317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Western Australia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235 (114)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 (122)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 (125)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 (108)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 (98)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35054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2432 (118)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2382 (113)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2545 (118)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2402 (109)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 (101)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553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324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 (119)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 (111)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 (116)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 (135)</a:t>
                      </a:r>
                      <a:endParaRPr lang="en-AU" sz="1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 (115)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1553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47688" y="3673475"/>
            <a:ext cx="3740151" cy="28590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56790" y="6436510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TAS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0482" name="Picture 2" descr="R:\2011 ANNUAL REPORT\Publisher\2011 Annual Report - 2\CH02 NEW PATIENTS\Figures\fig2.7_TAS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90" y="620688"/>
            <a:ext cx="7975650" cy="531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379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27583" y="6362683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VIC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506" name="Picture 2" descr="R:\2011 ANNUAL REPORT\Publisher\2011 Annual Report - 2\CH02 NEW PATIENTS\Figures\fig2.7_VIC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3" y="692696"/>
            <a:ext cx="7560841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50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R:\2011 ANNUAL REPORT\Publisher\2011 Annual Report - 2\CH02 NEW PATIENTS\Figures\fig2.7_WA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98" y="656183"/>
            <a:ext cx="7831634" cy="5221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28798" y="6372191"/>
            <a:ext cx="149493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noProof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2.7 - WA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05206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622707"/>
              </p:ext>
            </p:extLst>
          </p:nvPr>
        </p:nvGraphicFramePr>
        <p:xfrm>
          <a:off x="611559" y="332658"/>
          <a:ext cx="7920876" cy="5992925"/>
        </p:xfrm>
        <a:graphic>
          <a:graphicData uri="http://schemas.openxmlformats.org/drawingml/2006/table">
            <a:tbl>
              <a:tblPr/>
              <a:tblGrid>
                <a:gridCol w="1429426"/>
                <a:gridCol w="649145"/>
                <a:gridCol w="649145"/>
                <a:gridCol w="649145"/>
                <a:gridCol w="649145"/>
                <a:gridCol w="649145"/>
                <a:gridCol w="649145"/>
                <a:gridCol w="649145"/>
                <a:gridCol w="649145"/>
                <a:gridCol w="649145"/>
                <a:gridCol w="649145"/>
              </a:tblGrid>
              <a:tr h="305227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2.8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96250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of New Patients   2010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 (% Patients)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736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Primary Renal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cap="small" dirty="0" err="1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cap="small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NZ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426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cap="small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Yes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07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6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T1 diabetes requiring insulin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6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diabetes requiring insulin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(15%)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(12%)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(24%)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7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diabetes no insulin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(18%)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(16%)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 (15%)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07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(28%)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(38%)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 (25%)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(23%)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07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(18%)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(13%)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(12%)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(13%)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859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(16%)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 (17%)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(12%)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7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17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7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154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Subtotals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11107" marB="111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(25%)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504 (</a:t>
                      </a:r>
                      <a:b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</a:t>
                      </a:r>
                      <a:b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(16%)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817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cap="small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No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7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06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T1 diabetes requiring insulin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06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diabetes requiring insulin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(19%)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(18%)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(19%)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(22%)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(16%)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315 (18%)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 (32%)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1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diabetes no insulin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(15%)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(13%)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 (15%)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(34%)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(18%)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270 (15%)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(18%)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31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(19%)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126 (24%)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(21%)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(15%)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(23%)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365 (21%)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(21%)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1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(16%)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 (11%)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(13%)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(15%)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 (14%)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31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 (14%)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(10%)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 (11%)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1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(7%)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 (10%)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 (8%)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731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7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 (8%)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22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Subtotals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340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524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429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146 (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 </a:t>
                      </a:r>
                      <a:b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(75%)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1753 (78%)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 </a:t>
                      </a:r>
                      <a:b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</a:b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(84%)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24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20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 (100%)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24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107" marR="11107" marT="6662" marB="666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66688" y="5400675"/>
            <a:ext cx="5703888" cy="64865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221306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2142790"/>
              </p:ext>
            </p:extLst>
          </p:nvPr>
        </p:nvGraphicFramePr>
        <p:xfrm>
          <a:off x="467544" y="1264701"/>
          <a:ext cx="8208914" cy="4324539"/>
        </p:xfrm>
        <a:graphic>
          <a:graphicData uri="http://schemas.openxmlformats.org/drawingml/2006/table">
            <a:tbl>
              <a:tblPr/>
              <a:tblGrid>
                <a:gridCol w="1509690"/>
                <a:gridCol w="957032"/>
                <a:gridCol w="957032"/>
                <a:gridCol w="957032"/>
                <a:gridCol w="957032"/>
                <a:gridCol w="957032"/>
                <a:gridCol w="957032"/>
                <a:gridCol w="957032"/>
              </a:tblGrid>
              <a:tr h="416996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2.9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36414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- All Modes of Treatment Including Pre-emptive Transplants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New Patients  1-Jan-2006  to 31-Dec-2010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691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</a:t>
                      </a: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44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0-19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20-44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45-64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&gt;=85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029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328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 (24%)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466 (25%)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940 (21%)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640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487 (21%)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(32%)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2686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397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(76%)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1389 (75%)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3525 (79%)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2245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1787 (79%)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206 (68%)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9332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199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4465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12018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283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613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(40%)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(27%)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 (18%)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 (16%)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(18%)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 (19%)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12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(60%)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307 (73%)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998 (82%)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492 (84%)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 (82%)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(94%)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2054 (81%)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3613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1215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908800" y="3906838"/>
            <a:ext cx="5272088" cy="23891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721240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029073"/>
              </p:ext>
            </p:extLst>
          </p:nvPr>
        </p:nvGraphicFramePr>
        <p:xfrm>
          <a:off x="539553" y="980727"/>
          <a:ext cx="8136903" cy="4330992"/>
        </p:xfrm>
        <a:graphic>
          <a:graphicData uri="http://schemas.openxmlformats.org/drawingml/2006/table">
            <a:tbl>
              <a:tblPr/>
              <a:tblGrid>
                <a:gridCol w="1664848"/>
                <a:gridCol w="1294411"/>
                <a:gridCol w="1294411"/>
                <a:gridCol w="1294411"/>
                <a:gridCol w="1294411"/>
                <a:gridCol w="1294411"/>
              </a:tblGrid>
              <a:tr h="428625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70865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- All Modes of Treatment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Including Pre-emptive Transplants    2006 to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6163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  </a:t>
                      </a: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69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9523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063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557 (23%)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 (24%)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556 (22%)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 (21%)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505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650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1875 (77%)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1819 (76%)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1989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1897 (79%)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1752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14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(100%)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673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63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(22%)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 (20%)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 (23%)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(17%)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 (16%)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63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389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373 (80%)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385 (77%)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486 (83%)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421 (84%)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0588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(100%)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318375" y="6723063"/>
            <a:ext cx="4862513" cy="2546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76073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3663586"/>
              </p:ext>
            </p:extLst>
          </p:nvPr>
        </p:nvGraphicFramePr>
        <p:xfrm>
          <a:off x="467544" y="836714"/>
          <a:ext cx="8136907" cy="4896543"/>
        </p:xfrm>
        <a:graphic>
          <a:graphicData uri="http://schemas.openxmlformats.org/drawingml/2006/table">
            <a:tbl>
              <a:tblPr/>
              <a:tblGrid>
                <a:gridCol w="1468447"/>
                <a:gridCol w="1111410"/>
                <a:gridCol w="1111410"/>
                <a:gridCol w="1111410"/>
                <a:gridCol w="1111410"/>
                <a:gridCol w="1111410"/>
                <a:gridCol w="1111410"/>
              </a:tblGrid>
              <a:tr h="471343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982202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- All Modes of Treatment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Including Pre-emptive Transplants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By Race   2006 to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5996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   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Race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5124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Aboriginal/TSI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Caucasoid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Maori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People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590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76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 (23%)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380 (29%)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2439 (22%)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(26%)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(29%)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(27%)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76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892 (77%)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941 (71%)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8840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 (74%)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170 (71%)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 (73%)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0019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(100%)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11279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10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76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223 (17%)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 (25%)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(20%)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02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 (85%)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1099 (83%)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705 (75%)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 (80%)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(100%)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108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(100%)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312025" y="9615488"/>
            <a:ext cx="4873625" cy="2849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37585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298470"/>
              </p:ext>
            </p:extLst>
          </p:nvPr>
        </p:nvGraphicFramePr>
        <p:xfrm>
          <a:off x="467545" y="955735"/>
          <a:ext cx="8136903" cy="4561497"/>
        </p:xfrm>
        <a:graphic>
          <a:graphicData uri="http://schemas.openxmlformats.org/drawingml/2006/table">
            <a:tbl>
              <a:tblPr/>
              <a:tblGrid>
                <a:gridCol w="993642"/>
                <a:gridCol w="774181"/>
                <a:gridCol w="796135"/>
                <a:gridCol w="796135"/>
                <a:gridCol w="796135"/>
                <a:gridCol w="796135"/>
                <a:gridCol w="796135"/>
                <a:gridCol w="796135"/>
                <a:gridCol w="796135"/>
                <a:gridCol w="796135"/>
              </a:tblGrid>
              <a:tr h="405342">
                <a:tc gridSpan="10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07517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Co-morbid Conditions at Entry to Program 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  (% Patients)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66302"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 Country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Chronic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Lung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Coronary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Artery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Peripheral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Cerebro</a:t>
                      </a: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Smoking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Diabetes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(Including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Diabetic Nephropathy 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4209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2181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n=2257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317 (14%)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784 (35%)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411 (18%)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 (11%)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 (11%)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 (4%)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4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Suspected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 (7%)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189 (8%)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Former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937 (42%)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Ins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Req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 (19%)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7430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1851 (82%)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1317 (58%)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1657 (73%)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1935 (86%)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1064 (47%)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Non ins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520 (23%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4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1207 (53%)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341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74476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n=503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 (17%)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129 (26%)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(13%)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(10%)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(14%)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44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Suspected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Former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 (38%)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Ins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Req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(32%)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7447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400 (80%)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312 (62%)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404 (80%)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440 (87%)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(49%)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Non ins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 (22%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92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 (44%)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955675" y="4654550"/>
            <a:ext cx="5400675" cy="28003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715652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R:\2011 ANNUAL REPORT\Publisher\2011 Annual Report - 2\CH02 NEW PATIENTS\Figures\fig2_13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66" y="560172"/>
            <a:ext cx="8407698" cy="560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403393" y="6257925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2.13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41308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R:\2011 ANNUAL REPORT\Publisher\2011 Annual Report - 2\CH02 NEW PATIENTS\Figures\fig2_14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48680"/>
            <a:ext cx="7720905" cy="5147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755576" y="6257925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2.14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9777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575487" y="6453336"/>
            <a:ext cx="11176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4" name="Picture 2" descr="R:\2011 ANNUAL REPORT\Publisher\2011 Annual Report - 2\CH02 NEW PATIENTS\Figures\fig2_2_col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548680"/>
            <a:ext cx="8208913" cy="5472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98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5576" y="6388100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2.15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0722" name="Picture 2" descr="R:\2011 ANNUAL REPORT\Publisher\2011 Annual Report - 2\CH02 NEW PATIENTS\Figures\fig2_15_colour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20689"/>
            <a:ext cx="7560840" cy="504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11023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611560" y="6388100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2.16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1746" name="Picture 2" descr="R:\2011 ANNUAL REPORT\Publisher\2011 Annual Report - 2\CH02 NEW PATIENTS\Figures\fig2_16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7992888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686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39552" y="6388100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2.17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2770" name="Picture 2" descr="R:\2011 ANNUAL REPORT\Publisher\2011 Annual Report - 2\CH02 NEW PATIENTS\Figures\fig2_17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10090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413230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539552" y="6388100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2.18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3794" name="Picture 2" descr="R:\2011 ANNUAL REPORT\Publisher\2011 Annual Report - 2\CH02 NEW PATIENTS\Figures\fig2_18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1"/>
            <a:ext cx="7992888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83770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881"/>
              </p:ext>
            </p:extLst>
          </p:nvPr>
        </p:nvGraphicFramePr>
        <p:xfrm>
          <a:off x="539552" y="836712"/>
          <a:ext cx="7992887" cy="5440899"/>
        </p:xfrm>
        <a:graphic>
          <a:graphicData uri="http://schemas.openxmlformats.org/drawingml/2006/table">
            <a:tbl>
              <a:tblPr/>
              <a:tblGrid>
                <a:gridCol w="2104891"/>
                <a:gridCol w="343381"/>
                <a:gridCol w="1128618"/>
                <a:gridCol w="1471999"/>
                <a:gridCol w="1471999"/>
                <a:gridCol w="1471999"/>
              </a:tblGrid>
              <a:tr h="292849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95950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Causes of ESRD   2007 - 2010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 (% Patients)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325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37137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582 (24%)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574 (23%)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585 (24%)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489 (22%)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</a:t>
                      </a:r>
                      <a:r>
                        <a:rPr lang="en-AU" sz="10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145 (6%)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 (7%)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 (16%)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 (14%)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340 (14%)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308 (14%)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750 (31%)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864 (34%)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776 (32%)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798 (35%)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261 (11%)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 (10%)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 (11%)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272 (12%)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 diagnosis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152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191 (8%)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143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Total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2382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2545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2402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16451" marB="16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16451" marB="164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 (25%)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(21%)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 (21%)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</a:t>
                      </a:r>
                      <a:r>
                        <a:rPr lang="en-AU" sz="10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(6%)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(10%)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 (9%)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 (11%)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 (41%)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 (46%)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278 (48%)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 (51%)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 (11%)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(12%)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 (9%)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 (8%)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 diagnosis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 Total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327">
                <a:tc grid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1" marR="16451" marT="9868" marB="9868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206625" y="2873375"/>
            <a:ext cx="3784600" cy="44831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07975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849547"/>
              </p:ext>
            </p:extLst>
          </p:nvPr>
        </p:nvGraphicFramePr>
        <p:xfrm>
          <a:off x="1547664" y="329948"/>
          <a:ext cx="6000666" cy="5835356"/>
        </p:xfrm>
        <a:graphic>
          <a:graphicData uri="http://schemas.openxmlformats.org/drawingml/2006/table">
            <a:tbl>
              <a:tblPr/>
              <a:tblGrid>
                <a:gridCol w="2448270"/>
                <a:gridCol w="1776198"/>
                <a:gridCol w="1776198"/>
              </a:tblGrid>
              <a:tr h="329692">
                <a:tc gridSpan="3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2.20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36530">
                <a:tc gridSpan="3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Types of Glomerulonephritis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1-Jan-2010  to 31-Dec-2010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(% of all GN)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200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40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Presumed GN - No Biopsy Performed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 (20%)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 (23%)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78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Focal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Sclerosing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 (8%)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 (7%)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5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Focal Sclerosing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(11%)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Secondary Focal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Sclerosing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MCGN - Type 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MCGN - Type 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5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Membranous GN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(7%)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Rapidly Progressive GN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Mesangioproliferative IgA+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 (24%)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(17%)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Mesangioproliferative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IgA-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Mesangioproliferative No I.F. Studies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Focal and Segmental Proliferative GN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Advanced GN (end-stage type)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(3%)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(10%)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Goodpasture's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Syndrome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Systemic Lupus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 (5%)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Henoch-Schonlein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Purpura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Wegener's Granulomatosis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(4%)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Microscopic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Polyarteritis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Scleroderma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GN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Familial GN (including Alports)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 (1%)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681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Anti GBM (no haemoptysis)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57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 (with systemic disease)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(&lt;1%)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27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53" marR="16453" marT="16453" marB="16453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578100" y="7462838"/>
            <a:ext cx="3379788" cy="45005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606554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72025"/>
              </p:ext>
            </p:extLst>
          </p:nvPr>
        </p:nvGraphicFramePr>
        <p:xfrm>
          <a:off x="683569" y="473974"/>
          <a:ext cx="7456308" cy="5999889"/>
        </p:xfrm>
        <a:graphic>
          <a:graphicData uri="http://schemas.openxmlformats.org/drawingml/2006/table">
            <a:tbl>
              <a:tblPr/>
              <a:tblGrid>
                <a:gridCol w="2342405"/>
                <a:gridCol w="714451"/>
                <a:gridCol w="656399"/>
                <a:gridCol w="2493670"/>
                <a:gridCol w="654143"/>
                <a:gridCol w="595240"/>
              </a:tblGrid>
              <a:tr h="348472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43339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Miscellaneous Causes of ESRD     1-Jan-2010  to  31-Dec-2010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1723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Renal Disease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(272)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(40)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Renal 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(272)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(40)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8259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Lead Nephropathy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Medullary Cystic 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Interstitial Nephritis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Calculi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Loss Of Single Kidney (Trauma-Surgery)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Oxalosis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Haemolytic Uraemic Syndrome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Cystinosis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Cortical Necrosis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Balkan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98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Lithium Toxicity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Congenital Renal Hypoplasia And Dysplasia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 Partum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Megaureter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Calcineurin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Inhibitor Toxicity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Pyelonephritis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Amyloid Disease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149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Gout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Paraproteinaemia (Including Multiple Myeloma)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Light Chain Nephropathy (Not Malignant)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Posterior Urethral Valves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Pelvi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-Ureteric Junction Obstruction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 Cell Carcinoma (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Grawitz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Neuropathic Bladder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Transitional Cell Carcinoma Urinary Tract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Spina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Bifida Or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Myelomeningocoele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149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Bladder Neck Obstruction (Incl. Prostatomegaly)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49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Lower Urinary Tract Abnormalities (With 2Nd.Reflux)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Ureteric Obstructive Nephropathy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020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Obstructive Nephropathy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061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6434" marR="16434" marT="16434" marB="16434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832724" y="2871788"/>
            <a:ext cx="5562600" cy="44084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32442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R:\2011 ANNUAL REPORT\Publisher\2011 Annual Report - 2\CH02 NEW PATIENTS\Figures\Fig2_22_Aust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48680"/>
            <a:ext cx="7344817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899592" y="6413500"/>
            <a:ext cx="144016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2.22</a:t>
            </a:r>
            <a:r>
              <a:rPr kumimoji="0" lang="en-AU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 - AUST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0366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36810" y="6413500"/>
            <a:ext cx="144016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2.22</a:t>
            </a:r>
            <a:r>
              <a:rPr kumimoji="0" lang="en-AU" sz="9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 - NZ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38914" name="Picture 2" descr="R:\2011 ANNUAL REPORT\Publisher\2011 Annual Report - 2\CH02 NEW PATIENTS\Figures\Fig2_22_NZ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810" y="548680"/>
            <a:ext cx="7723622" cy="5149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01108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032223"/>
              </p:ext>
            </p:extLst>
          </p:nvPr>
        </p:nvGraphicFramePr>
        <p:xfrm>
          <a:off x="539552" y="545971"/>
          <a:ext cx="7992890" cy="5910084"/>
        </p:xfrm>
        <a:graphic>
          <a:graphicData uri="http://schemas.openxmlformats.org/drawingml/2006/table">
            <a:tbl>
              <a:tblPr/>
              <a:tblGrid>
                <a:gridCol w="1152128"/>
                <a:gridCol w="1953242"/>
                <a:gridCol w="488752"/>
                <a:gridCol w="488752"/>
                <a:gridCol w="488752"/>
                <a:gridCol w="488752"/>
                <a:gridCol w="488752"/>
                <a:gridCol w="488752"/>
                <a:gridCol w="488752"/>
                <a:gridCol w="488752"/>
                <a:gridCol w="488752"/>
                <a:gridCol w="488752"/>
              </a:tblGrid>
              <a:tr h="283156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2.23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76405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Biopsy of New Patients   2010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5571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Biopsy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Qld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NSW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ACT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Tas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WA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5954">
                <a:tc row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T1 Insulin Dependent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T2 Insulin Requiring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T2 Non-Insulin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 diagnosis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 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row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No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T1 Insulin Dependent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T2 Insulin Requiring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T2 Non-Insulin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 diagnosis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595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 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398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1568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5954">
                <a:tc gridSpan="2">
                  <a:txBody>
                    <a:bodyPr/>
                    <a:lstStyle/>
                    <a:p>
                      <a:pPr marR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2257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13779" marB="13779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954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5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3779" marR="13779" marT="0" marB="0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33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152400" y="2774950"/>
            <a:ext cx="5211763" cy="464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38310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55576" y="6453336"/>
            <a:ext cx="1117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2.3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R:\2011 ANNUAL REPORT\Publisher\2011 Annual Report - 2\CH02 NEW PATIENTS\Figures\fig2_3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90" y="692696"/>
            <a:ext cx="8047658" cy="5365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36810" y="6413500"/>
            <a:ext cx="144016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2.24 - AUST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62" name="Picture 2" descr="R:\2011 ANNUAL REPORT\Publisher\2011 Annual Report - 2\CH02 NEW PATIENTS\Figures\fig2_24_Aust_GN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806" y="548680"/>
            <a:ext cx="7687618" cy="512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9900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36810" y="6413500"/>
            <a:ext cx="144016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2.24 - NZ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1986" name="Picture 2" descr="R:\2011 ANNUAL REPORT\Publisher\2011 Annual Report - 2\CH02 NEW PATIENTS\Figures\fig2_24_NZ_GN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78" y="548680"/>
            <a:ext cx="8155670" cy="543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1799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36810" y="6413500"/>
            <a:ext cx="144016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2.25 - AUST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3010" name="Picture 2" descr="R:\2011 ANNUAL REPORT\Publisher\2011 Annual Report - 2\CH02 NEW PATIENTS\Figures\fig2_25_Aust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74" y="548680"/>
            <a:ext cx="8335690" cy="5557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84325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36810" y="6413500"/>
            <a:ext cx="144016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2.25 - NZ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4034" name="Picture 2" descr="R:\2011 ANNUAL REPORT\Publisher\2011 Annual Report - 2\CH02 NEW PATIENTS\Figures\fig2_25_NZ_diab_col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790" y="548680"/>
            <a:ext cx="8119666" cy="541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33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041589"/>
              </p:ext>
            </p:extLst>
          </p:nvPr>
        </p:nvGraphicFramePr>
        <p:xfrm>
          <a:off x="467545" y="620688"/>
          <a:ext cx="8208914" cy="5400599"/>
        </p:xfrm>
        <a:graphic>
          <a:graphicData uri="http://schemas.openxmlformats.org/drawingml/2006/table">
            <a:tbl>
              <a:tblPr/>
              <a:tblGrid>
                <a:gridCol w="1172702"/>
                <a:gridCol w="1172702"/>
                <a:gridCol w="1172702"/>
                <a:gridCol w="1172702"/>
                <a:gridCol w="1172702"/>
                <a:gridCol w="1172702"/>
                <a:gridCol w="1172702"/>
              </a:tblGrid>
              <a:tr h="502771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66297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Acceptance of Elderly New Patients   2006 - 2010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0374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63478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60-64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252 (255)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271 (255)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287 (255)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265 (227)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269 (222)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34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65-69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280 (358)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 (308)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 (363)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 (329)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244 (268)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34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70-74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331 (525)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 (458)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316 (476)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 (433)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283 (398)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56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75-79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302 (547)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286 (517)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284 (515)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291 (527)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 (477)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572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80-84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(397)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179 (431)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 (457)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 (389)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148 (337)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140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&gt;=85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(152)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(143)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(170)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 (179)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 (191)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2581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1375 (373)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1330 (347)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1444 (365)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1374 (336)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1283 (304)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5403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3478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60-64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(331)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(298)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(308)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 (325)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(386)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12142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65-69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(392)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 (344)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(391)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 (438)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(398)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165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70-74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(399)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 (384)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 (405)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(498)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 (350)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634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75-79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(280)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(278)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(277)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 (477)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(304)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634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80-84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 (297)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(119)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(90)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(202)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(223)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0907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&gt;=85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(103)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(66)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(60)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(43)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3500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 (326)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204 (282)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217 (290)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282 (364)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260 (325)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9328150" y="3281363"/>
            <a:ext cx="4013200" cy="33289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207564"/>
              </p:ext>
            </p:extLst>
          </p:nvPr>
        </p:nvGraphicFramePr>
        <p:xfrm>
          <a:off x="467544" y="692696"/>
          <a:ext cx="8136908" cy="4962962"/>
        </p:xfrm>
        <a:graphic>
          <a:graphicData uri="http://schemas.openxmlformats.org/drawingml/2006/table">
            <a:tbl>
              <a:tblPr/>
              <a:tblGrid>
                <a:gridCol w="842964"/>
                <a:gridCol w="342513"/>
                <a:gridCol w="299697"/>
                <a:gridCol w="299697"/>
                <a:gridCol w="324415"/>
                <a:gridCol w="324415"/>
                <a:gridCol w="340208"/>
                <a:gridCol w="340208"/>
                <a:gridCol w="324415"/>
                <a:gridCol w="321105"/>
                <a:gridCol w="321105"/>
                <a:gridCol w="327449"/>
                <a:gridCol w="327449"/>
                <a:gridCol w="324415"/>
                <a:gridCol w="338809"/>
                <a:gridCol w="338809"/>
                <a:gridCol w="315054"/>
                <a:gridCol w="390739"/>
                <a:gridCol w="414159"/>
                <a:gridCol w="414159"/>
                <a:gridCol w="432562"/>
                <a:gridCol w="432562"/>
              </a:tblGrid>
              <a:tr h="330780">
                <a:tc gridSpan="2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36864">
                <a:tc gridSpan="2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and Gender of New Patients   1-Jan-2010  to  31-Dec-2010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 = Number of Patients)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3698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Groups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(n=439)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(n=690)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(n=53)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(n=563)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(n=47)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(n=175)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(n=64)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(n=226)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</a:t>
                      </a:r>
                      <a:r>
                        <a:rPr lang="en-AU" sz="11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ust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(n=2257)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(n=503)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0468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20825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00-04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450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05-14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019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15-24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25-34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769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35-44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9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45-54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769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55-64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768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65-74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9769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75-84 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495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&gt;=85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3110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844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450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7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13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Mean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21300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All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49.3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131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Median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yrs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65.6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69.1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49.4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62.9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781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Range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4.8 - 93.2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1.3 - 90.8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21.4 - 87.8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0.2 - 89.3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27.9 - 82.7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0 - 86.3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29 - 71.4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2.1 - 88.7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0 - 93.2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0.8 - 86.5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5815013" y="8177213"/>
            <a:ext cx="6376987" cy="371633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719571" y="6313533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 ACT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170" name="Picture 2" descr="R:\2011 ANNUAL REPORT\Publisher\2011 Annual Report - 2\CH02 NEW PATIENTS\Figures\fig2.6_ACT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571" y="548680"/>
            <a:ext cx="7668853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385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8194" name="Picture 2" descr="R:\2011 ANNUAL REPORT\Publisher\2011 Annual Report - 2\CH02 NEW PATIENTS\Figures\fig2.6_NSW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548680"/>
            <a:ext cx="810090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75556" y="6311991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 NSW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6396038" y="3394075"/>
            <a:ext cx="5799137" cy="31337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9218" name="Picture 2" descr="R:\2011 ANNUAL REPORT\Publisher\2011 Annual Report - 2\CH02 NEW PATIENTS\Figures\fig2.6_NT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73022"/>
            <a:ext cx="8172400" cy="544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539552" y="6267450"/>
            <a:ext cx="1188134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</a:rPr>
              <a:t>Figure 2.6 - NT</a:t>
            </a:r>
            <a:endParaRPr kumimoji="0" lang="en-US" sz="1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14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2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C02 pp</Template>
  <TotalTime>108</TotalTime>
  <Pages>1</Pages>
  <Words>3760</Words>
  <Application>Microsoft Office PowerPoint</Application>
  <PresentationFormat>On-screen Show (4:3)</PresentationFormat>
  <Paragraphs>1825</Paragraphs>
  <Slides>43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C02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Alan Hurst</cp:lastModifiedBy>
  <cp:revision>65</cp:revision>
  <cp:lastPrinted>2002-10-08T08:01:51Z</cp:lastPrinted>
  <dcterms:created xsi:type="dcterms:W3CDTF">2012-04-27T03:28:39Z</dcterms:created>
  <dcterms:modified xsi:type="dcterms:W3CDTF">2012-06-18T00:51:39Z</dcterms:modified>
</cp:coreProperties>
</file>