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6/11/2025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6/11/2025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6/11/2025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6/11/2025</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6/11/2025</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anzorrg.org.au/data-management/attribution-statement"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291945" y="1282701"/>
            <a:ext cx="5481449" cy="4307148"/>
          </a:xfrm>
        </p:spPr>
        <p:txBody>
          <a:bodyPr anchor="ctr">
            <a:normAutofit/>
          </a:bodyPr>
          <a:lstStyle/>
          <a:p>
            <a:pPr>
              <a:lnSpc>
                <a:spcPct val="90000"/>
              </a:lnSpc>
            </a:pPr>
            <a:r>
              <a:rPr lang="en-AU" sz="4600" dirty="0"/>
              <a:t>Prevalence of </a:t>
            </a:r>
            <a:br>
              <a:rPr lang="en-AU" sz="4600" dirty="0"/>
            </a:br>
            <a:r>
              <a:rPr lang="en-AU" sz="4600" dirty="0"/>
              <a:t>Kidney Failure with Replacement Therapy</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a:bodyPr>
          <a:lstStyle/>
          <a:p>
            <a:pPr algn="l">
              <a:lnSpc>
                <a:spcPct val="150000"/>
              </a:lnSpc>
            </a:pPr>
            <a:r>
              <a:rPr lang="en-AU" dirty="0">
                <a:solidFill>
                  <a:schemeClr val="bg1"/>
                </a:solidFill>
              </a:rPr>
              <a:t>ANZDATA Registry 48</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Chapter 2 - Graphs</a:t>
            </a:r>
            <a:endParaRPr lang="en-AU" sz="3500" dirty="0">
              <a:solidFill>
                <a:srgbClr val="FFFFFF"/>
              </a:solidFill>
            </a:endParaRPr>
          </a:p>
        </p:txBody>
      </p:sp>
      <p:pic>
        <p:nvPicPr>
          <p:cNvPr id="5" name="Picture 4" descr="A blue and white logo&#10;&#10;Description automatically generated">
            <a:extLst>
              <a:ext uri="{FF2B5EF4-FFF2-40B4-BE49-F238E27FC236}">
                <a16:creationId xmlns:a16="http://schemas.microsoft.com/office/drawing/2014/main" id="{F6DDEF96-89F9-7309-F03F-00B3740562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908" y="5176426"/>
            <a:ext cx="1527052" cy="1080000"/>
          </a:xfrm>
          <a:prstGeom prst="rect">
            <a:avLst/>
          </a:prstGeom>
        </p:spPr>
      </p:pic>
      <p:sp>
        <p:nvSpPr>
          <p:cNvPr id="6" name="TextBox 5">
            <a:extLst>
              <a:ext uri="{FF2B5EF4-FFF2-40B4-BE49-F238E27FC236}">
                <a16:creationId xmlns:a16="http://schemas.microsoft.com/office/drawing/2014/main" id="{FA44FF0C-772D-3201-0899-A5CC0553B4CD}"/>
              </a:ext>
            </a:extLst>
          </p:cNvPr>
          <p:cNvSpPr txBox="1"/>
          <p:nvPr/>
        </p:nvSpPr>
        <p:spPr>
          <a:xfrm>
            <a:off x="654734" y="6256426"/>
            <a:ext cx="2379690" cy="276999"/>
          </a:xfrm>
          <a:prstGeom prst="rect">
            <a:avLst/>
          </a:prstGeom>
          <a:noFill/>
        </p:spPr>
        <p:txBody>
          <a:bodyPr wrap="square" rtlCol="0">
            <a:spAutoFit/>
          </a:bodyPr>
          <a:lstStyle/>
          <a:p>
            <a:r>
              <a:rPr lang="en-AU" sz="1200" b="1" dirty="0"/>
              <a:t>Release Date: 6/11/2025  </a:t>
            </a:r>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B8BA8D4-10C6-4203-9C45-7F191AB25A86}"/>
              </a:ext>
            </a:extLst>
          </p:cNvPr>
          <p:cNvPicPr>
            <a:picLocks noChangeAspect="1"/>
          </p:cNvPicPr>
          <p:nvPr/>
        </p:nvPicPr>
        <p:blipFill>
          <a:blip r:embed="rId2"/>
          <a:srcRect/>
          <a:stretch/>
        </p:blipFill>
        <p:spPr>
          <a:xfrm>
            <a:off x="2077600" y="506306"/>
            <a:ext cx="8058974" cy="586151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39843B5-82C1-68A6-5465-85BA2795B7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7940"/>
            <a:ext cx="1527052"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75C05EC-083D-405F-93D8-F7A37CA5292A}"/>
              </a:ext>
            </a:extLst>
          </p:cNvPr>
          <p:cNvPicPr>
            <a:picLocks noChangeAspect="1"/>
          </p:cNvPicPr>
          <p:nvPr/>
        </p:nvPicPr>
        <p:blipFill>
          <a:blip r:embed="rId2"/>
          <a:srcRect/>
          <a:stretch/>
        </p:blipFill>
        <p:spPr>
          <a:xfrm>
            <a:off x="2044082" y="481926"/>
            <a:ext cx="8081074" cy="5877590"/>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2FBB935-9B1A-7F0C-AD66-8908713E1C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3964" y="5297940"/>
            <a:ext cx="1527052"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BC71DCB-BEAE-4D24-8232-164CD81D517D}"/>
              </a:ext>
            </a:extLst>
          </p:cNvPr>
          <p:cNvPicPr>
            <a:picLocks noChangeAspect="1"/>
          </p:cNvPicPr>
          <p:nvPr/>
        </p:nvPicPr>
        <p:blipFill>
          <a:blip r:embed="rId2"/>
          <a:srcRect/>
          <a:stretch/>
        </p:blipFill>
        <p:spPr>
          <a:xfrm>
            <a:off x="2069246" y="500228"/>
            <a:ext cx="8078936" cy="587603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D800287-3D0D-2C53-4181-1E78F939AF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6264"/>
            <a:ext cx="1527052"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602988C-24EA-4FF9-A679-BA8E313CEF0A}"/>
              </a:ext>
            </a:extLst>
          </p:cNvPr>
          <p:cNvPicPr>
            <a:picLocks noChangeAspect="1"/>
          </p:cNvPicPr>
          <p:nvPr/>
        </p:nvPicPr>
        <p:blipFill>
          <a:blip r:embed="rId2"/>
          <a:srcRect/>
          <a:stretch/>
        </p:blipFill>
        <p:spPr>
          <a:xfrm>
            <a:off x="2085975" y="512397"/>
            <a:ext cx="8050615" cy="585543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ADA9BAC-B3B1-02AD-7AEA-AC26B47115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87834"/>
            <a:ext cx="1527052"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767C62E-3B10-4367-A5A9-0F17B94C6F7C}"/>
              </a:ext>
            </a:extLst>
          </p:cNvPr>
          <p:cNvPicPr>
            <a:picLocks noChangeAspect="1"/>
          </p:cNvPicPr>
          <p:nvPr/>
        </p:nvPicPr>
        <p:blipFill>
          <a:blip r:embed="rId2"/>
          <a:srcRect/>
          <a:stretch/>
        </p:blipFill>
        <p:spPr>
          <a:xfrm>
            <a:off x="2052473" y="488029"/>
            <a:ext cx="8081074" cy="5877590"/>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F177536A-F0EB-FA32-4A4A-8A40F02947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7142" y="5297940"/>
            <a:ext cx="1527052"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8612D0B-880E-461A-9FB4-153249D391BC}"/>
              </a:ext>
            </a:extLst>
          </p:cNvPr>
          <p:cNvPicPr>
            <a:picLocks noChangeAspect="1"/>
          </p:cNvPicPr>
          <p:nvPr/>
        </p:nvPicPr>
        <p:blipFill>
          <a:blip r:embed="rId2"/>
          <a:srcRect/>
          <a:stretch/>
        </p:blipFill>
        <p:spPr>
          <a:xfrm>
            <a:off x="2070342" y="501025"/>
            <a:ext cx="8065104" cy="586597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1D77DCF-40D0-9AEC-F078-B61E31F8C1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87000"/>
            <a:ext cx="1527052"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B19E069-04A3-48DC-BFDE-5C58EECF1D50}"/>
              </a:ext>
            </a:extLst>
          </p:cNvPr>
          <p:cNvPicPr>
            <a:picLocks noChangeAspect="1"/>
          </p:cNvPicPr>
          <p:nvPr/>
        </p:nvPicPr>
        <p:blipFill>
          <a:blip r:embed="rId2"/>
          <a:srcRect/>
          <a:stretch/>
        </p:blipFill>
        <p:spPr>
          <a:xfrm>
            <a:off x="2078713" y="507116"/>
            <a:ext cx="8056747" cy="585989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6647C7D-AE93-CD7B-91E8-FCA6C7908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5149" y="5297940"/>
            <a:ext cx="1527052"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AA89658-29DA-467E-8EFA-FCAE706F7723}"/>
              </a:ext>
            </a:extLst>
          </p:cNvPr>
          <p:cNvPicPr>
            <a:picLocks noChangeAspect="1"/>
          </p:cNvPicPr>
          <p:nvPr/>
        </p:nvPicPr>
        <p:blipFill>
          <a:blip r:embed="rId2"/>
          <a:srcRect/>
          <a:stretch/>
        </p:blipFill>
        <p:spPr>
          <a:xfrm>
            <a:off x="2052473" y="488029"/>
            <a:ext cx="8081074" cy="5877590"/>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2C866CC-7932-9FC3-8D56-50486A48EA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85620"/>
            <a:ext cx="1527052" cy="1080000"/>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8969D82-364D-4432-9BC2-EF58D9485398}"/>
              </a:ext>
            </a:extLst>
          </p:cNvPr>
          <p:cNvPicPr>
            <a:picLocks noChangeAspect="1"/>
          </p:cNvPicPr>
          <p:nvPr/>
        </p:nvPicPr>
        <p:blipFill>
          <a:blip r:embed="rId2"/>
          <a:srcRect/>
          <a:stretch/>
        </p:blipFill>
        <p:spPr>
          <a:xfrm>
            <a:off x="2044101" y="481941"/>
            <a:ext cx="8092416" cy="5885839"/>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2A21886-B30A-F250-3860-1E3CFFB210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23933"/>
            <a:ext cx="1527052" cy="1080000"/>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980BD0B-82F4-438B-8437-6BE5D15DC128}"/>
              </a:ext>
            </a:extLst>
          </p:cNvPr>
          <p:cNvPicPr>
            <a:picLocks noChangeAspect="1"/>
          </p:cNvPicPr>
          <p:nvPr/>
        </p:nvPicPr>
        <p:blipFill>
          <a:blip r:embed="rId2"/>
          <a:srcRect/>
          <a:stretch/>
        </p:blipFill>
        <p:spPr>
          <a:xfrm>
            <a:off x="2085975" y="512397"/>
            <a:ext cx="8050615" cy="585543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C283328-19DD-3A61-109E-B5A76F0BA9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2411" y="5287834"/>
            <a:ext cx="1527052" cy="1080000"/>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5146691" y="797510"/>
            <a:ext cx="6508746" cy="5478423"/>
          </a:xfrm>
          <a:prstGeom prst="rect">
            <a:avLst/>
          </a:prstGeom>
        </p:spPr>
        <p:txBody>
          <a:bodyPr wrap="square">
            <a:spAutoFit/>
          </a:bodyPr>
          <a:lstStyle/>
          <a:p>
            <a:pPr marL="1169988" indent="-1169988"/>
            <a:r>
              <a:rPr lang="en-AU" sz="1400" dirty="0">
                <a:latin typeface="Arial" panose="020B0604020202020204" pitchFamily="34" charset="0"/>
                <a:cs typeface="Arial" panose="020B0604020202020204" pitchFamily="34" charset="0"/>
              </a:rPr>
              <a:t>Figure 2.1.1 		Prevalent KRT Patient Numbers - Australia - 31 December 	2024</a:t>
            </a:r>
          </a:p>
          <a:p>
            <a:pPr marL="1169988" indent="-1169988"/>
            <a:r>
              <a:rPr lang="en-AU" sz="1400" dirty="0">
                <a:latin typeface="Arial" panose="020B0604020202020204" pitchFamily="34" charset="0"/>
                <a:cs typeface="Arial" panose="020B0604020202020204" pitchFamily="34" charset="0"/>
              </a:rPr>
              <a:t>Figure 2.1.2 		Prevalent KRT Patients Per Million Population - Australia - 31 	December 2024</a:t>
            </a:r>
          </a:p>
          <a:p>
            <a:pPr marL="1169988" indent="-1169988"/>
            <a:r>
              <a:rPr lang="en-AU" sz="1400" dirty="0">
                <a:latin typeface="Arial" panose="020B0604020202020204" pitchFamily="34" charset="0"/>
                <a:cs typeface="Arial" panose="020B0604020202020204" pitchFamily="34" charset="0"/>
              </a:rPr>
              <a:t>Figure 2.2.1 		Prevalent KRT Patient Numbers - New Zealand - 31 December 	2024</a:t>
            </a:r>
          </a:p>
          <a:p>
            <a:pPr marL="1169988" indent="-1169988"/>
            <a:r>
              <a:rPr lang="en-AU" sz="1400" dirty="0">
                <a:latin typeface="Arial" panose="020B0604020202020204" pitchFamily="34" charset="0"/>
                <a:cs typeface="Arial" panose="020B0604020202020204" pitchFamily="34" charset="0"/>
              </a:rPr>
              <a:t>Figure 2.2.2 		Prevalent KRT Patients Per Million Population - New Zealand - 	31 December 2024</a:t>
            </a:r>
          </a:p>
          <a:p>
            <a:pPr marL="1169988" indent="-1169988"/>
            <a:r>
              <a:rPr lang="en-AU" sz="1400" dirty="0">
                <a:latin typeface="Arial" panose="020B0604020202020204" pitchFamily="34" charset="0"/>
                <a:cs typeface="Arial" panose="020B0604020202020204" pitchFamily="34" charset="0"/>
              </a:rPr>
              <a:t>Figure 2.3 		KRT Modality by Country 2024</a:t>
            </a:r>
          </a:p>
          <a:p>
            <a:pPr marL="1169988" indent="-1169988"/>
            <a:r>
              <a:rPr lang="en-AU" sz="1400" dirty="0">
                <a:latin typeface="Arial" panose="020B0604020202020204" pitchFamily="34" charset="0"/>
                <a:cs typeface="Arial" panose="020B0604020202020204" pitchFamily="34" charset="0"/>
              </a:rPr>
              <a:t>Figure 2.4 		Dialysis Modality by Country 2024</a:t>
            </a:r>
          </a:p>
          <a:p>
            <a:pPr marL="1169988" indent="-1169988"/>
            <a:r>
              <a:rPr lang="en-AU" sz="1400" dirty="0">
                <a:latin typeface="Arial" panose="020B0604020202020204" pitchFamily="34" charset="0"/>
                <a:cs typeface="Arial" panose="020B0604020202020204" pitchFamily="34" charset="0"/>
              </a:rPr>
              <a:t>Figure 2.5 		KRT Modality by State/Territory - 31 December 2024</a:t>
            </a:r>
          </a:p>
          <a:p>
            <a:pPr marL="1169988" indent="-1169988"/>
            <a:r>
              <a:rPr lang="en-AU" sz="1400" dirty="0">
                <a:latin typeface="Arial" panose="020B0604020202020204" pitchFamily="34" charset="0"/>
                <a:cs typeface="Arial" panose="020B0604020202020204" pitchFamily="34" charset="0"/>
              </a:rPr>
              <a:t>Figure 2.6 		Dialysis Modality by State/Territory - 31 December 2024</a:t>
            </a:r>
          </a:p>
          <a:p>
            <a:pPr marL="1169988" indent="-1169988"/>
            <a:r>
              <a:rPr lang="en-AU" sz="1400" dirty="0">
                <a:latin typeface="Arial" panose="020B0604020202020204" pitchFamily="34" charset="0"/>
                <a:cs typeface="Arial" panose="020B0604020202020204" pitchFamily="34" charset="0"/>
              </a:rPr>
              <a:t>Figure 2.7.1 		Prevalent Dialysis Patient Numbers - Australia - 31 December 	2024</a:t>
            </a:r>
          </a:p>
          <a:p>
            <a:pPr marL="1169988" indent="-1169988"/>
            <a:r>
              <a:rPr lang="en-AU" sz="1400" dirty="0">
                <a:latin typeface="Arial" panose="020B0604020202020204" pitchFamily="34" charset="0"/>
                <a:cs typeface="Arial" panose="020B0604020202020204" pitchFamily="34" charset="0"/>
              </a:rPr>
              <a:t>Figure 2.7.2 		Prevalent Dialysis Patients Per Million Population - Australia - 	31 December 2024</a:t>
            </a:r>
          </a:p>
          <a:p>
            <a:pPr marL="1169988" indent="-1169988"/>
            <a:r>
              <a:rPr lang="en-AU" sz="1400" dirty="0">
                <a:latin typeface="Arial" panose="020B0604020202020204" pitchFamily="34" charset="0"/>
                <a:cs typeface="Arial" panose="020B0604020202020204" pitchFamily="34" charset="0"/>
              </a:rPr>
              <a:t>Figure 2.8.1 		Prevalent Dialysis Patient Numbers - New Zealand - 31 	December 2024</a:t>
            </a:r>
          </a:p>
          <a:p>
            <a:pPr marL="1169988" indent="-1169988"/>
            <a:r>
              <a:rPr lang="en-AU" sz="1400" dirty="0">
                <a:latin typeface="Arial" panose="020B0604020202020204" pitchFamily="34" charset="0"/>
                <a:cs typeface="Arial" panose="020B0604020202020204" pitchFamily="34" charset="0"/>
              </a:rPr>
              <a:t>Figure 2.8.2 		Prevalent Dialysis Patients Per Million Population - New 	Zealand - 31 December 2024</a:t>
            </a:r>
          </a:p>
          <a:p>
            <a:pPr marL="1169988" indent="-1169988"/>
            <a:r>
              <a:rPr lang="en-AU" sz="1400" dirty="0">
                <a:latin typeface="Arial" panose="020B0604020202020204" pitchFamily="34" charset="0"/>
                <a:cs typeface="Arial" panose="020B0604020202020204" pitchFamily="34" charset="0"/>
              </a:rPr>
              <a:t>Figure 2.9.1 		Method and Location of Dialysis - Australia, 2020-2024</a:t>
            </a:r>
          </a:p>
          <a:p>
            <a:pPr marL="1169988" indent="-1169988"/>
            <a:r>
              <a:rPr lang="en-AU" sz="1400" dirty="0">
                <a:latin typeface="Arial" panose="020B0604020202020204" pitchFamily="34" charset="0"/>
                <a:cs typeface="Arial" panose="020B0604020202020204" pitchFamily="34" charset="0"/>
              </a:rPr>
              <a:t>Figure 2.9.2 		Method and Location of Dialysis - New Zealand, 2020-2024</a:t>
            </a:r>
          </a:p>
          <a:p>
            <a:pPr marL="1169988" indent="-1169988"/>
            <a:r>
              <a:rPr lang="en-AU" sz="1400" dirty="0">
                <a:latin typeface="Arial" panose="020B0604020202020204" pitchFamily="34" charset="0"/>
                <a:cs typeface="Arial" panose="020B0604020202020204" pitchFamily="34" charset="0"/>
              </a:rPr>
              <a:t>Figure 2.10.1		Comorbid Conditions at End of Year - Australia</a:t>
            </a:r>
          </a:p>
          <a:p>
            <a:pPr marL="1169988" indent="-1169988"/>
            <a:r>
              <a:rPr lang="en-AU" sz="1400" dirty="0">
                <a:latin typeface="Arial" panose="020B0604020202020204" pitchFamily="34" charset="0"/>
                <a:cs typeface="Arial" panose="020B0604020202020204" pitchFamily="34" charset="0"/>
              </a:rPr>
              <a:t>Figure 2.10.2 		Comorbid Conditions at End of Year - New Zealand</a:t>
            </a:r>
          </a:p>
          <a:p>
            <a:pPr marL="1169988" indent="-1169988"/>
            <a:r>
              <a:rPr lang="en-AU" sz="1400" dirty="0">
                <a:latin typeface="Arial" panose="020B0604020202020204" pitchFamily="34" charset="0"/>
                <a:cs typeface="Arial" panose="020B0604020202020204" pitchFamily="34" charset="0"/>
              </a:rPr>
              <a:t>Figure 2.11 		Diabetes Status at End of Year</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557310" y="2400022"/>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935840" y="562013"/>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Tree>
    <p:extLst>
      <p:ext uri="{BB962C8B-B14F-4D97-AF65-F5344CB8AC3E}">
        <p14:creationId xmlns:p14="http://schemas.microsoft.com/office/powerpoint/2010/main" val="3965713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38A22C-844D-5E0F-DF45-D6BDB7C6DF47}"/>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F8D4D4F4-8838-4067-D819-CDAF1638A98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56C52553-9A7F-38FA-9345-76996372149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10BC7E00-C0E9-4FDC-83CE-E5213BB1DD7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0E6DE06-B3A9-95E6-949C-20A1ADED25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E2D99D8B-F2C1-D709-71BF-1222EC149F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C7964CD5-FB15-61DB-FB94-D389DE4A76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A5D6666D-423C-3E9E-F2F9-F5E487BD53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822BDE9E-AEE6-9B9B-8F29-412757CE0D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DF565A38-7177-6511-0779-8E1E67BA57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BB7951B-E226-8573-806F-FCC0301B69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87E053A4-ABB5-BB65-2936-CC4C5D191E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6AE4FDE9-EADE-8D75-046B-41DDCAD3D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402A9BA4-4811-D36F-AA29-BF78386B7D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AFE54267-51C0-0229-516E-E5CCA8E62D6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41302EA4-FDB5-F544-9E2A-70BCA91A40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AB4C1AB1-EAFE-958A-BDBC-D5A78AA0B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922C2F7-5123-3AFE-674B-2E7EEA32D1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40EA8C9-1A60-12E4-99DB-187919EA4F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7491472A-AB8F-0BD0-8B23-627B85E50F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044D9934-B077-69B3-0E3D-0AD9EF7593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98E9149B-5388-1B7A-7214-04EB00F262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2423C4E5-D733-830E-BBE1-F982C7A92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95B791F3-B140-A329-0642-BE77E8F0A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146E58F-5C04-A2D2-A2B2-E6C239BB2A22}"/>
              </a:ext>
            </a:extLst>
          </p:cNvPr>
          <p:cNvSpPr txBox="1"/>
          <p:nvPr/>
        </p:nvSpPr>
        <p:spPr>
          <a:xfrm>
            <a:off x="701994" y="1338086"/>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utilisation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p>
          <a:p>
            <a:r>
              <a:rPr lang="en-AU" dirty="0">
                <a:hlinkClick r:id="rId2"/>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pic>
        <p:nvPicPr>
          <p:cNvPr id="2" name="Picture 1" descr="A blue and white logo&#10;&#10;Description automatically generated">
            <a:hlinkClick r:id="rId3" action="ppaction://hlinksldjump"/>
            <a:extLst>
              <a:ext uri="{FF2B5EF4-FFF2-40B4-BE49-F238E27FC236}">
                <a16:creationId xmlns:a16="http://schemas.microsoft.com/office/drawing/2014/main" id="{F6045783-B580-54EF-F6EF-80C1F1C8C1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83964"/>
            <a:ext cx="1527052" cy="1080000"/>
          </a:xfrm>
          <a:prstGeom prst="rect">
            <a:avLst/>
          </a:prstGeom>
        </p:spPr>
      </p:pic>
    </p:spTree>
    <p:extLst>
      <p:ext uri="{BB962C8B-B14F-4D97-AF65-F5344CB8AC3E}">
        <p14:creationId xmlns:p14="http://schemas.microsoft.com/office/powerpoint/2010/main" val="115832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AFC4277-9F0E-4248-BDAA-801843511C8B}"/>
              </a:ext>
            </a:extLst>
          </p:cNvPr>
          <p:cNvPicPr>
            <a:picLocks noChangeAspect="1"/>
          </p:cNvPicPr>
          <p:nvPr/>
        </p:nvPicPr>
        <p:blipFill>
          <a:blip r:embed="rId2"/>
          <a:srcRect/>
          <a:stretch/>
        </p:blipFill>
        <p:spPr>
          <a:xfrm>
            <a:off x="1979962" y="490204"/>
            <a:ext cx="8081074" cy="5877590"/>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E6FD9B78-69E2-7507-16B9-40140D4C10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2"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13CB93C-BACA-F0B8-7F83-AEF425042ED3}"/>
              </a:ext>
            </a:extLst>
          </p:cNvPr>
          <p:cNvPicPr>
            <a:picLocks noChangeAspect="1"/>
          </p:cNvPicPr>
          <p:nvPr/>
        </p:nvPicPr>
        <p:blipFill>
          <a:blip r:embed="rId2"/>
          <a:srcRect/>
          <a:stretch/>
        </p:blipFill>
        <p:spPr>
          <a:xfrm>
            <a:off x="2061829" y="494835"/>
            <a:ext cx="8068341" cy="5868329"/>
          </a:xfrm>
          <a:prstGeom prst="rect">
            <a:avLst/>
          </a:prstGeom>
        </p:spPr>
      </p:pic>
      <p:pic>
        <p:nvPicPr>
          <p:cNvPr id="4" name="Picture 3" descr="A blue and white logo&#10;&#10;Description automatically generated">
            <a:hlinkClick r:id="rId3" action="ppaction://hlinksldjump"/>
            <a:extLst>
              <a:ext uri="{FF2B5EF4-FFF2-40B4-BE49-F238E27FC236}">
                <a16:creationId xmlns:a16="http://schemas.microsoft.com/office/drawing/2014/main" id="{67780237-8559-A5C6-B814-3DAD556C9B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3838" y="5283165"/>
            <a:ext cx="1527052"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C12DAC6-69EB-436F-B46D-A81659EDB9A3}"/>
              </a:ext>
            </a:extLst>
          </p:cNvPr>
          <p:cNvPicPr>
            <a:picLocks noChangeAspect="1"/>
          </p:cNvPicPr>
          <p:nvPr/>
        </p:nvPicPr>
        <p:blipFill>
          <a:blip r:embed="rId2"/>
          <a:srcRect/>
          <a:stretch/>
        </p:blipFill>
        <p:spPr>
          <a:xfrm>
            <a:off x="2060850" y="494123"/>
            <a:ext cx="8075696" cy="5873678"/>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95E11B99-9A75-E4D1-2136-F77A97FF79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87802"/>
            <a:ext cx="1527052"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DE323EF-C596-436C-9A00-E4FF3B0FCF96}"/>
              </a:ext>
            </a:extLst>
          </p:cNvPr>
          <p:cNvPicPr>
            <a:picLocks noChangeAspect="1"/>
          </p:cNvPicPr>
          <p:nvPr/>
        </p:nvPicPr>
        <p:blipFill>
          <a:blip r:embed="rId2"/>
          <a:srcRect/>
          <a:stretch/>
        </p:blipFill>
        <p:spPr>
          <a:xfrm>
            <a:off x="2035758" y="475872"/>
            <a:ext cx="8117688" cy="5904220"/>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F1202F8B-D660-A050-432B-156C806546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427" y="5306407"/>
            <a:ext cx="1527052"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2782A55-6F75-4117-804D-39EFE672ACAF}"/>
              </a:ext>
            </a:extLst>
          </p:cNvPr>
          <p:cNvPicPr>
            <a:picLocks noChangeAspect="1"/>
          </p:cNvPicPr>
          <p:nvPr/>
        </p:nvPicPr>
        <p:blipFill>
          <a:blip r:embed="rId2"/>
          <a:srcRect/>
          <a:stretch/>
        </p:blipFill>
        <p:spPr>
          <a:xfrm>
            <a:off x="2044082" y="481926"/>
            <a:ext cx="8081074" cy="5877590"/>
          </a:xfrm>
          <a:prstGeom prst="rect">
            <a:avLst/>
          </a:prstGeom>
        </p:spPr>
      </p:pic>
      <p:pic>
        <p:nvPicPr>
          <p:cNvPr id="3" name="Picture 2" descr="A blue and white logo&#10;&#10;Description automatically generated">
            <a:hlinkClick r:id="rId3" action="ppaction://hlinksldjump"/>
            <a:extLst>
              <a:ext uri="{FF2B5EF4-FFF2-40B4-BE49-F238E27FC236}">
                <a16:creationId xmlns:a16="http://schemas.microsoft.com/office/drawing/2014/main" id="{8B3F1D3E-5FF5-B40F-E0F4-D0ED19C039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79517"/>
            <a:ext cx="1527052"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B2A087F-6439-44A6-94DD-C2189A8AE28A}"/>
              </a:ext>
            </a:extLst>
          </p:cNvPr>
          <p:cNvPicPr>
            <a:picLocks noChangeAspect="1"/>
          </p:cNvPicPr>
          <p:nvPr/>
        </p:nvPicPr>
        <p:blipFill>
          <a:blip r:embed="rId2"/>
          <a:srcRect/>
          <a:stretch/>
        </p:blipFill>
        <p:spPr>
          <a:xfrm>
            <a:off x="2060872" y="494138"/>
            <a:ext cx="8087296" cy="588211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D243C61-033E-82CA-B37B-92A7558D82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6254"/>
            <a:ext cx="1527052"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5C00242-35C8-4D3F-9AE9-BD1BE1A586CA}"/>
              </a:ext>
            </a:extLst>
          </p:cNvPr>
          <p:cNvPicPr>
            <a:picLocks noChangeAspect="1"/>
          </p:cNvPicPr>
          <p:nvPr/>
        </p:nvPicPr>
        <p:blipFill>
          <a:blip r:embed="rId2"/>
          <a:srcRect/>
          <a:stretch/>
        </p:blipFill>
        <p:spPr>
          <a:xfrm>
            <a:off x="2044100" y="481942"/>
            <a:ext cx="8092416" cy="5885839"/>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E7248D1-B256-1E4D-0E6E-26B3A4E1AD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7940"/>
            <a:ext cx="1527052"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258</TotalTime>
  <Words>402</Words>
  <Application>Microsoft Office PowerPoint</Application>
  <PresentationFormat>Widescreen</PresentationFormat>
  <Paragraphs>30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Open Sans</vt:lpstr>
      <vt:lpstr>Trebuchet MS</vt:lpstr>
      <vt:lpstr>Wingdings 3</vt:lpstr>
      <vt:lpstr>Facet</vt:lpstr>
      <vt:lpstr>Prevalence of  Kidney Failure with Replacement Therapy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Prevalence of Kidney Failure with Replacement Therapy ANZDATA ANZDATA AR 2024 Chapter 2</dc:title>
  <dc:creator>ANZ DATA</dc:creator>
  <cp:keywords>#prevalence, #ANZDATA</cp:keywords>
  <cp:lastModifiedBy>Chris Davies</cp:lastModifiedBy>
  <cp:revision>26</cp:revision>
  <dcterms:created xsi:type="dcterms:W3CDTF">2019-09-24T02:19:39Z</dcterms:created>
  <dcterms:modified xsi:type="dcterms:W3CDTF">2025-11-06T00:57:36Z</dcterms:modified>
  <cp:category>47th ANZDATA Annual Report 2024 on 2023 Data</cp:category>
</cp:coreProperties>
</file>