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62" r:id="rId2"/>
    <p:sldId id="451" r:id="rId3"/>
    <p:sldId id="454" r:id="rId4"/>
    <p:sldId id="453" r:id="rId5"/>
    <p:sldId id="455" r:id="rId6"/>
    <p:sldId id="456" r:id="rId7"/>
    <p:sldId id="458" r:id="rId8"/>
    <p:sldId id="460" r:id="rId9"/>
    <p:sldId id="461" r:id="rId10"/>
    <p:sldId id="452" r:id="rId11"/>
    <p:sldId id="457" r:id="rId12"/>
  </p:sldIdLst>
  <p:sldSz cx="9144000" cy="6858000" type="screen4x3"/>
  <p:notesSz cx="6797675" cy="985678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00FF"/>
    <a:srgbClr val="3333FF"/>
    <a:srgbClr val="3366FF"/>
    <a:srgbClr val="66FFFF"/>
    <a:srgbClr val="00FF00"/>
    <a:srgbClr val="0000CC"/>
    <a:srgbClr val="FAF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41" autoAdjust="0"/>
  </p:normalViewPr>
  <p:slideViewPr>
    <p:cSldViewPr>
      <p:cViewPr>
        <p:scale>
          <a:sx n="100" d="100"/>
          <a:sy n="100" d="100"/>
        </p:scale>
        <p:origin x="-1950" y="-4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2951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699039"/>
            <a:ext cx="4981575" cy="445470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978" tIns="44691" rIns="90978" bIns="44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9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0613" y="850900"/>
            <a:ext cx="4618037" cy="34639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363942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2382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9322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5673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91263" y="609600"/>
            <a:ext cx="1735137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4263" y="609600"/>
            <a:ext cx="5054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92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954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363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4263" y="1981200"/>
            <a:ext cx="3378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4863" y="1981200"/>
            <a:ext cx="3378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7500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5407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308850" y="6661150"/>
            <a:ext cx="1285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AU" sz="1000" b="1" dirty="0">
                <a:solidFill>
                  <a:srgbClr val="080808"/>
                </a:solidFill>
              </a:rPr>
              <a:t>© ANZDATA Registry</a:t>
            </a:r>
            <a:endParaRPr lang="en-US" dirty="0"/>
          </a:p>
        </p:txBody>
      </p:sp>
      <p:pic>
        <p:nvPicPr>
          <p:cNvPr id="4" name="Picture 4" descr="ANZDATA-minu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99213"/>
            <a:ext cx="5397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5213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308850" y="6661150"/>
            <a:ext cx="1285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AU" sz="1000" b="1" dirty="0">
                <a:solidFill>
                  <a:srgbClr val="080808"/>
                </a:solidFill>
              </a:rPr>
              <a:t>© ANZDATA Registry</a:t>
            </a:r>
            <a:endParaRPr lang="en-US" dirty="0"/>
          </a:p>
        </p:txBody>
      </p:sp>
      <p:pic>
        <p:nvPicPr>
          <p:cNvPr id="3" name="Picture 4" descr="ANZDATA-minu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99213"/>
            <a:ext cx="5397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2564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2188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335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7600" y="609600"/>
            <a:ext cx="6908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84263" y="1981200"/>
            <a:ext cx="6908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6" r:id="rId6"/>
    <p:sldLayoutId id="2147483697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+mj-lt"/>
          <a:ea typeface="+mj-ea"/>
          <a:cs typeface="+mj-cs"/>
        </a:defRPr>
      </a:lvl1pPr>
      <a:lvl2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2pPr>
      <a:lvl3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3pPr>
      <a:lvl4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4pPr>
      <a:lvl5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5pPr>
      <a:lvl6pPr marL="4572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6pPr>
      <a:lvl7pPr marL="9144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7pPr>
      <a:lvl8pPr marL="13716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8pPr>
      <a:lvl9pPr marL="18288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9pPr>
    </p:titleStyle>
    <p:bodyStyle>
      <a:lvl1pPr marL="342900" indent="-3429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2pPr>
      <a:lvl3pPr marL="11430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3pPr>
      <a:lvl4pPr marL="16002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4pPr>
      <a:lvl5pPr marL="20574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5pPr>
      <a:lvl6pPr marL="25146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6pPr>
      <a:lvl7pPr marL="29718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7pPr>
      <a:lvl8pPr marL="34290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8pPr>
      <a:lvl9pPr marL="38862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406024" y="908720"/>
            <a:ext cx="6480720" cy="4608512"/>
            <a:chOff x="1406024" y="908720"/>
            <a:chExt cx="6480720" cy="4608512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1406024" y="908720"/>
              <a:ext cx="6480720" cy="4608512"/>
              <a:chOff x="110717591" y="105570213"/>
              <a:chExt cx="6671603" cy="3181406"/>
            </a:xfrm>
          </p:grpSpPr>
          <p:sp>
            <p:nvSpPr>
              <p:cNvPr id="5" name="Rectangle 3"/>
              <p:cNvSpPr>
                <a:spLocks noChangeArrowheads="1"/>
              </p:cNvSpPr>
              <p:nvPr/>
            </p:nvSpPr>
            <p:spPr bwMode="auto">
              <a:xfrm>
                <a:off x="113981703" y="107141609"/>
                <a:ext cx="3407485" cy="161001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AU" sz="2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DEATHS</a:t>
                </a:r>
                <a:endPara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" name="Rectangle 4"/>
              <p:cNvSpPr>
                <a:spLocks noChangeArrowheads="1"/>
              </p:cNvSpPr>
              <p:nvPr/>
            </p:nvSpPr>
            <p:spPr bwMode="auto">
              <a:xfrm>
                <a:off x="111395212" y="106001459"/>
                <a:ext cx="2584961" cy="1140150"/>
              </a:xfrm>
              <a:prstGeom prst="rect">
                <a:avLst/>
              </a:prstGeom>
              <a:solidFill>
                <a:srgbClr val="004D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AU" sz="1800" b="0" i="0" u="none" strike="noStrike" cap="none" normalizeH="0" baseline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CHAPTER 3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113980174" y="106488295"/>
                <a:ext cx="1368350" cy="653314"/>
              </a:xfrm>
              <a:prstGeom prst="rect">
                <a:avLst/>
              </a:prstGeom>
              <a:solidFill>
                <a:srgbClr val="CCE1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112611824" y="107141609"/>
                <a:ext cx="1368350" cy="653314"/>
              </a:xfrm>
              <a:prstGeom prst="rect">
                <a:avLst/>
              </a:prstGeom>
              <a:solidFill>
                <a:srgbClr val="F6EE7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9" name="Line 7"/>
              <p:cNvSpPr>
                <a:spLocks noChangeShapeType="1"/>
              </p:cNvSpPr>
              <p:nvPr/>
            </p:nvSpPr>
            <p:spPr bwMode="auto">
              <a:xfrm>
                <a:off x="110717591" y="107141609"/>
                <a:ext cx="6671603" cy="3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0" name="Line 8"/>
              <p:cNvSpPr>
                <a:spLocks noChangeShapeType="1"/>
              </p:cNvSpPr>
              <p:nvPr/>
            </p:nvSpPr>
            <p:spPr bwMode="auto">
              <a:xfrm>
                <a:off x="113981703" y="105570213"/>
                <a:ext cx="6" cy="3181406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</p:grp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024" y="4316474"/>
              <a:ext cx="1408700" cy="12007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27632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559046"/>
              </p:ext>
            </p:extLst>
          </p:nvPr>
        </p:nvGraphicFramePr>
        <p:xfrm>
          <a:off x="1187624" y="548682"/>
          <a:ext cx="6840760" cy="5635058"/>
        </p:xfrm>
        <a:graphic>
          <a:graphicData uri="http://schemas.openxmlformats.org/drawingml/2006/table">
            <a:tbl>
              <a:tblPr/>
              <a:tblGrid>
                <a:gridCol w="2071604"/>
                <a:gridCol w="1192289"/>
                <a:gridCol w="1192289"/>
                <a:gridCol w="1192289"/>
                <a:gridCol w="1192289"/>
              </a:tblGrid>
              <a:tr h="347515">
                <a:tc gridSpan="5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3.9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51532"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Death due to withdrawal-2010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2234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Withdrawal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Haemodialysis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Peritoneal Dialysis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Transplant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Total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31407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017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Psychosocial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017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 refused further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2017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Suicide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49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Cardiovascular comorbidity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2049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Cerebrovascular comorbidity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49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Peripheral vascular comorbidity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2017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Malignancy related withdrawal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7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Withdrawal due to </a:t>
                      </a: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2017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7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28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Zealand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7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Psychosocial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7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Suicide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2017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Cardiovascular comorbidity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7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Cerebrovascular comorbidity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2017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Peripheral vascular comorbidity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17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Malignancy related withdrawal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2017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89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7416800" y="5053013"/>
            <a:ext cx="4756150" cy="35861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098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090969" y="191757"/>
            <a:ext cx="1502852" cy="383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3.10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8334709" cy="5556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385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3"/>
          <p:cNvSpPr>
            <a:spLocks noChangeArrowheads="1" noChangeShapeType="1"/>
          </p:cNvSpPr>
          <p:nvPr/>
        </p:nvSpPr>
        <p:spPr bwMode="auto">
          <a:xfrm>
            <a:off x="-433388" y="5246688"/>
            <a:ext cx="4883151" cy="34147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966058"/>
              </p:ext>
            </p:extLst>
          </p:nvPr>
        </p:nvGraphicFramePr>
        <p:xfrm>
          <a:off x="539552" y="404662"/>
          <a:ext cx="8136904" cy="5832649"/>
        </p:xfrm>
        <a:graphic>
          <a:graphicData uri="http://schemas.openxmlformats.org/drawingml/2006/table">
            <a:tbl>
              <a:tblPr/>
              <a:tblGrid>
                <a:gridCol w="2034226"/>
                <a:gridCol w="2034226"/>
                <a:gridCol w="2034226"/>
                <a:gridCol w="2034226"/>
              </a:tblGrid>
              <a:tr h="387019">
                <a:tc gridSpan="4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3.1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23724"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Survival among People who Commenced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Dialysis 2001—2010 (Non-Indigenous) % (95% CI)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4261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Age at Start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Time Period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(Years)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Proportion Surviving </a:t>
                      </a:r>
                      <a:r>
                        <a:rPr lang="en-AU" sz="1000" b="1" kern="1400" dirty="0" err="1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</a:t>
                      </a: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(95 % CI)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Proportion </a:t>
                      </a:r>
                      <a:r>
                        <a:rPr lang="fr-FR" sz="1000" b="1" kern="1400" dirty="0" err="1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Surviving</a:t>
                      </a:r>
                      <a:r>
                        <a:rPr lang="fr-FR" sz="10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</a:t>
                      </a:r>
                      <a:endParaRPr lang="fr-FR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NZ (95 % CI)</a:t>
                      </a:r>
                      <a:endParaRPr lang="fr-FR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4162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0– 24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(95 - 98)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(89 - 98)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047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(90 - 96)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(85 - 97)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6531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(85 - 93)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(50 - 88)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80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25—44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(96 - 97)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(97 - 100)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648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(90 - 93)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(90 - 97)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691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(77 - 83)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(64 - 81)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98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45—64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(91 - 92)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(88 - 92)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673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(83 - 85)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(77 - 83)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398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 (58 - 61)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(47 - 57)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98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65—74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(84 - 86)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(81 - 87)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792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 (71 - 73)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 (67 - 75)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398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(38 - 42)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 (29 - 38)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26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75—84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(78 - 81)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(71 - 80)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673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 (61 - 64)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 (48 - 60)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8513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(24 - 27)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(15 - 25)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70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85 +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 (64 - 73)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 (45 - 78)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659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(43 - 54)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(24 - 59)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7365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(12 - 22)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(7 - 36)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089" marR="33089" marT="16544" marB="1654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655638" y="5540375"/>
            <a:ext cx="5302251" cy="44767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358775" y="887571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7712075" y="2876550"/>
            <a:ext cx="5354638" cy="61563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244555"/>
              </p:ext>
            </p:extLst>
          </p:nvPr>
        </p:nvGraphicFramePr>
        <p:xfrm>
          <a:off x="827584" y="260648"/>
          <a:ext cx="7344817" cy="6244675"/>
        </p:xfrm>
        <a:graphic>
          <a:graphicData uri="http://schemas.openxmlformats.org/drawingml/2006/table">
            <a:tbl>
              <a:tblPr/>
              <a:tblGrid>
                <a:gridCol w="1433506"/>
                <a:gridCol w="1518485"/>
                <a:gridCol w="1430995"/>
                <a:gridCol w="1430995"/>
                <a:gridCol w="1530836"/>
              </a:tblGrid>
              <a:tr h="285224">
                <a:tc gridSpan="5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3.2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22313"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Death Rates During Renal Replacement Therapy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All Patients Included who Received Treatment During 2010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1244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Group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Dialysis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Mortality Rate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(per 100 patient years, 95% CI)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Dialysis 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Deaths 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Included in 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Analysis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Transplant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Mortality Rate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(per 100 patient years, 95% CI)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Transplant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Deaths 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Included in 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Analysis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4967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</a:t>
                      </a:r>
                      <a:r>
                        <a:rPr lang="en-AU" sz="900" b="1" kern="1400" cap="small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Overall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7438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Australia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13.42 (12.70 - 14.19)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1.11 (0.96 - 1.29)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914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New Zealand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13.68 (12.15 -  15.40)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1.36 (0.99 - 1.86)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3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</a:t>
                      </a:r>
                      <a:r>
                        <a:rPr lang="en-AU" sz="900" b="1" kern="1400" cap="small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Ages (Years)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4662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&lt; 25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1.13 (0.28 - 4.51)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0.30 (0.13 - 0.67)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161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25—44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4.64 (3.55 - 6.06)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0.43 (0.29 - 0.63)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2975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45—64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9.79 (8.89 - 10.79)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410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1.46 (1.22 - 1.74)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46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65—84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17.61 (16.50 - 18.81)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892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3.00 (2.30 - 3.91)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7098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≥ 85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30.37 (25.43 - 36.26)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61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cap="small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Diabetes (at RRT start) 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6886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Non-diabetic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11.50 (10.66 - 12.40)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0.90 (0.76 - 1.06)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886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Type 1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12.90 (9.29 - 17.85)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1.55 (1.03 - 2.34)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6886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Type 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15.86 (14.78 - 17.01)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3.57 (2.70 -4.74)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214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</a:t>
                      </a:r>
                      <a:r>
                        <a:rPr lang="en-AU" sz="900" b="1" kern="1400" cap="small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Coronary Arterty Disease (at rrt start)  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6886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No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9.71 (8.99 - 10.48)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0.96 (0.82 - 1.12)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163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886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Yes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19.53 (18.24- 20.91)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3.26 (2.46 - 4.31)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4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</a:t>
                      </a:r>
                      <a:r>
                        <a:rPr lang="en-AU" sz="900" b="1" kern="1400" cap="small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Indigenous 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5806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Non-Indigenous   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(Australia)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13.60 (12.80 - 14.45)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1.03 (0.88 - 1.20)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156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806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Non-Indigenous  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(New Zealand)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15.60 (13.22 - 18.43)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139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1.30 (0.92 - 1.84)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5806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Aboriginal /Torres         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Strait Islanders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13.11 (11.07 - 15.52)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5.27 (3.28 - 8.48)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06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Maori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(in New Zealand)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14.13 (11.53 - 17.32)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2.90 (1.38 - 6.08)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2648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Pacific People 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(in New Zealand)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9.17 (6.75 - 12.45)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060" marR="24060" marT="12030" marB="1203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7712075" y="2876550"/>
            <a:ext cx="5354638" cy="61563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893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115616" y="620688"/>
            <a:ext cx="6840760" cy="5256584"/>
            <a:chOff x="112066353" y="112064925"/>
            <a:chExt cx="4027182" cy="3181488"/>
          </a:xfrm>
        </p:grpSpPr>
        <p:sp>
          <p:nvSpPr>
            <p:cNvPr id="4" name="Text Box 3"/>
            <p:cNvSpPr txBox="1">
              <a:spLocks noChangeArrowheads="1"/>
            </p:cNvSpPr>
            <p:nvPr/>
          </p:nvSpPr>
          <p:spPr bwMode="auto">
            <a:xfrm>
              <a:off x="112139305" y="112064925"/>
              <a:ext cx="936000" cy="25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3.3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4100" name="Picture 4" descr="foleygraph_1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066353" y="112317554"/>
              <a:ext cx="4027182" cy="29288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1061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407697"/>
              </p:ext>
            </p:extLst>
          </p:nvPr>
        </p:nvGraphicFramePr>
        <p:xfrm>
          <a:off x="971600" y="620688"/>
          <a:ext cx="7200800" cy="5265409"/>
        </p:xfrm>
        <a:graphic>
          <a:graphicData uri="http://schemas.openxmlformats.org/drawingml/2006/table">
            <a:tbl>
              <a:tblPr/>
              <a:tblGrid>
                <a:gridCol w="3734570"/>
                <a:gridCol w="3466230"/>
              </a:tblGrid>
              <a:tr h="416626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3.4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95326"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Survival of Dialysis Patients by age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7454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Age Groups at start of </a:t>
                      </a:r>
                      <a:b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</a:b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treatment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Median (25th and 75th centiles), years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18730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302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Australia  </a:t>
                      </a: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45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0-24  years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59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25-44 years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(5.15 - 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4341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45-64 years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6.06 (2.93 - 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96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 years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3.99 (1.80 - 6.86)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6650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75-84 years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2.87 (1.27 - 5.03)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54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85-89 years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1.94 (0.73 - 3.76)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613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13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Zealand 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73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0-24  years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(7.12 - 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71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25-44 years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7.83 (4.10 - 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4644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45-64 years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4.78 (2.60 -7.82)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05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 years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3.41 (1.72 - 5.88)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692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75-84 years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2.37 (1.05 - 4.31)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9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85-89 years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1.69 (0.85 - 3.10)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69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-146050" y="5715000"/>
            <a:ext cx="2601913" cy="38227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3504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51691"/>
              </p:ext>
            </p:extLst>
          </p:nvPr>
        </p:nvGraphicFramePr>
        <p:xfrm>
          <a:off x="971601" y="404659"/>
          <a:ext cx="7200798" cy="5691346"/>
        </p:xfrm>
        <a:graphic>
          <a:graphicData uri="http://schemas.openxmlformats.org/drawingml/2006/table">
            <a:tbl>
              <a:tblPr/>
              <a:tblGrid>
                <a:gridCol w="1200133"/>
                <a:gridCol w="1200133"/>
                <a:gridCol w="1200133"/>
                <a:gridCol w="1200133"/>
                <a:gridCol w="1200133"/>
                <a:gridCol w="1200133"/>
              </a:tblGrid>
              <a:tr h="301488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3.5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30038" marB="3003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99921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Survival by Age &amp; Comorbidity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amongst older age groups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Median (25th and 75th centiles)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30038" marB="3003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8743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Age Groups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Any Vascular Disease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Diabetes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Zealand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2101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65-69 years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5.75 (3.2 - 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4.77 (2.44 - 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01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5.57 (3.23 - 8.94)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4.75 (2.85 - 9.20)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01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4.18 (1.61 - 7.10)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3.32 (1.84 - 6.37)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1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3.49 (1.72 - 5.90)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3.03 (1.42 - 4.78)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01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70-74 years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4.65 (2.11 - 7.36)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4.58 (1.98 - 7.53)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1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4.87 (2.72 - 7.02)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3.09 (1.91 - 5.71)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01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3.56 (1.58 - 5.93)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2.65 (1.05 - 4.39)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1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2.80 (1.25 - 5.29)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2.77 (1.19 - 4.12)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01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75-79 years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3.99 (1.77 - 6.04)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3.27 (1.10 - 5.78)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1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3.27 (1.80 - 5.69)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3.82 (2.06 - 5.82)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01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2.85 (1.28 - 5.14)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2.05 (0.62 - 3.68)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1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2.68 (1.13 - 4.84)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1.85 (0.78 - 3.93)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01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80-84 years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3.19 (1.79 - 5.13)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2.67 (1.05 - 4.36)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1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2.69 (1.70 - 4.57)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3.27 (1.23 - 3.75)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01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2.36 (1.01 - 4.22)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1.71 (1.2 - 2.98)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1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2.12 (0.84 - 4.40)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3.32 (2.25 - 4.93)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01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85-89 years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3.07 (1.18 - 5.53)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1.30 (0.63 - 3.58)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1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4.02 (1.55 - 4.68)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01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1.82 (0.73 - 3.58)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1.70 (0.96 - 3.10)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1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1.49 (0.44 - 2.97)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1.20 (0.78 - 2.74)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038" marR="30038" marT="15019" marB="1501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227263" y="5567363"/>
            <a:ext cx="3890962" cy="49307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381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506413" y="8047038"/>
            <a:ext cx="5102226" cy="40354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71600" y="192628"/>
            <a:ext cx="914800" cy="356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3.6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18" y="548680"/>
            <a:ext cx="7864822" cy="5241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742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7937500" y="6407150"/>
            <a:ext cx="4981575" cy="57689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71600" y="191370"/>
            <a:ext cx="947877" cy="359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3.7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01" y="548680"/>
            <a:ext cx="8401871" cy="5599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82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276225" y="3430588"/>
            <a:ext cx="5114925" cy="61785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-1711325" y="8996363"/>
            <a:ext cx="6137275" cy="33782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Control 2"/>
          <p:cNvSpPr>
            <a:spLocks noChangeArrowheads="1" noChangeShapeType="1"/>
          </p:cNvSpPr>
          <p:nvPr/>
        </p:nvSpPr>
        <p:spPr bwMode="auto">
          <a:xfrm>
            <a:off x="-1711325" y="8996363"/>
            <a:ext cx="6137275" cy="33782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192385"/>
              </p:ext>
            </p:extLst>
          </p:nvPr>
        </p:nvGraphicFramePr>
        <p:xfrm>
          <a:off x="755576" y="548680"/>
          <a:ext cx="7632848" cy="5069596"/>
        </p:xfrm>
        <a:graphic>
          <a:graphicData uri="http://schemas.openxmlformats.org/drawingml/2006/table">
            <a:tbl>
              <a:tblPr/>
              <a:tblGrid>
                <a:gridCol w="1221030"/>
                <a:gridCol w="457987"/>
                <a:gridCol w="457987"/>
                <a:gridCol w="457987"/>
                <a:gridCol w="457987"/>
                <a:gridCol w="457987"/>
                <a:gridCol w="457987"/>
                <a:gridCol w="457987"/>
                <a:gridCol w="457987"/>
                <a:gridCol w="457987"/>
                <a:gridCol w="457987"/>
                <a:gridCol w="457987"/>
                <a:gridCol w="457987"/>
                <a:gridCol w="457987"/>
                <a:gridCol w="457987"/>
              </a:tblGrid>
              <a:tr h="336392">
                <a:tc gridSpan="15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3.8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40286">
                <a:tc gridSpan="1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Modality at time of death and Age at death –2010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49352">
                <a:tc row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Cause of Death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Haemodialysis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Peritoneal Dialysis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Transplant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776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0 - 44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45 - 64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65 - 74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≥75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0 - 44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45 - 64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65 - 74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≥75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0 - 44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45 - 64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65 - 74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≥75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49654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149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Cardiovascular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5149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Withdrawal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49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Cancer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5149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Infection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49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5149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49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Zealand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49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Cardiovascular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5149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Withdrawal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49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Cancer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5149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Infection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49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5149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Control 3"/>
          <p:cNvSpPr>
            <a:spLocks noChangeArrowheads="1" noChangeShapeType="1"/>
          </p:cNvSpPr>
          <p:nvPr/>
        </p:nvSpPr>
        <p:spPr bwMode="auto">
          <a:xfrm>
            <a:off x="-1711325" y="9001125"/>
            <a:ext cx="6137275" cy="33639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260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01 pp">
  <a:themeElements>
    <a:clrScheme name="">
      <a:dk1>
        <a:srgbClr val="000000"/>
      </a:dk1>
      <a:lt1>
        <a:srgbClr val="3365FB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B8FD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Registr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7938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5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7938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5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egistr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gistr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C01 pp</Template>
  <TotalTime>47</TotalTime>
  <Pages>1</Pages>
  <Words>1377</Words>
  <Application>Microsoft Office PowerPoint</Application>
  <PresentationFormat>On-screen Show (4:3)</PresentationFormat>
  <Paragraphs>728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C01 pp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Anzdata Registry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Alan Hurst</dc:creator>
  <cp:keywords/>
  <dc:description/>
  <cp:lastModifiedBy>Alan Hurst</cp:lastModifiedBy>
  <cp:revision>29</cp:revision>
  <cp:lastPrinted>2012-04-30T00:52:03Z</cp:lastPrinted>
  <dcterms:created xsi:type="dcterms:W3CDTF">2012-04-30T00:29:48Z</dcterms:created>
  <dcterms:modified xsi:type="dcterms:W3CDTF">2012-06-27T03:02:46Z</dcterms:modified>
</cp:coreProperties>
</file>