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7" r:id="rId2"/>
    <p:sldId id="258" r:id="rId3"/>
    <p:sldId id="259" r:id="rId4"/>
    <p:sldId id="260" r:id="rId5"/>
    <p:sldId id="261" r:id="rId6"/>
    <p:sldId id="264" r:id="rId7"/>
    <p:sldId id="263" r:id="rId8"/>
    <p:sldId id="262" r:id="rId9"/>
    <p:sldId id="265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2" autoAdjust="0"/>
    <p:restoredTop sz="94660"/>
  </p:normalViewPr>
  <p:slideViewPr>
    <p:cSldViewPr snapToGrid="0">
      <p:cViewPr varScale="1">
        <p:scale>
          <a:sx n="84" d="100"/>
          <a:sy n="84" d="100"/>
        </p:scale>
        <p:origin x="10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1/11/2023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07241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1/11/2023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47390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1/11/2023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334593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1/11/2023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303528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1/11/2023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377232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1/11/2023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029322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1/11/2023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169323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1/11/2023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7358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1/11/2023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69730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1/11/2023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26436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1/11/2023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93278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1/11/2023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81131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1/11/2023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4487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1/11/2023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59165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1/11/2023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6953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1/11/2023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11961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CDDD60-8BC9-4A56-805C-3B1FC1BAEC1F}" type="datetimeFigureOut">
              <a:rPr lang="en-AU" smtClean="0"/>
              <a:t>1/11/2023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79711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ADFFC45-3DC9-4433-926F-043E879D9D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5F26A87-0610-435F-AA13-BD658385C9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267230" y="-8468"/>
            <a:ext cx="4763558" cy="6866467"/>
            <a:chOff x="67175" y="-8467"/>
            <a:chExt cx="4763558" cy="686646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E6321436-5AAD-4FB6-BB0D-316D4540E8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448300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94B0BD33-3D46-4F43-947A-825DFEF610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67175" y="3681413"/>
              <a:ext cx="4763558" cy="3176587"/>
            </a:xfrm>
            <a:prstGeom prst="line">
              <a:avLst/>
            </a:prstGeom>
            <a:ln w="9525">
              <a:solidFill>
                <a:schemeClr val="tx1">
                  <a:lumMod val="50000"/>
                  <a:lumOff val="50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92E26C27-E1F5-47DC-9F83-469D196C55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58764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95F944E7-2B4E-4AE2-B4DB-846FF8AE0B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80730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FF14952D-390F-46CC-B302-73DDD9C416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9621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867CDE55-B22A-40D0-882A-9452919EEC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411788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8C409231-C942-4808-B529-DAC32A7DB0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448954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7335" y="1282701"/>
            <a:ext cx="5096060" cy="4307148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AU" sz="4600" dirty="0"/>
              <a:t>Mortality of Kidney Failure with Replacement Therapy</a:t>
            </a: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69370F01-B8C9-4CE4-824C-92B2792E6E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36497" y="-8468"/>
            <a:ext cx="5074930" cy="6866468"/>
          </a:xfrm>
          <a:custGeom>
            <a:avLst/>
            <a:gdLst>
              <a:gd name="connsiteX0" fmla="*/ 0 w 5074930"/>
              <a:gd name="connsiteY0" fmla="*/ 0 h 6858000"/>
              <a:gd name="connsiteX1" fmla="*/ 1249825 w 5074930"/>
              <a:gd name="connsiteY1" fmla="*/ 0 h 6858000"/>
              <a:gd name="connsiteX2" fmla="*/ 1249825 w 5074930"/>
              <a:gd name="connsiteY2" fmla="*/ 8457 h 6858000"/>
              <a:gd name="connsiteX3" fmla="*/ 5074930 w 5074930"/>
              <a:gd name="connsiteY3" fmla="*/ 8457 h 6858000"/>
              <a:gd name="connsiteX4" fmla="*/ 5074930 w 5074930"/>
              <a:gd name="connsiteY4" fmla="*/ 6858000 h 6858000"/>
              <a:gd name="connsiteX5" fmla="*/ 1249825 w 5074930"/>
              <a:gd name="connsiteY5" fmla="*/ 6858000 h 6858000"/>
              <a:gd name="connsiteX6" fmla="*/ 1109383 w 5074930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074930" h="6858000">
                <a:moveTo>
                  <a:pt x="0" y="0"/>
                </a:moveTo>
                <a:lnTo>
                  <a:pt x="1249825" y="0"/>
                </a:lnTo>
                <a:lnTo>
                  <a:pt x="1249825" y="8457"/>
                </a:lnTo>
                <a:lnTo>
                  <a:pt x="5074930" y="8457"/>
                </a:lnTo>
                <a:lnTo>
                  <a:pt x="5074930" y="6858000"/>
                </a:lnTo>
                <a:lnTo>
                  <a:pt x="1249825" y="6858000"/>
                </a:lnTo>
                <a:lnTo>
                  <a:pt x="1109383" y="685800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821120" y="2753679"/>
            <a:ext cx="4078935" cy="1663907"/>
          </a:xfrm>
        </p:spPr>
        <p:txBody>
          <a:bodyPr anchor="ctr"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AU" dirty="0">
                <a:solidFill>
                  <a:schemeClr val="bg1"/>
                </a:solidFill>
              </a:rPr>
              <a:t>ANZDATA Registry 46</a:t>
            </a:r>
            <a:r>
              <a:rPr lang="en-AU" baseline="30000" dirty="0">
                <a:solidFill>
                  <a:schemeClr val="bg1"/>
                </a:solidFill>
              </a:rPr>
              <a:t>th</a:t>
            </a:r>
            <a:r>
              <a:rPr lang="en-AU" dirty="0">
                <a:solidFill>
                  <a:schemeClr val="bg1"/>
                </a:solidFill>
              </a:rPr>
              <a:t> Annual Report</a:t>
            </a:r>
            <a:br>
              <a:rPr lang="en-AU" dirty="0">
                <a:solidFill>
                  <a:schemeClr val="bg1"/>
                </a:solidFill>
              </a:rPr>
            </a:br>
            <a:r>
              <a:rPr lang="en-AU" dirty="0">
                <a:solidFill>
                  <a:srgbClr val="FFFFFF"/>
                </a:solidFill>
              </a:rPr>
              <a:t>Data to 31-Dec-2022</a:t>
            </a:r>
          </a:p>
          <a:p>
            <a:pPr algn="l"/>
            <a:r>
              <a:rPr lang="en-AU" sz="3500" dirty="0">
                <a:solidFill>
                  <a:schemeClr val="bg1"/>
                </a:solidFill>
              </a:rPr>
              <a:t>Chapter 3 - Graphs</a:t>
            </a:r>
            <a:endParaRPr lang="en-AU" sz="35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02720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8B7BE5F-FEEC-4219-8C6F-8EB10209552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301" y="558906"/>
            <a:ext cx="7919397" cy="5740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45347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2868147-E88A-43DA-9F9F-EEC03E91A8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301" y="558906"/>
            <a:ext cx="7919398" cy="5740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16523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2BF7A6C-A3A3-4AF9-8CBF-799951AE2A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301" y="558906"/>
            <a:ext cx="7919397" cy="5740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22836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Graphic 3" descr="Bar chart RTL">
            <a:extLst>
              <a:ext uri="{FF2B5EF4-FFF2-40B4-BE49-F238E27FC236}">
                <a16:creationId xmlns:a16="http://schemas.microsoft.com/office/drawing/2014/main" id="{E74C6A5F-0F6C-4144-8833-EFE6EBD44E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601788" y="2642015"/>
            <a:ext cx="2379690" cy="237969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16DE45F5-1AD8-444A-A88F-B26ED6F04E6E}"/>
              </a:ext>
            </a:extLst>
          </p:cNvPr>
          <p:cNvSpPr/>
          <p:nvPr/>
        </p:nvSpPr>
        <p:spPr>
          <a:xfrm>
            <a:off x="922968" y="511080"/>
            <a:ext cx="4371515" cy="1064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AU" sz="4800" dirty="0">
                <a:solidFill>
                  <a:schemeClr val="accent2"/>
                </a:solidFill>
              </a:rPr>
              <a:t>List of Figures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87331D3-F77B-44A8-BAA2-FE3A920BC613}"/>
              </a:ext>
            </a:extLst>
          </p:cNvPr>
          <p:cNvSpPr/>
          <p:nvPr/>
        </p:nvSpPr>
        <p:spPr>
          <a:xfrm>
            <a:off x="5011955" y="1419255"/>
            <a:ext cx="6731312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438275" indent="-1438275">
              <a:tabLst>
                <a:tab pos="1438275" algn="l"/>
              </a:tabLst>
            </a:pPr>
            <a: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  <a:t>Figure 3.1.1 Survival on Kidney Replacement Therapy - Australia 2013-2022</a:t>
            </a:r>
          </a:p>
          <a:p>
            <a:pPr marL="1438275" indent="-1438275">
              <a:tabLst>
                <a:tab pos="1438275" algn="l"/>
              </a:tabLst>
            </a:pPr>
            <a: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  <a:t>Figure 3.1.2 Survival on Kidney Replacement Therapy - New Zealand 2013-2022</a:t>
            </a:r>
          </a:p>
          <a:p>
            <a:pPr marL="1438275" indent="-1438275">
              <a:tabLst>
                <a:tab pos="1438275" algn="l"/>
              </a:tabLst>
            </a:pPr>
            <a: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  <a:t>Figure 3.2.1 Prevalent Dialysis Mortality 2022 - Australian Patients vs General Population</a:t>
            </a:r>
          </a:p>
          <a:p>
            <a:pPr marL="1438275" indent="-1438275">
              <a:tabLst>
                <a:tab pos="1438275" algn="l"/>
              </a:tabLst>
            </a:pPr>
            <a: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  <a:t>Figure 3.2.2 Prevalent Transplant Mortality 2022 - Australian Patients vs General Population</a:t>
            </a:r>
          </a:p>
          <a:p>
            <a:pPr marL="1438275" indent="-1438275">
              <a:tabLst>
                <a:tab pos="1438275" algn="l"/>
              </a:tabLst>
            </a:pPr>
            <a: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  <a:t>Figure 3.3.1 Prevalent Dialysis Mortality 2022 - New Zealand Patients vs General Population</a:t>
            </a:r>
          </a:p>
          <a:p>
            <a:pPr marL="1438275" indent="-1438275">
              <a:tabLst>
                <a:tab pos="1438275" algn="l"/>
              </a:tabLst>
            </a:pPr>
            <a: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  <a:t>Figure 3.3.2 Prevalent Transplant Mortality 2022 - New Zealand Patients vs General Population</a:t>
            </a:r>
          </a:p>
          <a:p>
            <a:pPr marL="1438275" indent="-1438275">
              <a:tabLst>
                <a:tab pos="1438275" algn="l"/>
              </a:tabLst>
            </a:pPr>
            <a: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  <a:t>Figure 3.4.1 Dialysis Mortality Rates in Australia - 2013-2022</a:t>
            </a:r>
          </a:p>
          <a:p>
            <a:pPr marL="1438275" indent="-1438275">
              <a:tabLst>
                <a:tab pos="1438275" algn="l"/>
              </a:tabLst>
            </a:pPr>
            <a: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  <a:t>Figure 3.4.2 Dialysis Mortality Rates in New Zealand - 2013-2022</a:t>
            </a:r>
          </a:p>
          <a:p>
            <a:pPr marL="1438275" indent="-1438275">
              <a:tabLst>
                <a:tab pos="1438275" algn="l"/>
              </a:tabLst>
            </a:pPr>
            <a: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  <a:t>Figure 3.5 Cause of Death by Modality - Deaths Occurring During 2022</a:t>
            </a:r>
          </a:p>
          <a:p>
            <a:pPr marL="1438275" indent="-1438275">
              <a:tabLst>
                <a:tab pos="1438275" algn="l"/>
              </a:tabLst>
            </a:pPr>
            <a: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  <a:t>Figure 3.6 Cause of Death by Modality and Age at Death - Deaths Occurring During 2022</a:t>
            </a:r>
          </a:p>
        </p:txBody>
      </p:sp>
    </p:spTree>
    <p:extLst>
      <p:ext uri="{BB962C8B-B14F-4D97-AF65-F5344CB8AC3E}">
        <p14:creationId xmlns:p14="http://schemas.microsoft.com/office/powerpoint/2010/main" val="39657138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FEF7A93-681D-4EEF-9B86-2789C08CA6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301" y="558906"/>
            <a:ext cx="7919398" cy="5740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15770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139B63C-111E-4AD2-BE1E-9CE4CEE3B7E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301" y="558906"/>
            <a:ext cx="7919398" cy="5740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73074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7C09136-117A-41EF-8DA5-55BFD27CBB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301" y="558906"/>
            <a:ext cx="7919398" cy="5740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26455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7D6995A-5CFA-44F1-9590-18B877EE11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301" y="558906"/>
            <a:ext cx="7919397" cy="5740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79125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5E44D3E-73F3-48C2-A27F-CF841884D7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300" y="558906"/>
            <a:ext cx="7919398" cy="5740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82352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6C5C823-DA7E-48F2-A7D1-67EBB007533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301" y="558906"/>
            <a:ext cx="7919398" cy="5740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18159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CD78B7D-2899-40C1-BBB2-F1AABC4FAB3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300" y="558906"/>
            <a:ext cx="7919398" cy="5740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851851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151</TotalTime>
  <Words>141</Words>
  <Application>Microsoft Office PowerPoint</Application>
  <PresentationFormat>Widescreen</PresentationFormat>
  <Paragraphs>14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Trebuchet MS</vt:lpstr>
      <vt:lpstr>Wingdings 3</vt:lpstr>
      <vt:lpstr>Facet</vt:lpstr>
      <vt:lpstr>Mortality of Kidney Failure with Replacement Therapy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Mortality of Kidney Failure with Replacement Therapy</dc:title>
  <dc:creator>ANZ DATA</dc:creator>
  <cp:keywords>#mortality, #ANZDATA</cp:keywords>
  <cp:lastModifiedBy>Aakanksha Luthra</cp:lastModifiedBy>
  <cp:revision>25</cp:revision>
  <dcterms:created xsi:type="dcterms:W3CDTF">2019-09-24T02:19:39Z</dcterms:created>
  <dcterms:modified xsi:type="dcterms:W3CDTF">2023-11-01T04:27:50Z</dcterms:modified>
  <cp:category>46th ANZDATA Annual Report 2023</cp:category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