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4" r:id="rId7"/>
    <p:sldId id="263" r:id="rId8"/>
    <p:sldId id="262" r:id="rId9"/>
    <p:sldId id="265" r:id="rId10"/>
    <p:sldId id="266" r:id="rId11"/>
    <p:sldId id="267"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5/12/2025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5/12/2025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5/12/2025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5/12/2025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5/12/2025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5/12/2025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5/12/2025</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5/12/2025</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anzorrg.org.au/data-management/attribution-statement"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2.xml"/><Relationship Id="rId3" Type="http://schemas.openxmlformats.org/officeDocument/2006/relationships/image" Target="../media/image3.svg"/><Relationship Id="rId7" Type="http://schemas.openxmlformats.org/officeDocument/2006/relationships/slide" Target="slide6.xml"/><Relationship Id="rId12" Type="http://schemas.openxmlformats.org/officeDocument/2006/relationships/slide" Target="slide1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 Target="slide5.xml"/><Relationship Id="rId11" Type="http://schemas.openxmlformats.org/officeDocument/2006/relationships/slide" Target="slide10.xml"/><Relationship Id="rId5" Type="http://schemas.openxmlformats.org/officeDocument/2006/relationships/slide" Target="slide4.xml"/><Relationship Id="rId10" Type="http://schemas.openxmlformats.org/officeDocument/2006/relationships/slide" Target="slide9.xml"/><Relationship Id="rId4" Type="http://schemas.openxmlformats.org/officeDocument/2006/relationships/slide" Target="slide3.xml"/><Relationship Id="rId9" Type="http://schemas.openxmlformats.org/officeDocument/2006/relationships/slide" Target="slide8.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384561" y="1282701"/>
            <a:ext cx="5388834" cy="4307148"/>
          </a:xfrm>
        </p:spPr>
        <p:txBody>
          <a:bodyPr anchor="ctr">
            <a:normAutofit/>
          </a:bodyPr>
          <a:lstStyle/>
          <a:p>
            <a:pPr>
              <a:lnSpc>
                <a:spcPct val="90000"/>
              </a:lnSpc>
            </a:pPr>
            <a:r>
              <a:rPr lang="en-AU" sz="4600" dirty="0"/>
              <a:t>Mortality in </a:t>
            </a:r>
            <a:br>
              <a:rPr lang="en-AU" sz="4600" dirty="0"/>
            </a:br>
            <a:r>
              <a:rPr lang="en-AU" sz="4600" dirty="0"/>
              <a:t>Kidney Failure with Replacement Therapy </a:t>
            </a:r>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a:bodyPr>
          <a:lstStyle/>
          <a:p>
            <a:pPr algn="l">
              <a:lnSpc>
                <a:spcPct val="150000"/>
              </a:lnSpc>
            </a:pPr>
            <a:r>
              <a:rPr lang="en-AU" dirty="0">
                <a:solidFill>
                  <a:schemeClr val="bg1"/>
                </a:solidFill>
              </a:rPr>
              <a:t>ANZDATA Registry 48</a:t>
            </a:r>
            <a:r>
              <a:rPr lang="en-AU" baseline="30000" dirty="0">
                <a:solidFill>
                  <a:schemeClr val="bg1"/>
                </a:solidFill>
              </a:rPr>
              <a:t>th</a:t>
            </a:r>
            <a:r>
              <a:rPr lang="en-AU" dirty="0">
                <a:solidFill>
                  <a:schemeClr val="bg1"/>
                </a:solidFill>
              </a:rPr>
              <a:t> Annual Report</a:t>
            </a:r>
            <a:br>
              <a:rPr lang="en-AU" dirty="0">
                <a:solidFill>
                  <a:schemeClr val="bg1"/>
                </a:solidFill>
              </a:rPr>
            </a:br>
            <a:r>
              <a:rPr lang="en-AU" dirty="0">
                <a:solidFill>
                  <a:srgbClr val="FFFFFF"/>
                </a:solidFill>
              </a:rPr>
              <a:t>Data to 31-Dec-2024</a:t>
            </a:r>
          </a:p>
          <a:p>
            <a:pPr algn="l"/>
            <a:r>
              <a:rPr lang="en-AU" sz="3500" dirty="0">
                <a:solidFill>
                  <a:schemeClr val="bg1"/>
                </a:solidFill>
              </a:rPr>
              <a:t>Chapter 3 - Graphs</a:t>
            </a:r>
            <a:endParaRPr lang="en-AU" sz="3500" dirty="0">
              <a:solidFill>
                <a:srgbClr val="FFFFFF"/>
              </a:solidFill>
            </a:endParaRPr>
          </a:p>
        </p:txBody>
      </p:sp>
      <p:pic>
        <p:nvPicPr>
          <p:cNvPr id="4" name="Picture 3" descr="A blue and white logo&#10;&#10;Description automatically generated">
            <a:extLst>
              <a:ext uri="{FF2B5EF4-FFF2-40B4-BE49-F238E27FC236}">
                <a16:creationId xmlns:a16="http://schemas.microsoft.com/office/drawing/2014/main" id="{93E34557-A004-1938-5345-1C41B21BE2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6066" y="5049849"/>
            <a:ext cx="1527053" cy="1080000"/>
          </a:xfrm>
          <a:prstGeom prst="rect">
            <a:avLst/>
          </a:prstGeom>
        </p:spPr>
      </p:pic>
      <p:sp>
        <p:nvSpPr>
          <p:cNvPr id="5" name="TextBox 4">
            <a:extLst>
              <a:ext uri="{FF2B5EF4-FFF2-40B4-BE49-F238E27FC236}">
                <a16:creationId xmlns:a16="http://schemas.microsoft.com/office/drawing/2014/main" id="{6DB41A7A-99BA-5F6A-1B23-228D35EB70AF}"/>
              </a:ext>
            </a:extLst>
          </p:cNvPr>
          <p:cNvSpPr txBox="1"/>
          <p:nvPr/>
        </p:nvSpPr>
        <p:spPr>
          <a:xfrm>
            <a:off x="636066" y="6104952"/>
            <a:ext cx="2379690" cy="276999"/>
          </a:xfrm>
          <a:prstGeom prst="rect">
            <a:avLst/>
          </a:prstGeom>
          <a:noFill/>
        </p:spPr>
        <p:txBody>
          <a:bodyPr wrap="square" rtlCol="0">
            <a:spAutoFit/>
          </a:bodyPr>
          <a:lstStyle/>
          <a:p>
            <a:r>
              <a:rPr lang="en-AU" sz="1200" b="1" dirty="0"/>
              <a:t>Release Date: 5/12/2025 </a:t>
            </a:r>
          </a:p>
        </p:txBody>
      </p:sp>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8B7BE5F-FEEC-4219-8C6F-8EB10209552B}"/>
              </a:ext>
            </a:extLst>
          </p:cNvPr>
          <p:cNvPicPr>
            <a:picLocks noChangeAspect="1"/>
          </p:cNvPicPr>
          <p:nvPr/>
        </p:nvPicPr>
        <p:blipFill>
          <a:blip r:embed="rId2"/>
          <a:srcRect/>
          <a:stretch/>
        </p:blipFill>
        <p:spPr>
          <a:xfrm>
            <a:off x="2149921" y="558906"/>
            <a:ext cx="7892157" cy="574018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A95F8046-FE1B-BB36-F152-7AA111AE0A7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2868147-E88A-43DA-9F9F-EEC03E91A8B8}"/>
              </a:ext>
            </a:extLst>
          </p:cNvPr>
          <p:cNvPicPr>
            <a:picLocks noChangeAspect="1"/>
          </p:cNvPicPr>
          <p:nvPr/>
        </p:nvPicPr>
        <p:blipFill>
          <a:blip r:embed="rId2"/>
          <a:srcRect/>
          <a:stretch/>
        </p:blipFill>
        <p:spPr>
          <a:xfrm>
            <a:off x="2149921" y="558906"/>
            <a:ext cx="7892157" cy="574018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9EF470ED-0BDB-D829-33F1-8966BF76755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2BF7A6C-A3A3-4AF9-8CBF-799951AE2A74}"/>
              </a:ext>
            </a:extLst>
          </p:cNvPr>
          <p:cNvPicPr>
            <a:picLocks noChangeAspect="1"/>
          </p:cNvPicPr>
          <p:nvPr/>
        </p:nvPicPr>
        <p:blipFill>
          <a:blip r:embed="rId2"/>
          <a:srcRect/>
          <a:stretch/>
        </p:blipFill>
        <p:spPr>
          <a:xfrm>
            <a:off x="2149921" y="558906"/>
            <a:ext cx="7892157" cy="574018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6CCBD5FA-D8D3-5434-C243-92E2680B2D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D6FDE2-1D21-8B07-F271-168150417FD0}"/>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9D3F41B8-DB00-AB94-C8A4-F3A81CB9C0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5E2830A1-E9B1-216B-E3BA-AD83DBB6263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215331D-9159-860C-A433-E668D399AAC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1B80E2DB-281D-6CBE-E630-93C85DDA3B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60C2675B-BFF1-0A35-9324-772A3DE894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A35863C-F496-0F85-A3CF-3BA32CFB1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A01FEDF4-9034-BE19-8C94-F59AA692C5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D0537B6-23B7-DE5D-14FA-947A7491D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8A578088-6695-7D1A-C551-0F1EC57B4A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E1B20CA3-E557-D19A-A0DF-68367EDF03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D358594A-30F8-ADD3-D8B0-82C1ABFE9A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ACFF2B7-E41C-041A-4FE0-15812C262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6F3BD8A5-9854-CC03-555E-36ABE93A31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D86ACA14-B1FF-59BC-E9F4-79FFB71432D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BA235FF9-E0E9-2E92-B5E9-0FB8CD401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3B6EDAB4-53A4-D2F5-4BBF-35093FBF3D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42717A17-3AEF-4401-B33A-69A9C66173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394AB459-B985-B4B8-7085-25D9B9A921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7081D7A4-0C56-8F06-C1FF-948FA1ADE1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32D7D392-4266-0B6A-F25E-6A89F61A34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DD47EA90-0071-C7C0-3C5E-B3F6FD2678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2EA57B16-E47E-B2F9-D41F-922462F85B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D234E4E4-BC40-1C7E-0C23-DF3F3E48E4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1918EB76-2E5B-38B3-2F4B-8EACBE8CC5DA}"/>
              </a:ext>
            </a:extLst>
          </p:cNvPr>
          <p:cNvSpPr txBox="1"/>
          <p:nvPr/>
        </p:nvSpPr>
        <p:spPr>
          <a:xfrm>
            <a:off x="751524" y="1290445"/>
            <a:ext cx="10784964" cy="4013919"/>
          </a:xfrm>
          <a:prstGeom prst="rect">
            <a:avLst/>
          </a:prstGeom>
          <a:noFill/>
        </p:spPr>
        <p:txBody>
          <a:bodyPr wrap="square">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a:t>
            </a:r>
            <a:r>
              <a:rPr lang="en-US" dirty="0" err="1">
                <a:solidFill>
                  <a:srgbClr val="4A4A4A"/>
                </a:solidFill>
                <a:latin typeface="Open Sans" panose="020B0606030504020204" pitchFamily="34" charset="0"/>
              </a:rPr>
              <a:t>utilisation</a:t>
            </a:r>
            <a:r>
              <a:rPr lang="en-US" dirty="0">
                <a:solidFill>
                  <a:srgbClr val="4A4A4A"/>
                </a:solidFill>
                <a:latin typeface="Open Sans" panose="020B0606030504020204" pitchFamily="34" charset="0"/>
              </a:rPr>
              <a:t>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p>
          <a:p>
            <a:r>
              <a:rPr lang="en-AU" dirty="0">
                <a:hlinkClick r:id="rId2"/>
              </a:rPr>
              <a:t>https://anzorrg.org.au/data-management/attribution-statement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p:txBody>
      </p:sp>
      <p:pic>
        <p:nvPicPr>
          <p:cNvPr id="3" name="Picture 2" descr="A blue and white logo&#10;&#10;Description automatically generated">
            <a:hlinkClick r:id="rId3" action="ppaction://hlinksldjump"/>
            <a:extLst>
              <a:ext uri="{FF2B5EF4-FFF2-40B4-BE49-F238E27FC236}">
                <a16:creationId xmlns:a16="http://schemas.microsoft.com/office/drawing/2014/main" id="{1F25A492-4A90-9176-28BE-F72BA132E2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2001864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601788" y="2642015"/>
            <a:ext cx="2379690" cy="2379690"/>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922968" y="511080"/>
            <a:ext cx="4371515" cy="1064650"/>
          </a:xfrm>
          <a:prstGeom prst="rect">
            <a:avLst/>
          </a:prstGeom>
        </p:spPr>
        <p:txBody>
          <a:bodyPr wrap="square">
            <a:spAutoFit/>
          </a:bodyPr>
          <a:lstStyle/>
          <a:p>
            <a:pPr>
              <a:lnSpc>
                <a:spcPct val="150000"/>
              </a:lnSpc>
            </a:pPr>
            <a:r>
              <a:rPr lang="en-AU" sz="4800" dirty="0">
                <a:solidFill>
                  <a:schemeClr val="accent2"/>
                </a:solidFill>
              </a:rPr>
              <a:t>List of Figures</a:t>
            </a:r>
          </a:p>
        </p:txBody>
      </p:sp>
      <p:sp>
        <p:nvSpPr>
          <p:cNvPr id="3" name="Rectangle 2">
            <a:extLst>
              <a:ext uri="{FF2B5EF4-FFF2-40B4-BE49-F238E27FC236}">
                <a16:creationId xmlns:a16="http://schemas.microsoft.com/office/drawing/2014/main" id="{787331D3-F77B-44A8-BAA2-FE3A920BC613}"/>
              </a:ext>
            </a:extLst>
          </p:cNvPr>
          <p:cNvSpPr/>
          <p:nvPr/>
        </p:nvSpPr>
        <p:spPr>
          <a:xfrm>
            <a:off x="4983676" y="1166842"/>
            <a:ext cx="6661984" cy="4524315"/>
          </a:xfrm>
          <a:prstGeom prst="rect">
            <a:avLst/>
          </a:prstGeom>
        </p:spPr>
        <p:txBody>
          <a:bodyPr wrap="square">
            <a:spAutoFit/>
          </a:bodyPr>
          <a:lstStyle/>
          <a:p>
            <a:pPr marL="1438275" indent="-1438275">
              <a:tabLst>
                <a:tab pos="1438275" algn="l"/>
              </a:tabLst>
            </a:pPr>
            <a:r>
              <a:rPr lang="en-AU" sz="1600" dirty="0">
                <a:latin typeface="Arial" panose="020B0604020202020204" pitchFamily="34" charset="0"/>
                <a:cs typeface="Arial" panose="020B0604020202020204" pitchFamily="34" charset="0"/>
                <a:hlinkClick r:id="rId4" action="ppaction://hlinksldjump"/>
              </a:rPr>
              <a:t>Figure 3.1.1 </a:t>
            </a:r>
            <a:r>
              <a:rPr lang="en-AU" sz="1600" dirty="0">
                <a:latin typeface="Arial" panose="020B0604020202020204" pitchFamily="34" charset="0"/>
                <a:cs typeface="Arial" panose="020B0604020202020204" pitchFamily="34" charset="0"/>
              </a:rPr>
              <a:t>	Survival on Kidney Replacement Therapy - Australia 2015-2024</a:t>
            </a:r>
          </a:p>
          <a:p>
            <a:pPr marL="1438275" indent="-1438275">
              <a:tabLst>
                <a:tab pos="1438275" algn="l"/>
              </a:tabLst>
            </a:pPr>
            <a:r>
              <a:rPr lang="en-AU" sz="1600" dirty="0">
                <a:latin typeface="Arial" panose="020B0604020202020204" pitchFamily="34" charset="0"/>
                <a:cs typeface="Arial" panose="020B0604020202020204" pitchFamily="34" charset="0"/>
                <a:hlinkClick r:id="rId5" action="ppaction://hlinksldjump"/>
              </a:rPr>
              <a:t>Figure 3.1.2</a:t>
            </a:r>
            <a:r>
              <a:rPr lang="en-AU" sz="1600" dirty="0">
                <a:latin typeface="Arial" panose="020B0604020202020204" pitchFamily="34" charset="0"/>
                <a:cs typeface="Arial" panose="020B0604020202020204" pitchFamily="34" charset="0"/>
              </a:rPr>
              <a:t>	Survival on Kidney Replacement Therapy - New Zealand 2015-2024</a:t>
            </a:r>
          </a:p>
          <a:p>
            <a:pPr marL="1438275" indent="-1438275">
              <a:tabLst>
                <a:tab pos="1438275" algn="l"/>
              </a:tabLst>
            </a:pPr>
            <a:r>
              <a:rPr lang="en-AU" sz="1600" dirty="0">
                <a:latin typeface="Arial" panose="020B0604020202020204" pitchFamily="34" charset="0"/>
                <a:cs typeface="Arial" panose="020B0604020202020204" pitchFamily="34" charset="0"/>
                <a:hlinkClick r:id="rId6" action="ppaction://hlinksldjump"/>
              </a:rPr>
              <a:t>Figure 3.2.1 </a:t>
            </a:r>
            <a:r>
              <a:rPr lang="en-AU" sz="1600" dirty="0">
                <a:latin typeface="Arial" panose="020B0604020202020204" pitchFamily="34" charset="0"/>
                <a:cs typeface="Arial" panose="020B0604020202020204" pitchFamily="34" charset="0"/>
              </a:rPr>
              <a:t>	Prevalent Dialysis Mortality 2024 - Australian Patients vs General Population</a:t>
            </a:r>
          </a:p>
          <a:p>
            <a:pPr marL="1438275" indent="-1438275">
              <a:tabLst>
                <a:tab pos="1438275" algn="l"/>
              </a:tabLst>
            </a:pPr>
            <a:r>
              <a:rPr lang="en-AU" sz="1600" dirty="0">
                <a:latin typeface="Arial" panose="020B0604020202020204" pitchFamily="34" charset="0"/>
                <a:cs typeface="Arial" panose="020B0604020202020204" pitchFamily="34" charset="0"/>
                <a:hlinkClick r:id="rId7" action="ppaction://hlinksldjump"/>
              </a:rPr>
              <a:t>Figure 3.2.2 </a:t>
            </a:r>
            <a:r>
              <a:rPr lang="en-AU" sz="1600" dirty="0">
                <a:latin typeface="Arial" panose="020B0604020202020204" pitchFamily="34" charset="0"/>
                <a:cs typeface="Arial" panose="020B0604020202020204" pitchFamily="34" charset="0"/>
              </a:rPr>
              <a:t>	Prevalent Transplant Mortality 2024 - Australian Patients vs General Population</a:t>
            </a:r>
          </a:p>
          <a:p>
            <a:pPr marL="1438275" indent="-1438275">
              <a:tabLst>
                <a:tab pos="1438275" algn="l"/>
              </a:tabLst>
            </a:pPr>
            <a:r>
              <a:rPr lang="en-AU" sz="1600" dirty="0">
                <a:latin typeface="Arial" panose="020B0604020202020204" pitchFamily="34" charset="0"/>
                <a:cs typeface="Arial" panose="020B0604020202020204" pitchFamily="34" charset="0"/>
                <a:hlinkClick r:id="rId8" action="ppaction://hlinksldjump"/>
              </a:rPr>
              <a:t>Figure 3.3.1 </a:t>
            </a:r>
            <a:r>
              <a:rPr lang="en-AU" sz="1600" dirty="0">
                <a:latin typeface="Arial" panose="020B0604020202020204" pitchFamily="34" charset="0"/>
                <a:cs typeface="Arial" panose="020B0604020202020204" pitchFamily="34" charset="0"/>
              </a:rPr>
              <a:t>	Prevalent Dialysis Mortality 2024 - New Zealand Patients vs General Population</a:t>
            </a:r>
          </a:p>
          <a:p>
            <a:pPr marL="1438275" indent="-1438275">
              <a:tabLst>
                <a:tab pos="1438275" algn="l"/>
              </a:tabLst>
            </a:pPr>
            <a:r>
              <a:rPr lang="en-AU" sz="1600" dirty="0">
                <a:latin typeface="Arial" panose="020B0604020202020204" pitchFamily="34" charset="0"/>
                <a:cs typeface="Arial" panose="020B0604020202020204" pitchFamily="34" charset="0"/>
                <a:hlinkClick r:id="rId9" action="ppaction://hlinksldjump"/>
              </a:rPr>
              <a:t>Figure 3.3.2 </a:t>
            </a:r>
            <a:r>
              <a:rPr lang="en-AU" sz="1600" dirty="0">
                <a:latin typeface="Arial" panose="020B0604020202020204" pitchFamily="34" charset="0"/>
                <a:cs typeface="Arial" panose="020B0604020202020204" pitchFamily="34" charset="0"/>
              </a:rPr>
              <a:t>	Prevalent Transplant Mortality 2024 - New Zealand Patients vs General Population</a:t>
            </a:r>
          </a:p>
          <a:p>
            <a:pPr marL="1438275" indent="-1438275">
              <a:tabLst>
                <a:tab pos="1438275" algn="l"/>
              </a:tabLst>
            </a:pPr>
            <a:r>
              <a:rPr lang="en-AU" sz="1600" dirty="0">
                <a:latin typeface="Arial" panose="020B0604020202020204" pitchFamily="34" charset="0"/>
                <a:cs typeface="Arial" panose="020B0604020202020204" pitchFamily="34" charset="0"/>
                <a:hlinkClick r:id="rId10" action="ppaction://hlinksldjump"/>
              </a:rPr>
              <a:t>Figure 3.4.1 </a:t>
            </a:r>
            <a:r>
              <a:rPr lang="en-AU" sz="1600" dirty="0">
                <a:latin typeface="Arial" panose="020B0604020202020204" pitchFamily="34" charset="0"/>
                <a:cs typeface="Arial" panose="020B0604020202020204" pitchFamily="34" charset="0"/>
              </a:rPr>
              <a:t>	Dialysis Mortality Rates in Australia - 2015-2024</a:t>
            </a:r>
          </a:p>
          <a:p>
            <a:pPr marL="1438275" indent="-1438275">
              <a:tabLst>
                <a:tab pos="1438275" algn="l"/>
              </a:tabLst>
            </a:pPr>
            <a:r>
              <a:rPr lang="en-AU" sz="1600" dirty="0">
                <a:latin typeface="Arial" panose="020B0604020202020204" pitchFamily="34" charset="0"/>
                <a:cs typeface="Arial" panose="020B0604020202020204" pitchFamily="34" charset="0"/>
                <a:hlinkClick r:id="rId11" action="ppaction://hlinksldjump"/>
              </a:rPr>
              <a:t>Figure 3.4.2 </a:t>
            </a:r>
            <a:r>
              <a:rPr lang="en-AU" sz="1600" dirty="0">
                <a:latin typeface="Arial" panose="020B0604020202020204" pitchFamily="34" charset="0"/>
                <a:cs typeface="Arial" panose="020B0604020202020204" pitchFamily="34" charset="0"/>
              </a:rPr>
              <a:t>	Dialysis Mortality Rates in New Zealand - 2015-2024</a:t>
            </a:r>
          </a:p>
          <a:p>
            <a:pPr marL="1438275" indent="-1438275">
              <a:tabLst>
                <a:tab pos="1438275" algn="l"/>
              </a:tabLst>
            </a:pPr>
            <a:r>
              <a:rPr lang="en-AU" sz="1600" dirty="0">
                <a:latin typeface="Arial" panose="020B0604020202020204" pitchFamily="34" charset="0"/>
                <a:cs typeface="Arial" panose="020B0604020202020204" pitchFamily="34" charset="0"/>
                <a:hlinkClick r:id="rId12" action="ppaction://hlinksldjump"/>
              </a:rPr>
              <a:t>Figure 3.5 </a:t>
            </a:r>
            <a:r>
              <a:rPr lang="en-AU" sz="1600" dirty="0">
                <a:latin typeface="Arial" panose="020B0604020202020204" pitchFamily="34" charset="0"/>
                <a:cs typeface="Arial" panose="020B0604020202020204" pitchFamily="34" charset="0"/>
              </a:rPr>
              <a:t>	Cause of Death by Modality - Deaths Occurring During 2024</a:t>
            </a:r>
          </a:p>
          <a:p>
            <a:pPr marL="1438275" indent="-1438275">
              <a:tabLst>
                <a:tab pos="1438275" algn="l"/>
              </a:tabLst>
            </a:pPr>
            <a:r>
              <a:rPr lang="en-AU" sz="1600" dirty="0">
                <a:latin typeface="Arial" panose="020B0604020202020204" pitchFamily="34" charset="0"/>
                <a:cs typeface="Arial" panose="020B0604020202020204" pitchFamily="34" charset="0"/>
                <a:hlinkClick r:id="rId13" action="ppaction://hlinksldjump"/>
              </a:rPr>
              <a:t>Figure 3.6 </a:t>
            </a:r>
            <a:r>
              <a:rPr lang="en-AU" sz="1600" dirty="0">
                <a:latin typeface="Arial" panose="020B0604020202020204" pitchFamily="34" charset="0"/>
                <a:cs typeface="Arial" panose="020B0604020202020204" pitchFamily="34" charset="0"/>
              </a:rPr>
              <a:t>	Cause of Death by Modality and Age at Death - Deaths Occurring During 2024</a:t>
            </a:r>
          </a:p>
        </p:txBody>
      </p:sp>
    </p:spTree>
    <p:extLst>
      <p:ext uri="{BB962C8B-B14F-4D97-AF65-F5344CB8AC3E}">
        <p14:creationId xmlns:p14="http://schemas.microsoft.com/office/powerpoint/2010/main" val="3965713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FEF7A93-681D-4EEF-9B86-2789C08CA687}"/>
              </a:ext>
            </a:extLst>
          </p:cNvPr>
          <p:cNvPicPr>
            <a:picLocks noChangeAspect="1"/>
          </p:cNvPicPr>
          <p:nvPr/>
        </p:nvPicPr>
        <p:blipFill>
          <a:blip r:embed="rId2"/>
          <a:srcRect/>
          <a:stretch/>
        </p:blipFill>
        <p:spPr>
          <a:xfrm>
            <a:off x="2149921" y="558906"/>
            <a:ext cx="7892157" cy="574018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02EF4735-8B8F-FC74-29A3-E26B23393A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139B63C-111E-4AD2-BE1E-9CE4CEE3B7EB}"/>
              </a:ext>
            </a:extLst>
          </p:cNvPr>
          <p:cNvPicPr>
            <a:picLocks noChangeAspect="1"/>
          </p:cNvPicPr>
          <p:nvPr/>
        </p:nvPicPr>
        <p:blipFill>
          <a:blip r:embed="rId2"/>
          <a:srcRect/>
          <a:stretch/>
        </p:blipFill>
        <p:spPr>
          <a:xfrm>
            <a:off x="2149921" y="558906"/>
            <a:ext cx="7892157" cy="574018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62C2876D-09A9-381D-4B69-7EFD1DB5F8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7C09136-117A-41EF-8DA5-55BFD27CBB41}"/>
              </a:ext>
            </a:extLst>
          </p:cNvPr>
          <p:cNvPicPr>
            <a:picLocks noChangeAspect="1"/>
          </p:cNvPicPr>
          <p:nvPr/>
        </p:nvPicPr>
        <p:blipFill>
          <a:blip r:embed="rId2"/>
          <a:srcRect/>
          <a:stretch/>
        </p:blipFill>
        <p:spPr>
          <a:xfrm>
            <a:off x="2149921" y="558906"/>
            <a:ext cx="7892157" cy="574018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F8BD925-C0D3-ACAF-01B1-0895F8BDBF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7D6995A-5CFA-44F1-9590-18B877EE1189}"/>
              </a:ext>
            </a:extLst>
          </p:cNvPr>
          <p:cNvPicPr>
            <a:picLocks noChangeAspect="1"/>
          </p:cNvPicPr>
          <p:nvPr/>
        </p:nvPicPr>
        <p:blipFill>
          <a:blip r:embed="rId2"/>
          <a:srcRect/>
          <a:stretch/>
        </p:blipFill>
        <p:spPr>
          <a:xfrm>
            <a:off x="2149921" y="558906"/>
            <a:ext cx="7892157" cy="574018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9B2A3AA-0305-2974-5CE7-2E8F6049AE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717912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5E44D3E-73F3-48C2-A27F-CF841884D7A6}"/>
              </a:ext>
            </a:extLst>
          </p:cNvPr>
          <p:cNvPicPr>
            <a:picLocks noChangeAspect="1"/>
          </p:cNvPicPr>
          <p:nvPr/>
        </p:nvPicPr>
        <p:blipFill>
          <a:blip r:embed="rId2"/>
          <a:srcRect/>
          <a:stretch/>
        </p:blipFill>
        <p:spPr>
          <a:xfrm>
            <a:off x="2149920" y="558907"/>
            <a:ext cx="7892158" cy="574018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C3FDBEF4-9A3F-D6F1-1E84-B46D7D08FE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6C5C823-DA7E-48F2-A7D1-67EBB007533A}"/>
              </a:ext>
            </a:extLst>
          </p:cNvPr>
          <p:cNvPicPr>
            <a:picLocks noChangeAspect="1"/>
          </p:cNvPicPr>
          <p:nvPr/>
        </p:nvPicPr>
        <p:blipFill>
          <a:blip r:embed="rId2"/>
          <a:srcRect/>
          <a:stretch/>
        </p:blipFill>
        <p:spPr>
          <a:xfrm>
            <a:off x="2149921" y="558907"/>
            <a:ext cx="7892157" cy="5740185"/>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D3C1D9A7-F04A-9420-4C38-0DB9043FD7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CD78B7D-2899-40C1-BBB2-F1AABC4FAB3A}"/>
              </a:ext>
            </a:extLst>
          </p:cNvPr>
          <p:cNvPicPr>
            <a:picLocks noChangeAspect="1"/>
          </p:cNvPicPr>
          <p:nvPr/>
        </p:nvPicPr>
        <p:blipFill>
          <a:blip r:embed="rId2"/>
          <a:srcRect/>
          <a:stretch/>
        </p:blipFill>
        <p:spPr>
          <a:xfrm>
            <a:off x="2149920" y="558906"/>
            <a:ext cx="7892158" cy="574018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CE4F8825-EB82-6838-63A2-02B37B81F0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90557"/>
            <a:ext cx="1527053" cy="1080000"/>
          </a:xfrm>
          <a:prstGeom prst="rect">
            <a:avLst/>
          </a:prstGeom>
        </p:spPr>
      </p:pic>
    </p:spTree>
    <p:extLst>
      <p:ext uri="{BB962C8B-B14F-4D97-AF65-F5344CB8AC3E}">
        <p14:creationId xmlns:p14="http://schemas.microsoft.com/office/powerpoint/2010/main" val="38185185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203</TotalTime>
  <Words>290</Words>
  <Application>Microsoft Office PowerPoint</Application>
  <PresentationFormat>Widescreen</PresentationFormat>
  <Paragraphs>23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Open Sans</vt:lpstr>
      <vt:lpstr>Trebuchet MS</vt:lpstr>
      <vt:lpstr>Wingdings 3</vt:lpstr>
      <vt:lpstr>Facet</vt:lpstr>
      <vt:lpstr>Mortality in  Kidney Failure with Replacement Therapy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Mortality in Kidney Failure with Replacement Therapy ANZDATA AR 2024 Chapter 3</dc:title>
  <dc:creator>ANZ DATA</dc:creator>
  <cp:keywords>#mortality, #ANZDATA</cp:keywords>
  <cp:lastModifiedBy>Chris Davies</cp:lastModifiedBy>
  <cp:revision>29</cp:revision>
  <dcterms:created xsi:type="dcterms:W3CDTF">2019-09-24T02:19:39Z</dcterms:created>
  <dcterms:modified xsi:type="dcterms:W3CDTF">2025-12-05T01:32:28Z</dcterms:modified>
  <cp:category>47th ANZDATA Annual Report 2024 on 2023 Data</cp:category>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