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73" r:id="rId4"/>
    <p:sldId id="270" r:id="rId5"/>
    <p:sldId id="271" r:id="rId6"/>
    <p:sldId id="272" r:id="rId7"/>
    <p:sldId id="3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74" r:id="rId19"/>
    <p:sldId id="275" r:id="rId20"/>
    <p:sldId id="276" r:id="rId21"/>
    <p:sldId id="277" r:id="rId22"/>
    <p:sldId id="278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337" r:id="rId53"/>
    <p:sldId id="359" r:id="rId54"/>
    <p:sldId id="338" r:id="rId55"/>
    <p:sldId id="339" r:id="rId56"/>
    <p:sldId id="340" r:id="rId57"/>
    <p:sldId id="341" r:id="rId58"/>
    <p:sldId id="342" r:id="rId59"/>
    <p:sldId id="343" r:id="rId60"/>
    <p:sldId id="344" r:id="rId61"/>
    <p:sldId id="345" r:id="rId62"/>
    <p:sldId id="346" r:id="rId63"/>
    <p:sldId id="384" r:id="rId64"/>
    <p:sldId id="347" r:id="rId65"/>
    <p:sldId id="348" r:id="rId66"/>
    <p:sldId id="360" r:id="rId67"/>
    <p:sldId id="362" r:id="rId68"/>
    <p:sldId id="363" r:id="rId69"/>
    <p:sldId id="364" r:id="rId70"/>
    <p:sldId id="365" r:id="rId71"/>
    <p:sldId id="366" r:id="rId72"/>
    <p:sldId id="367" r:id="rId73"/>
    <p:sldId id="368" r:id="rId74"/>
    <p:sldId id="369" r:id="rId75"/>
    <p:sldId id="370" r:id="rId76"/>
    <p:sldId id="371" r:id="rId77"/>
    <p:sldId id="372" r:id="rId78"/>
    <p:sldId id="373" r:id="rId79"/>
    <p:sldId id="374" r:id="rId80"/>
    <p:sldId id="375" r:id="rId81"/>
    <p:sldId id="376" r:id="rId82"/>
    <p:sldId id="377" r:id="rId83"/>
    <p:sldId id="378" r:id="rId84"/>
    <p:sldId id="379" r:id="rId85"/>
    <p:sldId id="380" r:id="rId86"/>
    <p:sldId id="381" r:id="rId87"/>
    <p:sldId id="382" r:id="rId88"/>
    <p:sldId id="383" r:id="rId8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25/05/2020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24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25/05/2020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39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25/05/2020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345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25/05/2020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35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25/05/2020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772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25/05/2020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2932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25/05/2020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3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25/05/2020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5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25/05/2020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973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25/05/2020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43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25/05/2020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27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25/05/2020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13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25/05/2020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48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25/05/2020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16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25/05/2020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53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25/05/2020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96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DD60-8BC9-4A56-805C-3B1FC1BAEC1F}" type="datetimeFigureOut">
              <a:rPr lang="en-AU" smtClean="0"/>
              <a:t>25/05/2020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7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335" y="1282701"/>
            <a:ext cx="5096060" cy="4307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4600" dirty="0"/>
              <a:t>Haemodialysis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1120" y="2753679"/>
            <a:ext cx="4078935" cy="1663907"/>
          </a:xfrm>
        </p:spPr>
        <p:txBody>
          <a:bodyPr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</a:rPr>
              <a:t>ANZDATA Registry 42</a:t>
            </a:r>
            <a:r>
              <a:rPr lang="en-AU" baseline="30000" dirty="0">
                <a:solidFill>
                  <a:schemeClr val="bg1"/>
                </a:solidFill>
              </a:rPr>
              <a:t>nd</a:t>
            </a:r>
            <a:r>
              <a:rPr lang="en-AU" dirty="0">
                <a:solidFill>
                  <a:schemeClr val="bg1"/>
                </a:solidFill>
              </a:rPr>
              <a:t> Annual Report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rgbClr val="FFFFFF"/>
                </a:solidFill>
              </a:rPr>
              <a:t>Data to 31-Dec-2018</a:t>
            </a:r>
          </a:p>
          <a:p>
            <a:pPr algn="l"/>
            <a:r>
              <a:rPr lang="en-AU" sz="3500" dirty="0">
                <a:solidFill>
                  <a:schemeClr val="bg1"/>
                </a:solidFill>
              </a:rPr>
              <a:t>Chapter 4 - Graphs</a:t>
            </a:r>
            <a:endParaRPr lang="en-AU" sz="3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7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45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15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35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12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18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2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3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59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17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285745" y="674400"/>
            <a:ext cx="645752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4.1.1 	Age (%) of Incident Haemodialysis Patients - Australia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4.1.2 	Age (%) of Incident Haemodialysis Patients - New Zealand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4.2.1 	Age (%) of Prevalent Haemodialysis Patients - Australia 31 Dec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4.2.2 	Age (%) of Prevalent Haemodialysis Patients - New Zealand 31 Dec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4.3.1 	Patient Survival by Era - Haemodialysis at RRT Start - Australia 2007-2018 Censored for Transplant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4.3.2 	Patient Survival by Era - Haemodialysis at RRT Start - New Zealand 2007-2018 Censored for Transplant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4.4.1 	Patient Survival by Era - Haemodialysis at RRT Start - Australia 2007-2018 Censored for Transplant                         Adjusted for Age, Ethnicity, Diabetic Nephropathy, Comorbidity and Gender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4.4.2 	Patient Survival by Era - Haemodialysis at RRT Start - New Zealand 2007-2018 Censored for Transplant                         Adjusted for Age, Ethnicity, Diabetic Nephropathy, Comorbidity and Gender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4.5.1 	Patient Survival by Age Group Haemodialysis at RRT Start - Australia 2007-2018 Censored for Transplant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4.5.2 	Patient Survival by Age Group Haemodialysis at RRT Start - New Zealand 2007-2018 Censored for Transplant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4.6.1 	Patient Survival by Diabetes Haemodialysis at RRT Start - Australia 2007-2018 Censored for Transplant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4.6.2 	Patient Survival by Diabetes Haemodialysis at RRT Start - New Zealand 2007-2018 Censored for Transplant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8" y="1093261"/>
            <a:ext cx="4371515" cy="106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</p:txBody>
      </p:sp>
    </p:spTree>
    <p:extLst>
      <p:ext uri="{BB962C8B-B14F-4D97-AF65-F5344CB8AC3E}">
        <p14:creationId xmlns:p14="http://schemas.microsoft.com/office/powerpoint/2010/main" val="3965713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72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0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83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4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75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1" y="549298"/>
            <a:ext cx="7917758" cy="575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00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0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77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20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35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2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285745" y="1166843"/>
            <a:ext cx="62524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4.7.1 	Patient Survival by Age Group Haemodialysis at RRT Start - Australia 2007-2018 Censored for Transplant No Diabetes and No Cardiovascular Disease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4.7.2 	Patient Survival by Age Group Haemodialysis at RRT Start - Australia 2007-2018 Censored for Transplant Diabetes but No Cardiovascular Disease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4.7.3 	Patient Survival by Age Group Haemodialysis at RRT Start - Australia 2007-2018 Censored for Transplant Cardiovascular Disease but No Diabetes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4.7.4 	Patient Survival by Age Group Haemodialysis at RRT Start - Australia 2007-2018 Censored for Transplant Both Diabetes and Cardiovascular Disease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4.8.1 	Patient Survival by Age Group Haemodialysis at RRT Start - New Zealand 2007-2018 Censored for Transplant No Diabetes and No Cardiovascular Disease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4.8.2 	Patient Survival by Age Group Haemodialysis at RRT Start - New Zealand 2007-2018 Censored for Transplant Diabetes but No Cardiovascular Disease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4.8.3 	Patient Survival by Age Group Haemodialysis at RRT Start - New Zealand 2007-2018 Censored for Transplant Cardiovascular Disease but No Diabetes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4.8.4 	Patient Survival by Age Group Haemodialysis at RRT Start - New Zealand 2007-2018 Censored for Transplant Both Diabetes and Cardiovascular Disease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4.9.1 	Distribution of Blood Flow Rates - Prevalent Haemodialysis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4.9.2 	Distribution of Blood Flow Rates - Prevalent Haemodialysis - New Zealand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5BCE2CB-042D-4D3C-8CA6-DAE3B9DC9C77}"/>
              </a:ext>
            </a:extLst>
          </p:cNvPr>
          <p:cNvSpPr/>
          <p:nvPr/>
        </p:nvSpPr>
        <p:spPr>
          <a:xfrm>
            <a:off x="933478" y="1093261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577467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10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51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56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95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4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26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4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45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4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2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4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04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4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83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4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9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333272" y="782122"/>
            <a:ext cx="625242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4.10 	Haemodialysis Conventional/Quotidian - 2016-2018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4.11 	Haemodialysis Frequency Per Week - 2016-2018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4.12 	Haemodialysis Session Length (Hours) - December 2016-2018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4.13 	Haemodialysis Duration (Hours Per Week) - December 2016-2018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4.14 	Percentage of HD Patients Dialysing Five or More Days Per Week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4.15 	Percentage of HD Patients Dialysing 3 Days Per Week Dialysing 4.5 Hours or Longer Per Session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4.16 	Percentage of HD Patients Dialysing &gt;12 Hours Per Week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4.17 	Use of Haemodiafiltration - Prevalent Haemodialysis Patients 2009-2018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4.18.1 	Haemoglobin in Haemodialysis Patients - Australia 31 December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4.18.2	Haemoglobin in Haemodialysis Patients - New Zealand 31 December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4.19.1 	% Haemodialysis Patients with Hb 110-129 g/L - Australia 31 December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4.19.2 	% Haemodialysis Patients with Hb 110-129 g/L - New Zealand 31 December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4.20.1 	% Haemodialysis Patients with Ferritin 200-500 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g/L -  Australia 31 December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4.20.2 	% Haemodialysis Patients with Ferritin 200-500 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g/L -  New Zealand 31 December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4.21.1 	% Haemodialysis Patients with </a:t>
            </a:r>
            <a:r>
              <a:rPr lang="en-AU" sz="1100" dirty="0" err="1">
                <a:latin typeface="Arial" panose="020B0604020202020204" pitchFamily="34" charset="0"/>
                <a:cs typeface="Arial" panose="020B0604020202020204" pitchFamily="34" charset="0"/>
              </a:rPr>
              <a:t>TSat</a:t>
            </a: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&gt;20% -  Australia 31 December 2018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8" y="1093261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2405910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1" y="549298"/>
            <a:ext cx="7917757" cy="575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16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4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18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4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55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4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243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4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940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4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72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4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792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4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684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4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103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4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82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333272" y="682094"/>
            <a:ext cx="638171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4.21.2 	% Haemodialysis Patients with </a:t>
            </a:r>
            <a:r>
              <a:rPr lang="en-AU" sz="1100" dirty="0" err="1">
                <a:latin typeface="Arial" panose="020B0604020202020204" pitchFamily="34" charset="0"/>
                <a:cs typeface="Arial" panose="020B0604020202020204" pitchFamily="34" charset="0"/>
              </a:rPr>
              <a:t>TSat</a:t>
            </a: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&gt;20% -  New Zealand 31 December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4.22.1	% Haemodialysis Patients with Calcium 2.1-2.4 mmol/L -  Australia 31 December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4.22.2	 % Haemodialysis Patients with Calcium 2.1-2.4 mmol/L -  New Zealand 31 December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4.23.1 	% Haemodialysis Patients with Phosphate 0.8-1.6 mmol/L -  Australia 31 December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4.23.2	% Haemodialysis Patients with Phosphate 0.8-1.6 mmol/L -  New Zealand 31 December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4.24 	Urea Reduction Ratio - HD Three Sessions Per Week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4.25 	Urea Reduction Ratio - By Type of Access, 2018 HD Three Sessions Per Week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4.26.1 	Median URR in Haemodialysis Patients - Three Sessions Per Week Australia 31 December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4.26.2 	Median URR in Haemodialysis Patients - Three Sessions Per Week New Zealand 31 December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4.27.1 	% Haemodialysis Patients with URR&gt;70% - Three Sessions Per Week Australia 31 December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4.27.2 	% Haemodialysis Patients with URR&gt;70% - Three Sessions Per Week New Zealand 31 December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4.28 	Vascular Access - Initial RRT - Haemodialysis as Initial Modality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4.29 	Vascular Access - Initial RRT - By Age Group 2018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8" y="1093261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3234853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4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905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4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355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4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983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4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595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4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434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4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280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0" y="549000"/>
            <a:ext cx="7918579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651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1" y="549000"/>
            <a:ext cx="7918578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222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3" cy="575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407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3" cy="575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8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254922" y="951399"/>
            <a:ext cx="646006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4.30.1 	Vascular Access - Initial RRT - By Gender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4.30.2 	Vascular Access - Initial RRT - By Gender -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4.31.1 	Vascular Access - Initial RRT - By Referral Time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4.31.2 	Vascular Access - Initial RRT - By Referral Time -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4.32.1 	% Initial RRT HD Patients Starting with AVF/AVG - Australia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4.32.2	% Initial RRT HD Patients Starting with AVF/AVG - New Zealand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4.33 	Prevalent Haemodialysis Access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4.34 	Prevalent Haemodialysis Access - By Age Group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4.35.1 	Prevalent Haemodialysis Access - By Gender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4.35.2 	Prevalent Haemodialysis Access - By Gender -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4.36	 Prevalent Haemodialysis Access - By Location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4.37.1 	% Prevalent HD Patients Dialysing with AVF/AVG - Australia 31 December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4.37.2 	% Prevalent HD Patients Dialysing with AVF/AVG - New Zealand 31 December 2018Figure 4.38 Home HD by Age Group - at 31 Dec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4.39.1 	Home HD Percent of all HD by Age at 31 Dec 2018 -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4.39.2 	Home HD Percent of all HD by Age at 31 Dec 2018 - New Zealand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8" y="1093261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9275477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3" cy="575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290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0" y="549000"/>
            <a:ext cx="791858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852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0" y="549000"/>
            <a:ext cx="791858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468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0" y="549000"/>
            <a:ext cx="791858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156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CBC87-F6C1-4FCA-96F6-EBC4C79ED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11" y="549000"/>
            <a:ext cx="7918579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690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70081"/>
            <a:ext cx="7917753" cy="575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189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70081"/>
            <a:ext cx="7917753" cy="57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532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70081"/>
            <a:ext cx="7917753" cy="57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495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70081"/>
            <a:ext cx="7917753" cy="57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731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70081"/>
            <a:ext cx="7917753" cy="57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9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254922" y="943705"/>
            <a:ext cx="6460066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5838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4.40.1 	% Haemodialysis Patients on Home HD - Australia 31 December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5838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4.40.2 	% Haemodialysis Patients on Home HD - New Zealand 31 December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5838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4.41 	Technique Survival - Home Haemodialysis 2008 - 2018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5838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4.42 	Technique Survival by Age Group - Home Haemodialysis 2008 - 2018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5838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4.43.1 	Death-Censored Technique Survival by Age Group - Home Haemodialysis 2008 - 2018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5838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4.43.2 	Death-Censored Technique Survival by Age Group - Home Haemodialysis 2008 - 2018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5838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4.44 	Patient Survival - Home Haemodialysis 2008 - 2018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5838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4.45 	Home Haemodialysis Conventional/Quotidian - 2016-2018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5838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4.46 	Home Haemodialysis Frequency Per Week - 2016-2018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5838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4.47 	Home Haemodialysis Session Length (Hours) - December 2016-2018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5838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4.48 	Home Haemodialysis Duration (Hours Per Week) - December 2016-2018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5838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4.49 	Percentage of Home HD Patients Dialysing Five or More Days Per Week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5838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4.50 	Percentage of Home HD Patients Dialysing 3 Days Per Week Dialysing 4.5 Hours or Longer Per Session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5838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4.51 	Percentage of Home HD Patients Dialysing &gt;12 Hours Per Week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8" y="1093261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34721799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70081"/>
            <a:ext cx="7917753" cy="57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568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70081"/>
            <a:ext cx="7917753" cy="57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075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4" y="570081"/>
            <a:ext cx="7917751" cy="57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898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4" y="570081"/>
            <a:ext cx="7917751" cy="57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658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4" y="570081"/>
            <a:ext cx="7917751" cy="575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813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4" y="570081"/>
            <a:ext cx="7917750" cy="575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12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4" y="570081"/>
            <a:ext cx="7917750" cy="575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931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4" y="570081"/>
            <a:ext cx="7917750" cy="575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579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4" y="570081"/>
            <a:ext cx="7917750" cy="575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749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4" y="570081"/>
            <a:ext cx="7917750" cy="575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93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1" y="549298"/>
            <a:ext cx="7917758" cy="575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7702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4" y="570081"/>
            <a:ext cx="7917750" cy="575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973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4" y="570081"/>
            <a:ext cx="7917750" cy="575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732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4" y="570081"/>
            <a:ext cx="7917750" cy="575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5550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4" y="570081"/>
            <a:ext cx="7917750" cy="575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39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5" y="570081"/>
            <a:ext cx="7917748" cy="575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235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5" y="570081"/>
            <a:ext cx="7917748" cy="57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700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5" y="570081"/>
            <a:ext cx="7917747" cy="57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4526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5" y="570081"/>
            <a:ext cx="7917747" cy="575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9680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5" y="570081"/>
            <a:ext cx="7917746" cy="575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79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123" y="549299"/>
            <a:ext cx="791775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074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294</TotalTime>
  <Words>41</Words>
  <Application>Microsoft Office PowerPoint</Application>
  <PresentationFormat>Widescreen</PresentationFormat>
  <Paragraphs>93</Paragraphs>
  <Slides>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2" baseType="lpstr">
      <vt:lpstr>Arial</vt:lpstr>
      <vt:lpstr>Trebuchet MS</vt:lpstr>
      <vt:lpstr>Wingdings 3</vt:lpstr>
      <vt:lpstr>Facet</vt:lpstr>
      <vt:lpstr>Haemodialysis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ANZDATA Registry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Haemodialysis Chapter 4 Annual Report</dc:title>
  <dc:subject>Annual Report</dc:subject>
  <dc:creator>ANZ DATA</dc:creator>
  <cp:keywords>#ANZDATA</cp:keywords>
  <cp:lastModifiedBy>Kylie Hurst</cp:lastModifiedBy>
  <cp:revision>21</cp:revision>
  <dcterms:created xsi:type="dcterms:W3CDTF">2019-09-24T02:19:39Z</dcterms:created>
  <dcterms:modified xsi:type="dcterms:W3CDTF">2020-05-25T06:39:56Z</dcterms:modified>
  <cp:category>Haemodialysis</cp:category>
</cp:coreProperties>
</file>