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73" r:id="rId4"/>
    <p:sldId id="270" r:id="rId5"/>
    <p:sldId id="271" r:id="rId6"/>
    <p:sldId id="272" r:id="rId7"/>
    <p:sldId id="385" r:id="rId8"/>
    <p:sldId id="259" r:id="rId9"/>
    <p:sldId id="260" r:id="rId10"/>
    <p:sldId id="261" r:id="rId11"/>
    <p:sldId id="262" r:id="rId12"/>
    <p:sldId id="263" r:id="rId13"/>
    <p:sldId id="264" r:id="rId14"/>
    <p:sldId id="265" r:id="rId15"/>
    <p:sldId id="267" r:id="rId16"/>
    <p:sldId id="268" r:id="rId17"/>
    <p:sldId id="269" r:id="rId18"/>
    <p:sldId id="274" r:id="rId19"/>
    <p:sldId id="275" r:id="rId20"/>
    <p:sldId id="276" r:id="rId21"/>
    <p:sldId id="277" r:id="rId22"/>
    <p:sldId id="278"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8" r:id="rId44"/>
    <p:sldId id="329" r:id="rId45"/>
    <p:sldId id="330" r:id="rId46"/>
    <p:sldId id="394" r:id="rId47"/>
    <p:sldId id="331" r:id="rId48"/>
    <p:sldId id="332" r:id="rId49"/>
    <p:sldId id="333" r:id="rId50"/>
    <p:sldId id="334" r:id="rId51"/>
    <p:sldId id="335" r:id="rId52"/>
    <p:sldId id="336" r:id="rId53"/>
    <p:sldId id="337" r:id="rId54"/>
    <p:sldId id="359" r:id="rId55"/>
    <p:sldId id="338" r:id="rId56"/>
    <p:sldId id="339" r:id="rId57"/>
    <p:sldId id="340" r:id="rId58"/>
    <p:sldId id="341" r:id="rId59"/>
    <p:sldId id="342" r:id="rId60"/>
    <p:sldId id="343" r:id="rId61"/>
    <p:sldId id="344" r:id="rId62"/>
    <p:sldId id="345" r:id="rId63"/>
    <p:sldId id="346" r:id="rId64"/>
    <p:sldId id="384" r:id="rId65"/>
    <p:sldId id="347" r:id="rId66"/>
    <p:sldId id="386" r:id="rId67"/>
    <p:sldId id="348" r:id="rId68"/>
    <p:sldId id="360" r:id="rId69"/>
    <p:sldId id="362" r:id="rId70"/>
    <p:sldId id="363" r:id="rId71"/>
    <p:sldId id="364" r:id="rId72"/>
    <p:sldId id="365" r:id="rId73"/>
    <p:sldId id="366" r:id="rId74"/>
    <p:sldId id="367" r:id="rId75"/>
    <p:sldId id="368" r:id="rId76"/>
    <p:sldId id="369" r:id="rId77"/>
    <p:sldId id="370" r:id="rId78"/>
    <p:sldId id="372" r:id="rId79"/>
    <p:sldId id="373" r:id="rId80"/>
    <p:sldId id="374" r:id="rId81"/>
    <p:sldId id="387" r:id="rId82"/>
    <p:sldId id="388" r:id="rId83"/>
    <p:sldId id="389" r:id="rId84"/>
    <p:sldId id="390" r:id="rId85"/>
    <p:sldId id="391" r:id="rId86"/>
    <p:sldId id="393" r:id="rId87"/>
    <p:sldId id="392" r:id="rId88"/>
    <p:sldId id="375" r:id="rId89"/>
    <p:sldId id="376" r:id="rId90"/>
    <p:sldId id="377" r:id="rId91"/>
    <p:sldId id="378" r:id="rId92"/>
    <p:sldId id="395"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94" d="100"/>
          <a:sy n="94" d="100"/>
        </p:scale>
        <p:origin x="10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072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14739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34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73035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772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0293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41693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33735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96973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264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DDD60-8BC9-4A56-805C-3B1FC1BAEC1F}" type="datetimeFigureOut">
              <a:rPr lang="en-AU" smtClean="0"/>
              <a:t>10/12/2025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69327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DDD60-8BC9-4A56-805C-3B1FC1BAEC1F}" type="datetimeFigureOut">
              <a:rPr lang="en-AU" smtClean="0"/>
              <a:t>10/12/2025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188113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DDD60-8BC9-4A56-805C-3B1FC1BAEC1F}" type="datetimeFigureOut">
              <a:rPr lang="en-AU" smtClean="0"/>
              <a:t>10/12/2025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044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DD60-8BC9-4A56-805C-3B1FC1BAEC1F}" type="datetimeFigureOut">
              <a:rPr lang="en-AU" smtClean="0"/>
              <a:t>10/12/2025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3591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DDD60-8BC9-4A56-805C-3B1FC1BAEC1F}" type="datetimeFigureOut">
              <a:rPr lang="en-AU" smtClean="0"/>
              <a:t>10/12/2025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6953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
        <p:nvSpPr>
          <p:cNvPr id="5" name="Date Placeholder 4"/>
          <p:cNvSpPr>
            <a:spLocks noGrp="1"/>
          </p:cNvSpPr>
          <p:nvPr>
            <p:ph type="dt" sz="half" idx="10"/>
          </p:nvPr>
        </p:nvSpPr>
        <p:spPr/>
        <p:txBody>
          <a:bodyPr/>
          <a:lstStyle/>
          <a:p>
            <a:fld id="{A6CDDD60-8BC9-4A56-805C-3B1FC1BAEC1F}" type="datetimeFigureOut">
              <a:rPr lang="en-AU" smtClean="0"/>
              <a:t>10/12/2025</a:t>
            </a:fld>
            <a:endParaRPr lang="en-AU"/>
          </a:p>
        </p:txBody>
      </p:sp>
    </p:spTree>
    <p:extLst>
      <p:ext uri="{BB962C8B-B14F-4D97-AF65-F5344CB8AC3E}">
        <p14:creationId xmlns:p14="http://schemas.microsoft.com/office/powerpoint/2010/main" val="26119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CDDD60-8BC9-4A56-805C-3B1FC1BAEC1F}" type="datetimeFigureOut">
              <a:rPr lang="en-AU" smtClean="0"/>
              <a:t>10/12/2025</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D35A42-0430-4B7F-A768-F5C77B9302EB}" type="slidenum">
              <a:rPr lang="en-AU" smtClean="0"/>
              <a:t>‹#›</a:t>
            </a:fld>
            <a:endParaRPr lang="en-AU"/>
          </a:p>
        </p:txBody>
      </p:sp>
    </p:spTree>
    <p:extLst>
      <p:ext uri="{BB962C8B-B14F-4D97-AF65-F5344CB8AC3E}">
        <p14:creationId xmlns:p14="http://schemas.microsoft.com/office/powerpoint/2010/main" val="4279711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3.svg"/><Relationship Id="rId2" Type="http://schemas.openxmlformats.org/officeDocument/2006/relationships/slide" Target="slide8.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11.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15.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2.xml"/><Relationship Id="rId17" Type="http://schemas.openxmlformats.org/officeDocument/2006/relationships/image" Target="../media/image3.svg"/><Relationship Id="rId2" Type="http://schemas.openxmlformats.org/officeDocument/2006/relationships/slide" Target="slide22.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5" Type="http://schemas.openxmlformats.org/officeDocument/2006/relationships/slide" Target="slide35.xml"/><Relationship Id="rId10"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29.xml"/><Relationship Id="rId14" Type="http://schemas.openxmlformats.org/officeDocument/2006/relationships/slide" Target="slide34.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image" Target="../media/image2.png"/><Relationship Id="rId3" Type="http://schemas.openxmlformats.org/officeDocument/2006/relationships/slide" Target="slide37.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1.xml"/><Relationship Id="rId2" Type="http://schemas.openxmlformats.org/officeDocument/2006/relationships/slide" Target="slide36.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9.xml"/><Relationship Id="rId15" Type="http://schemas.openxmlformats.org/officeDocument/2006/relationships/slide" Target="slide49.xml"/><Relationship Id="rId10" Type="http://schemas.openxmlformats.org/officeDocument/2006/relationships/slide" Target="slide44.xml"/><Relationship Id="rId19" Type="http://schemas.openxmlformats.org/officeDocument/2006/relationships/image" Target="../media/image3.svg"/><Relationship Id="rId4" Type="http://schemas.openxmlformats.org/officeDocument/2006/relationships/slide" Target="slide38.xml"/><Relationship Id="rId9" Type="http://schemas.openxmlformats.org/officeDocument/2006/relationships/slide" Target="slide43.xml"/><Relationship Id="rId14" Type="http://schemas.openxmlformats.org/officeDocument/2006/relationships/slide" Target="slide48.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63.xml"/><Relationship Id="rId18" Type="http://schemas.openxmlformats.org/officeDocument/2006/relationships/slide" Target="slide68.xml"/><Relationship Id="rId3" Type="http://schemas.openxmlformats.org/officeDocument/2006/relationships/slide" Target="slide53.xml"/><Relationship Id="rId7" Type="http://schemas.openxmlformats.org/officeDocument/2006/relationships/slide" Target="slide57.xml"/><Relationship Id="rId12" Type="http://schemas.openxmlformats.org/officeDocument/2006/relationships/slide" Target="slide62.xml"/><Relationship Id="rId17" Type="http://schemas.openxmlformats.org/officeDocument/2006/relationships/slide" Target="slide67.xml"/><Relationship Id="rId2" Type="http://schemas.openxmlformats.org/officeDocument/2006/relationships/slide" Target="slide52.xml"/><Relationship Id="rId16" Type="http://schemas.openxmlformats.org/officeDocument/2006/relationships/slide" Target="slide66.xml"/><Relationship Id="rId20" Type="http://schemas.openxmlformats.org/officeDocument/2006/relationships/image" Target="../media/image3.svg"/><Relationship Id="rId1" Type="http://schemas.openxmlformats.org/officeDocument/2006/relationships/slideLayout" Target="../slideLayouts/slideLayout2.xml"/><Relationship Id="rId6" Type="http://schemas.openxmlformats.org/officeDocument/2006/relationships/slide" Target="slide56.xml"/><Relationship Id="rId11" Type="http://schemas.openxmlformats.org/officeDocument/2006/relationships/slide" Target="slide61.xml"/><Relationship Id="rId5" Type="http://schemas.openxmlformats.org/officeDocument/2006/relationships/slide" Target="slide55.xml"/><Relationship Id="rId15" Type="http://schemas.openxmlformats.org/officeDocument/2006/relationships/slide" Target="slide65.xml"/><Relationship Id="rId10" Type="http://schemas.openxmlformats.org/officeDocument/2006/relationships/slide" Target="slide60.xml"/><Relationship Id="rId19" Type="http://schemas.openxmlformats.org/officeDocument/2006/relationships/image" Target="../media/image2.png"/><Relationship Id="rId4" Type="http://schemas.openxmlformats.org/officeDocument/2006/relationships/slide" Target="slide54.xml"/><Relationship Id="rId9" Type="http://schemas.openxmlformats.org/officeDocument/2006/relationships/slide" Target="slide59.xml"/><Relationship Id="rId14" Type="http://schemas.openxmlformats.org/officeDocument/2006/relationships/slide" Target="slide64.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slide" Target="slide75.xml"/><Relationship Id="rId13" Type="http://schemas.openxmlformats.org/officeDocument/2006/relationships/slide" Target="slide80.xml"/><Relationship Id="rId18" Type="http://schemas.openxmlformats.org/officeDocument/2006/relationships/image" Target="../media/image3.svg"/><Relationship Id="rId3" Type="http://schemas.openxmlformats.org/officeDocument/2006/relationships/slide" Target="slide70.xml"/><Relationship Id="rId7" Type="http://schemas.openxmlformats.org/officeDocument/2006/relationships/slide" Target="slide74.xml"/><Relationship Id="rId12" Type="http://schemas.openxmlformats.org/officeDocument/2006/relationships/slide" Target="slide79.xml"/><Relationship Id="rId17" Type="http://schemas.openxmlformats.org/officeDocument/2006/relationships/image" Target="../media/image2.png"/><Relationship Id="rId2" Type="http://schemas.openxmlformats.org/officeDocument/2006/relationships/slide" Target="slide69.xm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73.xml"/><Relationship Id="rId11" Type="http://schemas.openxmlformats.org/officeDocument/2006/relationships/slide" Target="slide78.xml"/><Relationship Id="rId5" Type="http://schemas.openxmlformats.org/officeDocument/2006/relationships/slide" Target="slide72.xml"/><Relationship Id="rId15" Type="http://schemas.openxmlformats.org/officeDocument/2006/relationships/slide" Target="slide82.xml"/><Relationship Id="rId10" Type="http://schemas.openxmlformats.org/officeDocument/2006/relationships/slide" Target="slide77.xml"/><Relationship Id="rId19" Type="http://schemas.openxmlformats.org/officeDocument/2006/relationships/image" Target="../media/image4.png"/><Relationship Id="rId4" Type="http://schemas.openxmlformats.org/officeDocument/2006/relationships/slide" Target="slide71.xml"/><Relationship Id="rId9" Type="http://schemas.openxmlformats.org/officeDocument/2006/relationships/slide" Target="slide76.xml"/><Relationship Id="rId14" Type="http://schemas.openxmlformats.org/officeDocument/2006/relationships/slide" Target="slide81.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slide" Target="slide90.xml"/><Relationship Id="rId3" Type="http://schemas.openxmlformats.org/officeDocument/2006/relationships/slide" Target="slide85.xml"/><Relationship Id="rId7" Type="http://schemas.openxmlformats.org/officeDocument/2006/relationships/slide" Target="slide89.xml"/><Relationship Id="rId2" Type="http://schemas.openxmlformats.org/officeDocument/2006/relationships/slide" Target="slide84.xml"/><Relationship Id="rId1" Type="http://schemas.openxmlformats.org/officeDocument/2006/relationships/slideLayout" Target="../slideLayouts/slideLayout2.xml"/><Relationship Id="rId6" Type="http://schemas.openxmlformats.org/officeDocument/2006/relationships/slide" Target="slide88.xml"/><Relationship Id="rId11" Type="http://schemas.openxmlformats.org/officeDocument/2006/relationships/image" Target="../media/image3.svg"/><Relationship Id="rId5" Type="http://schemas.openxmlformats.org/officeDocument/2006/relationships/slide" Target="slide87.xml"/><Relationship Id="rId10" Type="http://schemas.openxmlformats.org/officeDocument/2006/relationships/image" Target="../media/image2.png"/><Relationship Id="rId4" Type="http://schemas.openxmlformats.org/officeDocument/2006/relationships/slide" Target="slide86.xml"/><Relationship Id="rId9" Type="http://schemas.openxmlformats.org/officeDocument/2006/relationships/slide" Target="slide91.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anzorrg.org.au/data-management/attribution-statement"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677335" y="1282701"/>
            <a:ext cx="5096060" cy="4307148"/>
          </a:xfrm>
        </p:spPr>
        <p:txBody>
          <a:bodyPr anchor="ctr">
            <a:normAutofit/>
          </a:bodyPr>
          <a:lstStyle/>
          <a:p>
            <a:pPr>
              <a:lnSpc>
                <a:spcPct val="90000"/>
              </a:lnSpc>
            </a:pPr>
            <a:r>
              <a:rPr lang="en-AU" sz="4600" dirty="0"/>
              <a:t>Haemodialysis </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821120" y="2753679"/>
            <a:ext cx="4078935" cy="1663907"/>
          </a:xfrm>
        </p:spPr>
        <p:txBody>
          <a:bodyPr anchor="ctr">
            <a:normAutofit/>
          </a:bodyPr>
          <a:lstStyle/>
          <a:p>
            <a:pPr algn="l">
              <a:lnSpc>
                <a:spcPct val="150000"/>
              </a:lnSpc>
            </a:pPr>
            <a:r>
              <a:rPr lang="en-AU" dirty="0">
                <a:solidFill>
                  <a:schemeClr val="bg1"/>
                </a:solidFill>
              </a:rPr>
              <a:t>ANZDATA Registry 48</a:t>
            </a:r>
            <a:r>
              <a:rPr lang="en-AU" baseline="30000" dirty="0">
                <a:solidFill>
                  <a:schemeClr val="bg1"/>
                </a:solidFill>
              </a:rPr>
              <a:t>th</a:t>
            </a:r>
            <a:r>
              <a:rPr lang="en-AU" dirty="0">
                <a:solidFill>
                  <a:schemeClr val="bg1"/>
                </a:solidFill>
              </a:rPr>
              <a:t> Annual Report</a:t>
            </a:r>
            <a:br>
              <a:rPr lang="en-AU" dirty="0">
                <a:solidFill>
                  <a:schemeClr val="bg1"/>
                </a:solidFill>
              </a:rPr>
            </a:br>
            <a:r>
              <a:rPr lang="en-AU" dirty="0">
                <a:solidFill>
                  <a:srgbClr val="FFFFFF"/>
                </a:solidFill>
              </a:rPr>
              <a:t>Data to 31-Dec-2024</a:t>
            </a:r>
          </a:p>
          <a:p>
            <a:pPr algn="l"/>
            <a:r>
              <a:rPr lang="en-AU" sz="3500" dirty="0">
                <a:solidFill>
                  <a:schemeClr val="bg1"/>
                </a:solidFill>
              </a:rPr>
              <a:t>Chapter 4 - Graphs</a:t>
            </a:r>
            <a:endParaRPr lang="en-AU" sz="3500" dirty="0">
              <a:solidFill>
                <a:srgbClr val="FFFFFF"/>
              </a:solidFill>
            </a:endParaRPr>
          </a:p>
        </p:txBody>
      </p:sp>
      <p:pic>
        <p:nvPicPr>
          <p:cNvPr id="6" name="Picture 5" descr="A blue and white logo&#10;&#10;Description automatically generated">
            <a:extLst>
              <a:ext uri="{FF2B5EF4-FFF2-40B4-BE49-F238E27FC236}">
                <a16:creationId xmlns:a16="http://schemas.microsoft.com/office/drawing/2014/main" id="{C5BDF815-B656-4DE3-2F8E-B62D0A437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43" y="4951039"/>
            <a:ext cx="1527053" cy="1080000"/>
          </a:xfrm>
          <a:prstGeom prst="rect">
            <a:avLst/>
          </a:prstGeom>
        </p:spPr>
      </p:pic>
      <p:sp>
        <p:nvSpPr>
          <p:cNvPr id="7" name="TextBox 6">
            <a:extLst>
              <a:ext uri="{FF2B5EF4-FFF2-40B4-BE49-F238E27FC236}">
                <a16:creationId xmlns:a16="http://schemas.microsoft.com/office/drawing/2014/main" id="{F0C7AC0A-11AF-DA82-2382-77C2AC6D46D3}"/>
              </a:ext>
            </a:extLst>
          </p:cNvPr>
          <p:cNvSpPr txBox="1"/>
          <p:nvPr/>
        </p:nvSpPr>
        <p:spPr>
          <a:xfrm>
            <a:off x="686643" y="6093119"/>
            <a:ext cx="2379690" cy="276999"/>
          </a:xfrm>
          <a:prstGeom prst="rect">
            <a:avLst/>
          </a:prstGeom>
          <a:noFill/>
        </p:spPr>
        <p:txBody>
          <a:bodyPr wrap="square" rtlCol="0">
            <a:spAutoFit/>
          </a:bodyPr>
          <a:lstStyle/>
          <a:p>
            <a:r>
              <a:rPr lang="en-AU" sz="1200" b="1" dirty="0"/>
              <a:t>Release Date: 10/12/2025  </a:t>
            </a:r>
          </a:p>
        </p:txBody>
      </p:sp>
    </p:spTree>
    <p:extLst>
      <p:ext uri="{BB962C8B-B14F-4D97-AF65-F5344CB8AC3E}">
        <p14:creationId xmlns:p14="http://schemas.microsoft.com/office/powerpoint/2010/main" val="11402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44FEAB1-5693-853B-E78D-A15B0A007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2" y="5477940"/>
            <a:ext cx="1272544" cy="900000"/>
          </a:xfrm>
          <a:prstGeom prst="rect">
            <a:avLst/>
          </a:prstGeom>
        </p:spPr>
      </p:pic>
    </p:spTree>
    <p:extLst>
      <p:ext uri="{BB962C8B-B14F-4D97-AF65-F5344CB8AC3E}">
        <p14:creationId xmlns:p14="http://schemas.microsoft.com/office/powerpoint/2010/main" val="196264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4B77B0B-5982-90EE-86D3-1319DE038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477940"/>
            <a:ext cx="1272544" cy="900000"/>
          </a:xfrm>
          <a:prstGeom prst="rect">
            <a:avLst/>
          </a:prstGeom>
        </p:spPr>
      </p:pic>
    </p:spTree>
    <p:extLst>
      <p:ext uri="{BB962C8B-B14F-4D97-AF65-F5344CB8AC3E}">
        <p14:creationId xmlns:p14="http://schemas.microsoft.com/office/powerpoint/2010/main" val="118181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6DC2C2D-DCAC-8610-505D-EB9205603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56823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4E9908C-860E-B604-20C2-5DDD9338D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71791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DD6CD83-0800-5B1B-7A27-58CEE78B3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1851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637E6A2-AAB0-3FF4-8D88-4514CD682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65165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DF2A9D6-E7B4-6805-A267-3BF1EC6ED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38228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1079626-398E-ACC2-282D-7D5D05D36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49605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84BE582-3DA0-0A87-C4A1-2C09B57D6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0901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7FE4B36-00E4-6358-3770-5F708BA01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74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a:spLocks/>
          </p:cNvSpPr>
          <p:nvPr/>
        </p:nvSpPr>
        <p:spPr>
          <a:xfrm>
            <a:off x="4934525" y="819000"/>
            <a:ext cx="6660000" cy="5220000"/>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2" action="ppaction://hlinksldjump"/>
              </a:rPr>
              <a:t>Figure 4.1.1 </a:t>
            </a:r>
            <a:r>
              <a:rPr lang="en-AU" sz="1100" dirty="0">
                <a:latin typeface="Arial" panose="020B0604020202020204" pitchFamily="34" charset="0"/>
                <a:cs typeface="Arial" panose="020B0604020202020204" pitchFamily="34" charset="0"/>
              </a:rPr>
              <a:t>	Age (%) of Incident Haemodialysis^ Patients - Australia 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3" action="ppaction://hlinksldjump"/>
              </a:rPr>
              <a:t>Figure 4.1.2 </a:t>
            </a:r>
            <a:r>
              <a:rPr lang="en-AU" sz="1100" dirty="0">
                <a:latin typeface="Arial" panose="020B0604020202020204" pitchFamily="34" charset="0"/>
                <a:cs typeface="Arial" panose="020B0604020202020204" pitchFamily="34" charset="0"/>
              </a:rPr>
              <a:t>	Age (%) of Incident Haemodialysis^ Patients - New Zealand 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4" action="ppaction://hlinksldjump"/>
              </a:rPr>
              <a:t>Figure 4.2.1</a:t>
            </a:r>
            <a:r>
              <a:rPr lang="en-AU" sz="1100" dirty="0">
                <a:latin typeface="Arial" panose="020B0604020202020204" pitchFamily="34" charset="0"/>
                <a:cs typeface="Arial" panose="020B0604020202020204" pitchFamily="34" charset="0"/>
              </a:rPr>
              <a:t>	Age (%) of Prevalent Haemodialysis^ Patients - Australia 31 Dec 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5" action="ppaction://hlinksldjump"/>
              </a:rPr>
              <a:t>Figure 4.2.2 </a:t>
            </a:r>
            <a:r>
              <a:rPr lang="en-AU" sz="1100" dirty="0">
                <a:latin typeface="Arial" panose="020B0604020202020204" pitchFamily="34" charset="0"/>
                <a:cs typeface="Arial" panose="020B0604020202020204" pitchFamily="34" charset="0"/>
              </a:rPr>
              <a:t>	Age (%) of Prevalent Haemodialysis^ Patients - New Zealand 31 Dec 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6" action="ppaction://hlinksldjump"/>
              </a:rPr>
              <a:t>Figure 4.3.1</a:t>
            </a:r>
            <a:r>
              <a:rPr lang="en-AU" sz="1100" dirty="0">
                <a:latin typeface="Arial" panose="020B0604020202020204" pitchFamily="34" charset="0"/>
                <a:cs typeface="Arial" panose="020B0604020202020204" pitchFamily="34" charset="0"/>
              </a:rPr>
              <a:t>	Unadjusted HD Patient Survival by Era - Australia 2013-2024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7" action="ppaction://hlinksldjump"/>
              </a:rPr>
              <a:t>Figure 4.3.2 </a:t>
            </a:r>
            <a:r>
              <a:rPr lang="en-AU" sz="1100" dirty="0">
                <a:latin typeface="Arial" panose="020B0604020202020204" pitchFamily="34" charset="0"/>
                <a:cs typeface="Arial" panose="020B0604020202020204" pitchFamily="34" charset="0"/>
              </a:rPr>
              <a:t>	Unadjusted HD Patient Survival by Era - New Zealand 2013-2024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8" action="ppaction://hlinksldjump"/>
              </a:rPr>
              <a:t>Figure 4.4.1 </a:t>
            </a:r>
            <a:r>
              <a:rPr lang="en-AU" sz="1100" dirty="0">
                <a:latin typeface="Arial" panose="020B0604020202020204" pitchFamily="34" charset="0"/>
                <a:cs typeface="Arial" panose="020B0604020202020204" pitchFamily="34" charset="0"/>
              </a:rPr>
              <a:t>	Unadjusted HD Patient Survival by Age Group  - Australia 2013-2024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9" action="ppaction://hlinksldjump"/>
              </a:rPr>
              <a:t>Figure 4.4.2 </a:t>
            </a:r>
            <a:r>
              <a:rPr lang="en-AU" sz="1100" dirty="0">
                <a:latin typeface="Arial" panose="020B0604020202020204" pitchFamily="34" charset="0"/>
                <a:cs typeface="Arial" panose="020B0604020202020204" pitchFamily="34" charset="0"/>
              </a:rPr>
              <a:t>	Unadjusted HD Patient Survival by Age Group - New Zealand 2013-2024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0" action="ppaction://hlinksldjump"/>
              </a:rPr>
              <a:t>Figure 4.5.1 </a:t>
            </a:r>
            <a:r>
              <a:rPr lang="en-AU" sz="1100" dirty="0">
                <a:latin typeface="Arial" panose="020B0604020202020204" pitchFamily="34" charset="0"/>
                <a:cs typeface="Arial" panose="020B0604020202020204" pitchFamily="34" charset="0"/>
              </a:rPr>
              <a:t>	Unadjusted HD Patient Survival by Diabetes - Australia 2013-2024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1" action="ppaction://hlinksldjump"/>
              </a:rPr>
              <a:t>Figure 4.5.2</a:t>
            </a:r>
            <a:r>
              <a:rPr lang="en-AU" sz="1100" dirty="0">
                <a:latin typeface="Arial" panose="020B0604020202020204" pitchFamily="34" charset="0"/>
                <a:cs typeface="Arial" panose="020B0604020202020204" pitchFamily="34" charset="0"/>
              </a:rPr>
              <a:t>	Unadjusted HD Patient Survival by Diabetes - New Zealand 2013-2024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2" action="ppaction://hlinksldjump"/>
              </a:rPr>
              <a:t>Figure 4.6.1 </a:t>
            </a:r>
            <a:r>
              <a:rPr lang="en-AU" sz="1100" dirty="0">
                <a:latin typeface="Arial" panose="020B0604020202020204" pitchFamily="34" charset="0"/>
                <a:cs typeface="Arial" panose="020B0604020202020204" pitchFamily="34" charset="0"/>
              </a:rPr>
              <a:t>	Unadjusted HD Patient Survival by Age Group - Australia 2013-2024 No Diabetes and No Cardiovascular Disease</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3" action="ppaction://hlinksldjump"/>
              </a:rPr>
              <a:t>Figure 4.6.2 </a:t>
            </a:r>
            <a:r>
              <a:rPr lang="en-AU" sz="1100" dirty="0">
                <a:latin typeface="Arial" panose="020B0604020202020204" pitchFamily="34" charset="0"/>
                <a:cs typeface="Arial" panose="020B0604020202020204" pitchFamily="34" charset="0"/>
              </a:rPr>
              <a:t>	Unadjusted HD Patient Survival by Age Group - Australia 2013-2024 Diabetes but No Cardiovascular Disease</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4" action="ppaction://hlinksldjump"/>
              </a:rPr>
              <a:t>Figure 4.6.3 </a:t>
            </a:r>
            <a:r>
              <a:rPr lang="en-AU" sz="1100" dirty="0">
                <a:latin typeface="Arial" panose="020B0604020202020204" pitchFamily="34" charset="0"/>
                <a:cs typeface="Arial" panose="020B0604020202020204" pitchFamily="34" charset="0"/>
              </a:rPr>
              <a:t>	Unadjusted HD Patient Survival by Age Group - Australia 2013-2024 Cardiovascular Disease but No Diabetes</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5" action="ppaction://hlinksldjump"/>
              </a:rPr>
              <a:t>Figure 4.6.4 </a:t>
            </a:r>
            <a:r>
              <a:rPr lang="en-AU" sz="1100" dirty="0">
                <a:latin typeface="Arial" panose="020B0604020202020204" pitchFamily="34" charset="0"/>
                <a:cs typeface="Arial" panose="020B0604020202020204" pitchFamily="34" charset="0"/>
              </a:rPr>
              <a:t>	Unadjusted HD Patient Survival by Age Group  - Australia 2013-2024 Both Diabetes and Cardiovascular Disease</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601717" y="2108392"/>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649427" y="480060"/>
            <a:ext cx="4072694" cy="1064650"/>
          </a:xfrm>
          <a:prstGeom prst="rect">
            <a:avLst/>
          </a:prstGeom>
        </p:spPr>
        <p:txBody>
          <a:bodyPr wrap="square">
            <a:spAutoFit/>
          </a:bodyPr>
          <a:lstStyle/>
          <a:p>
            <a:pPr>
              <a:lnSpc>
                <a:spcPct val="150000"/>
              </a:lnSpc>
            </a:pPr>
            <a:r>
              <a:rPr lang="en-AU" sz="4800" dirty="0">
                <a:solidFill>
                  <a:schemeClr val="accent2"/>
                </a:solidFill>
              </a:rPr>
              <a:t>List of Figures</a:t>
            </a:r>
          </a:p>
        </p:txBody>
      </p:sp>
    </p:spTree>
    <p:extLst>
      <p:ext uri="{BB962C8B-B14F-4D97-AF65-F5344CB8AC3E}">
        <p14:creationId xmlns:p14="http://schemas.microsoft.com/office/powerpoint/2010/main" val="396571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64955F4-8714-760D-90C9-6E48AB53A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75017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2833" y="561024"/>
            <a:ext cx="7886334" cy="573595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68D81AA-645E-B1B0-D10E-EB04905AE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1777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87434C7-E76E-7463-234F-FC9AC1089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27068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6D54584-8C46-D0F6-0D59-95EF04488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44197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0" y="561815"/>
            <a:ext cx="7884158" cy="5734367"/>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2B13398-176B-0677-9C3E-F84CFB28D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96600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DD08D2F-CF18-A8C8-C4BB-5A10CDE75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75130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75566C6-E58E-1DD3-609D-3AC2AAD68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576977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02DB72B-13AF-45A2-A263-079C64F40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533020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FB90A7C-F4C0-3394-35BB-442945BD9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727235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BF0EFFB-BEAF-C8F5-43D4-473DDF188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5092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950371" y="819000"/>
            <a:ext cx="6660000" cy="5632311"/>
          </a:xfrm>
          <a:prstGeom prst="rect">
            <a:avLst/>
          </a:prstGeom>
        </p:spPr>
        <p:txBody>
          <a:bodyPr wrap="square">
            <a:spAutoFit/>
          </a:bodyPr>
          <a:lstStyle/>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2" action="ppaction://hlinksldjump"/>
              </a:rPr>
              <a:t>Figure 4.7.1 </a:t>
            </a:r>
            <a:r>
              <a:rPr lang="en-AU" sz="1100" dirty="0">
                <a:latin typeface="Arial" panose="020B0604020202020204" pitchFamily="34" charset="0"/>
                <a:cs typeface="Arial" panose="020B0604020202020204" pitchFamily="34" charset="0"/>
              </a:rPr>
              <a:t>	Unadjusted HD Patient Survival by Age Group - New Zealand 2013-2024 No Diabetes and No Cardiovascular Disease</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3" action="ppaction://hlinksldjump"/>
              </a:rPr>
              <a:t>Figure 4.7.2 </a:t>
            </a:r>
            <a:r>
              <a:rPr lang="en-AU" sz="1100" dirty="0">
                <a:latin typeface="Arial" panose="020B0604020202020204" pitchFamily="34" charset="0"/>
                <a:cs typeface="Arial" panose="020B0604020202020204" pitchFamily="34" charset="0"/>
              </a:rPr>
              <a:t>	Unadjusted HD Patient Survival by Age Group - New Zealand 2013-2024 Diabetes but No Cardiovascular Disease</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4" action="ppaction://hlinksldjump"/>
              </a:rPr>
              <a:t>Figure 4.7.3 </a:t>
            </a:r>
            <a:r>
              <a:rPr lang="en-AU" sz="1100" dirty="0">
                <a:latin typeface="Arial" panose="020B0604020202020204" pitchFamily="34" charset="0"/>
                <a:cs typeface="Arial" panose="020B0604020202020204" pitchFamily="34" charset="0"/>
              </a:rPr>
              <a:t>	Unadjusted HD Patient Survival by Age Group - New Zealand 2013-2024 Cardiovascular Disease but No Diabetes</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5" action="ppaction://hlinksldjump"/>
              </a:rPr>
              <a:t>Figure 4.7.4 </a:t>
            </a:r>
            <a:r>
              <a:rPr lang="en-AU" sz="1100" dirty="0">
                <a:latin typeface="Arial" panose="020B0604020202020204" pitchFamily="34" charset="0"/>
                <a:cs typeface="Arial" panose="020B0604020202020204" pitchFamily="34" charset="0"/>
              </a:rPr>
              <a:t>	Unadjusted HD Patient Survival by Age Group - New Zealand 2013-2024 Both Diabetes and Cardiovascular Disease</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6" action="ppaction://hlinksldjump"/>
              </a:rPr>
              <a:t>Figure 4.8 </a:t>
            </a:r>
            <a:r>
              <a:rPr lang="en-AU" sz="1100" dirty="0">
                <a:latin typeface="Arial" panose="020B0604020202020204" pitchFamily="34" charset="0"/>
                <a:cs typeface="Arial" panose="020B0604020202020204" pitchFamily="34" charset="0"/>
              </a:rPr>
              <a:t>	Vascular Access - Initial KRT - Haemodialysis as Initial Modality</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7" action="ppaction://hlinksldjump"/>
              </a:rPr>
              <a:t>Figure 4.9 </a:t>
            </a:r>
            <a:r>
              <a:rPr lang="en-AU" sz="1100" dirty="0">
                <a:latin typeface="Arial" panose="020B0604020202020204" pitchFamily="34" charset="0"/>
                <a:cs typeface="Arial" panose="020B0604020202020204" pitchFamily="34" charset="0"/>
              </a:rPr>
              <a:t>	Vascular Access - Initial KRT - By Age Group 2024</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8" action="ppaction://hlinksldjump"/>
              </a:rPr>
              <a:t>Figure 4.10.1 </a:t>
            </a:r>
            <a:r>
              <a:rPr lang="en-AU" sz="1100" dirty="0">
                <a:latin typeface="Arial" panose="020B0604020202020204" pitchFamily="34" charset="0"/>
                <a:cs typeface="Arial" panose="020B0604020202020204" pitchFamily="34" charset="0"/>
              </a:rPr>
              <a:t>	Vascular Access - Initial KRT - By Gender - Australia</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9" action="ppaction://hlinksldjump"/>
              </a:rPr>
              <a:t>Figure 4.10.2 </a:t>
            </a:r>
            <a:r>
              <a:rPr lang="en-AU" sz="1100" dirty="0">
                <a:latin typeface="Arial" panose="020B0604020202020204" pitchFamily="34" charset="0"/>
                <a:cs typeface="Arial" panose="020B0604020202020204" pitchFamily="34" charset="0"/>
              </a:rPr>
              <a:t>	Vascular Access - Initial KRT - By Gender - New Zealand</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0" action="ppaction://hlinksldjump"/>
              </a:rPr>
              <a:t>Figure 4.11.1 </a:t>
            </a:r>
            <a:r>
              <a:rPr lang="en-AU" sz="1100" dirty="0">
                <a:latin typeface="Arial" panose="020B0604020202020204" pitchFamily="34" charset="0"/>
                <a:cs typeface="Arial" panose="020B0604020202020204" pitchFamily="34" charset="0"/>
              </a:rPr>
              <a:t>	Vascular Access - Initial KRT - By Referral Time - Australia</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1" action="ppaction://hlinksldjump"/>
              </a:rPr>
              <a:t>Figure 4.11.2 </a:t>
            </a:r>
            <a:r>
              <a:rPr lang="en-AU" sz="1100" dirty="0">
                <a:latin typeface="Arial" panose="020B0604020202020204" pitchFamily="34" charset="0"/>
                <a:cs typeface="Arial" panose="020B0604020202020204" pitchFamily="34" charset="0"/>
              </a:rPr>
              <a:t>	Vascular Access - Initial KRT - By Referral Time - New Zealand</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2" action="ppaction://hlinksldjump"/>
              </a:rPr>
              <a:t>Figure 4.12.1 </a:t>
            </a:r>
            <a:r>
              <a:rPr lang="en-AU" sz="1100" dirty="0">
                <a:latin typeface="Arial" panose="020B0604020202020204" pitchFamily="34" charset="0"/>
                <a:cs typeface="Arial" panose="020B0604020202020204" pitchFamily="34" charset="0"/>
              </a:rPr>
              <a:t>	Percentage of all Patients who Commenced HD Starting with AVF/AVG - Australia 2024</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3" action="ppaction://hlinksldjump"/>
              </a:rPr>
              <a:t>Figure 4.12.2 </a:t>
            </a:r>
            <a:r>
              <a:rPr lang="en-AU" sz="1100" dirty="0">
                <a:latin typeface="Arial" panose="020B0604020202020204" pitchFamily="34" charset="0"/>
                <a:cs typeface="Arial" panose="020B0604020202020204" pitchFamily="34" charset="0"/>
              </a:rPr>
              <a:t>	Percentage of all Patients who Commenced HD Starting with AVF/AVG - New Zealand 2024</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4" action="ppaction://hlinksldjump"/>
              </a:rPr>
              <a:t>Figure 4.13 </a:t>
            </a:r>
            <a:r>
              <a:rPr lang="en-AU" sz="1100" dirty="0">
                <a:latin typeface="Arial" panose="020B0604020202020204" pitchFamily="34" charset="0"/>
                <a:cs typeface="Arial" panose="020B0604020202020204" pitchFamily="34" charset="0"/>
              </a:rPr>
              <a:t>	Prevalent Haemodialysis^ Access</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5" action="ppaction://hlinksldjump"/>
              </a:rPr>
              <a:t>Figure 4.14 </a:t>
            </a:r>
            <a:r>
              <a:rPr lang="en-AU" sz="1100" dirty="0">
                <a:latin typeface="Arial" panose="020B0604020202020204" pitchFamily="34" charset="0"/>
                <a:cs typeface="Arial" panose="020B0604020202020204" pitchFamily="34" charset="0"/>
              </a:rPr>
              <a:t>	Prevalent Haemodialysis^ Access - By Age Group 2024</a:t>
            </a:r>
          </a:p>
          <a:p>
            <a:pPr marL="989013" indent="-989013" defTabSz="449263">
              <a:spcBef>
                <a:spcPts val="600"/>
              </a:spcBef>
              <a:spcAft>
                <a:spcPts val="600"/>
              </a:spcAft>
              <a:tabLst>
                <a:tab pos="989013" algn="l"/>
              </a:tabLst>
            </a:pPr>
            <a:endParaRPr lang="en-AU" sz="1100" dirty="0">
              <a:latin typeface="Arial" panose="020B0604020202020204" pitchFamily="34" charset="0"/>
              <a:cs typeface="Arial" panose="020B0604020202020204" pitchFamily="34" charset="0"/>
            </a:endParaRP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601788" y="2642015"/>
            <a:ext cx="2379690" cy="2379690"/>
          </a:xfrm>
          <a:prstGeom prst="rect">
            <a:avLst/>
          </a:prstGeom>
        </p:spPr>
      </p:pic>
      <p:sp>
        <p:nvSpPr>
          <p:cNvPr id="33" name="Rectangle 32">
            <a:extLst>
              <a:ext uri="{FF2B5EF4-FFF2-40B4-BE49-F238E27FC236}">
                <a16:creationId xmlns:a16="http://schemas.microsoft.com/office/drawing/2014/main" id="{A5BCE2CB-042D-4D3C-8CA6-DAE3B9DC9C77}"/>
              </a:ext>
            </a:extLst>
          </p:cNvPr>
          <p:cNvSpPr/>
          <p:nvPr/>
        </p:nvSpPr>
        <p:spPr>
          <a:xfrm>
            <a:off x="508652" y="486395"/>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1577467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spTree>
    <p:extLst>
      <p:ext uri="{BB962C8B-B14F-4D97-AF65-F5344CB8AC3E}">
        <p14:creationId xmlns:p14="http://schemas.microsoft.com/office/powerpoint/2010/main" val="835910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F87E799-5071-4842-7295-DC5E28300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14715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31B2B62C-8292-0477-9028-8058D8FA9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225356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D6A85B3-2FCF-EEE9-35A2-4616C952E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4989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86AE9F1-6156-8031-6C09-8FFCB3EB8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259726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F7D3B08-482A-9212-88F1-6D78573C9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103645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58B50F5-E35D-D18E-41F8-F3537684E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14592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AE603EB-4552-1EC6-4905-BA4BA990F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628104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6FDC909-C1C2-AF0E-FC0B-F6262F190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434683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6"/>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D27869F-B333-65E2-F110-C5BE005E2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4649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5050660" y="819000"/>
            <a:ext cx="6660000" cy="5278368"/>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2" action="ppaction://hlinksldjump"/>
              </a:rPr>
              <a:t>Figure 4.15.1 </a:t>
            </a:r>
            <a:r>
              <a:rPr lang="en-AU" sz="1100" dirty="0">
                <a:latin typeface="Arial" panose="020B0604020202020204" pitchFamily="34" charset="0"/>
                <a:cs typeface="Arial" panose="020B0604020202020204" pitchFamily="34" charset="0"/>
              </a:rPr>
              <a:t>	Prevalent Haemodialysis^ Access - By Gender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3" action="ppaction://hlinksldjump"/>
              </a:rPr>
              <a:t>Figure 4.15.2</a:t>
            </a:r>
            <a:r>
              <a:rPr lang="en-AU" sz="1100" dirty="0">
                <a:latin typeface="Arial" panose="020B0604020202020204" pitchFamily="34" charset="0"/>
                <a:cs typeface="Arial" panose="020B0604020202020204" pitchFamily="34" charset="0"/>
              </a:rPr>
              <a:t>	Prevalent Haemodialysis^ Access - By Gender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4" action="ppaction://hlinksldjump"/>
              </a:rPr>
              <a:t>Figure 4.16 </a:t>
            </a:r>
            <a:r>
              <a:rPr lang="en-AU" sz="1100" dirty="0">
                <a:latin typeface="Arial" panose="020B0604020202020204" pitchFamily="34" charset="0"/>
                <a:cs typeface="Arial" panose="020B0604020202020204" pitchFamily="34" charset="0"/>
              </a:rPr>
              <a:t>	Prevalent Haemodialysis^ Access - By Location 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5" action="ppaction://hlinksldjump"/>
              </a:rPr>
              <a:t>Figure 4.17.1 </a:t>
            </a:r>
            <a:r>
              <a:rPr lang="en-AU" sz="1100" dirty="0">
                <a:latin typeface="Arial" panose="020B0604020202020204" pitchFamily="34" charset="0"/>
                <a:cs typeface="Arial" panose="020B0604020202020204" pitchFamily="34" charset="0"/>
              </a:rPr>
              <a:t>	% Prevalent HD^ Patients Dialysing with AVF/AVG - Australia 31 December 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6" action="ppaction://hlinksldjump"/>
              </a:rPr>
              <a:t>Figure 4.17.2 </a:t>
            </a:r>
            <a:r>
              <a:rPr lang="en-AU" sz="1100" dirty="0">
                <a:latin typeface="Arial" panose="020B0604020202020204" pitchFamily="34" charset="0"/>
                <a:cs typeface="Arial" panose="020B0604020202020204" pitchFamily="34" charset="0"/>
              </a:rPr>
              <a:t>	% Prevalent HD^ Patients Dialysing with AVF/AVG - New Zealand 31 December 2024</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7" action="ppaction://hlinksldjump"/>
              </a:rPr>
              <a:t>Figure 4.18.1 </a:t>
            </a:r>
            <a:r>
              <a:rPr lang="en-AU" sz="1100" dirty="0">
                <a:latin typeface="Arial" panose="020B0604020202020204" pitchFamily="34" charset="0"/>
                <a:cs typeface="Arial" panose="020B0604020202020204" pitchFamily="34" charset="0"/>
              </a:rPr>
              <a:t>	Distribution of Blood Flow Rates - Prevalent Haemodialysis^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8" action="ppaction://hlinksldjump"/>
              </a:rPr>
              <a:t>Figure 4.18.2 </a:t>
            </a:r>
            <a:r>
              <a:rPr lang="en-AU" sz="1100" dirty="0">
                <a:latin typeface="Arial" panose="020B0604020202020204" pitchFamily="34" charset="0"/>
                <a:cs typeface="Arial" panose="020B0604020202020204" pitchFamily="34" charset="0"/>
              </a:rPr>
              <a:t>	Distribution of Blood Flow Rates - Prevalent Haemodialysis^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9" action="ppaction://hlinksldjump"/>
              </a:rPr>
              <a:t>Figure 4.19.1 </a:t>
            </a:r>
            <a:r>
              <a:rPr lang="en-AU" sz="1100" dirty="0">
                <a:latin typeface="Arial" panose="020B0604020202020204" pitchFamily="34" charset="0"/>
                <a:cs typeface="Arial" panose="020B0604020202020204" pitchFamily="34" charset="0"/>
              </a:rPr>
              <a:t>	Haemodialysis Frequency Per Week - Prevalent Haemodialysis^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0" action="ppaction://hlinksldjump"/>
              </a:rPr>
              <a:t>Figure 4.19.2 </a:t>
            </a:r>
            <a:r>
              <a:rPr lang="en-AU" sz="1100" dirty="0">
                <a:latin typeface="Arial" panose="020B0604020202020204" pitchFamily="34" charset="0"/>
                <a:cs typeface="Arial" panose="020B0604020202020204" pitchFamily="34" charset="0"/>
              </a:rPr>
              <a:t>	Haemodialysis Frequency Per Week - Prevalent Haemodialysis^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1" action="ppaction://hlinksldjump"/>
              </a:rPr>
              <a:t>Figure 4.20.1 </a:t>
            </a:r>
            <a:r>
              <a:rPr lang="en-AU" sz="1100" dirty="0">
                <a:latin typeface="Arial" panose="020B0604020202020204" pitchFamily="34" charset="0"/>
                <a:cs typeface="Arial" panose="020B0604020202020204" pitchFamily="34" charset="0"/>
              </a:rPr>
              <a:t>	Haemodialysis Session Length (Hours) - Prevalent Haemodialysis^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2" action="ppaction://hlinksldjump"/>
              </a:rPr>
              <a:t>Figure 4.20.2 </a:t>
            </a:r>
            <a:r>
              <a:rPr lang="en-AU" sz="1100" dirty="0">
                <a:latin typeface="Arial" panose="020B0604020202020204" pitchFamily="34" charset="0"/>
                <a:cs typeface="Arial" panose="020B0604020202020204" pitchFamily="34" charset="0"/>
              </a:rPr>
              <a:t>	Haemodialysis Session Length (Hours) - Prevalent Haemodialysis^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3" action="ppaction://hlinksldjump"/>
              </a:rPr>
              <a:t>Figure 4.21.1 </a:t>
            </a:r>
            <a:r>
              <a:rPr lang="en-AU" sz="1100" dirty="0">
                <a:latin typeface="Arial" panose="020B0604020202020204" pitchFamily="34" charset="0"/>
                <a:cs typeface="Arial" panose="020B0604020202020204" pitchFamily="34" charset="0"/>
              </a:rPr>
              <a:t>	Haemodialysis Duration (Hours Per Week) - Prevalent Haemodialysis^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4" action="ppaction://hlinksldjump"/>
              </a:rPr>
              <a:t>Figure 4.21.2</a:t>
            </a:r>
            <a:r>
              <a:rPr lang="en-AU" sz="1100" dirty="0">
                <a:latin typeface="Arial" panose="020B0604020202020204" pitchFamily="34" charset="0"/>
                <a:cs typeface="Arial" panose="020B0604020202020204" pitchFamily="34" charset="0"/>
              </a:rPr>
              <a:t>	Haemodialysis Duration (Hours Per Week) - Prevalent Haemodialysis^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5" action="ppaction://hlinksldjump"/>
              </a:rPr>
              <a:t>Figure 4.22 </a:t>
            </a:r>
            <a:r>
              <a:rPr lang="en-AU" sz="1100" dirty="0">
                <a:latin typeface="Arial" panose="020B0604020202020204" pitchFamily="34" charset="0"/>
                <a:cs typeface="Arial" panose="020B0604020202020204" pitchFamily="34" charset="0"/>
              </a:rPr>
              <a:t>	Percentage of HD^ Patients Dialysing More than 3 Days Per Week</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6" action="ppaction://hlinksldjump"/>
              </a:rPr>
              <a:t>Figure 4.23 </a:t>
            </a:r>
            <a:r>
              <a:rPr lang="en-AU" sz="1100" dirty="0">
                <a:latin typeface="Arial" panose="020B0604020202020204" pitchFamily="34" charset="0"/>
                <a:cs typeface="Arial" panose="020B0604020202020204" pitchFamily="34" charset="0"/>
              </a:rPr>
              <a:t>	Percentage of HD^ Patients Dialysing 3 Days Per Week Dialysing 5 Hours or Longer Per Session</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7" action="ppaction://hlinksldjump"/>
              </a:rPr>
              <a:t>Figure 4.24 </a:t>
            </a:r>
            <a:r>
              <a:rPr lang="en-AU" sz="1100" dirty="0">
                <a:latin typeface="Arial" panose="020B0604020202020204" pitchFamily="34" charset="0"/>
                <a:cs typeface="Arial" panose="020B0604020202020204" pitchFamily="34" charset="0"/>
              </a:rPr>
              <a:t>	Percentage of HD^ Patients Dialysing &gt;15 Hours Per Week</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96327" y="480060"/>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2405910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1" y="561815"/>
            <a:ext cx="7884156" cy="573436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8DAB57A-16C5-82F9-A9C1-E2854CCF9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577481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245C122-07C2-D9EF-8CDE-72B15B31A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84861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499F6B4-C7CE-1A4E-BCA0-C02DC869D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30255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CEB244C-59B5-901E-B069-8E0919E32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71324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0280740-165D-5332-4893-BAAA13B99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277694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spTree>
    <p:extLst>
      <p:ext uri="{BB962C8B-B14F-4D97-AF65-F5344CB8AC3E}">
        <p14:creationId xmlns:p14="http://schemas.microsoft.com/office/powerpoint/2010/main" val="320147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739" y="561816"/>
            <a:ext cx="7872520"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0DE6281-F63C-E776-D20B-D29D5921B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823720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895F58F-2A79-D1C4-A391-21D33534A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023979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739" y="561816"/>
            <a:ext cx="7872520"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C6F0C4A-061C-AF44-E4A2-53C761842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655768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BB6D98E-BAD0-E2AE-D81D-123956FAC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6951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5009000" y="814766"/>
            <a:ext cx="6660000" cy="5379934"/>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2" action="ppaction://hlinksldjump"/>
              </a:rPr>
              <a:t>Figure 4.25 </a:t>
            </a:r>
            <a:r>
              <a:rPr lang="en-AU" sz="1080" dirty="0">
                <a:latin typeface="Arial" panose="020B0604020202020204" pitchFamily="34" charset="0"/>
                <a:cs typeface="Arial" panose="020B0604020202020204" pitchFamily="34" charset="0"/>
              </a:rPr>
              <a:t>	Use of </a:t>
            </a:r>
            <a:r>
              <a:rPr lang="en-AU" sz="1080" dirty="0" err="1">
                <a:latin typeface="Arial" panose="020B0604020202020204" pitchFamily="34" charset="0"/>
                <a:cs typeface="Arial" panose="020B0604020202020204" pitchFamily="34" charset="0"/>
              </a:rPr>
              <a:t>Haemodiafiltration</a:t>
            </a:r>
            <a:r>
              <a:rPr lang="en-AU" sz="1080" dirty="0">
                <a:latin typeface="Arial" panose="020B0604020202020204" pitchFamily="34" charset="0"/>
                <a:cs typeface="Arial" panose="020B0604020202020204" pitchFamily="34" charset="0"/>
              </a:rPr>
              <a:t> - Prevalent Haemodialysis^ Patients 2015-2024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3" action="ppaction://hlinksldjump"/>
              </a:rPr>
              <a:t>Figure 4.26 </a:t>
            </a:r>
            <a:r>
              <a:rPr lang="en-AU" sz="1080" dirty="0">
                <a:latin typeface="Arial" panose="020B0604020202020204" pitchFamily="34" charset="0"/>
                <a:cs typeface="Arial" panose="020B0604020202020204" pitchFamily="34" charset="0"/>
              </a:rPr>
              <a:t>	HDF Substitution Volume by State/Territory and Country - at 31 Dec 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4" action="ppaction://hlinksldjump"/>
              </a:rPr>
              <a:t>Figure 4.27 </a:t>
            </a:r>
            <a:r>
              <a:rPr lang="en-AU" sz="1080" dirty="0">
                <a:latin typeface="Arial" panose="020B0604020202020204" pitchFamily="34" charset="0"/>
                <a:cs typeface="Arial" panose="020B0604020202020204" pitchFamily="34" charset="0"/>
              </a:rPr>
              <a:t>	Age Distribution of Home HD* Patients by State/Territory and Country - at 31 Dec 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5" action="ppaction://hlinksldjump"/>
              </a:rPr>
              <a:t>Figure 4.28.1 </a:t>
            </a:r>
            <a:r>
              <a:rPr lang="en-AU" sz="1080" dirty="0">
                <a:latin typeface="Arial" panose="020B0604020202020204" pitchFamily="34" charset="0"/>
                <a:cs typeface="Arial" panose="020B0604020202020204" pitchFamily="34" charset="0"/>
              </a:rPr>
              <a:t>	Home HD* Percent of all HD^ by Age at 31 Dec 2024 - Australia</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6" action="ppaction://hlinksldjump"/>
              </a:rPr>
              <a:t>Figure 4.28.2 </a:t>
            </a:r>
            <a:r>
              <a:rPr lang="en-AU" sz="1080" dirty="0">
                <a:latin typeface="Arial" panose="020B0604020202020204" pitchFamily="34" charset="0"/>
                <a:cs typeface="Arial" panose="020B0604020202020204" pitchFamily="34" charset="0"/>
              </a:rPr>
              <a:t>	Home HD* Percent of all HD^ by Age at 31 Dec 2024 - New Zealand</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7" action="ppaction://hlinksldjump"/>
              </a:rPr>
              <a:t>Figure 4.29.1 </a:t>
            </a:r>
            <a:r>
              <a:rPr lang="en-AU" sz="1080" dirty="0">
                <a:latin typeface="Arial" panose="020B0604020202020204" pitchFamily="34" charset="0"/>
                <a:cs typeface="Arial" panose="020B0604020202020204" pitchFamily="34" charset="0"/>
              </a:rPr>
              <a:t>	% Haemodialysis^ Patients on Home HD* - Australia 31 December 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8" action="ppaction://hlinksldjump"/>
              </a:rPr>
              <a:t>Figure 4.29.2 </a:t>
            </a:r>
            <a:r>
              <a:rPr lang="en-AU" sz="1080" dirty="0">
                <a:latin typeface="Arial" panose="020B0604020202020204" pitchFamily="34" charset="0"/>
                <a:cs typeface="Arial" panose="020B0604020202020204" pitchFamily="34" charset="0"/>
              </a:rPr>
              <a:t>	% Haemodialysis^ Patients on Home HD* - New Zealand 31 December 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9" action="ppaction://hlinksldjump"/>
              </a:rPr>
              <a:t>Figure 4.30 </a:t>
            </a:r>
            <a:r>
              <a:rPr lang="en-AU" sz="1080" dirty="0">
                <a:latin typeface="Arial" panose="020B0604020202020204" pitchFamily="34" charset="0"/>
                <a:cs typeface="Arial" panose="020B0604020202020204" pitchFamily="34" charset="0"/>
              </a:rPr>
              <a:t>	Treatment Failure - Home Haemodialysis* 2014 - 2024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0" action="ppaction://hlinksldjump"/>
              </a:rPr>
              <a:t>Figure 4.31 </a:t>
            </a:r>
            <a:r>
              <a:rPr lang="en-AU" sz="1080" dirty="0">
                <a:latin typeface="Arial" panose="020B0604020202020204" pitchFamily="34" charset="0"/>
                <a:cs typeface="Arial" panose="020B0604020202020204" pitchFamily="34" charset="0"/>
              </a:rPr>
              <a:t>	Treatment Failure by Age Group - Home Haemodialysis* 2014 - 2024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1" action="ppaction://hlinksldjump"/>
              </a:rPr>
              <a:t>Figure 4.32 </a:t>
            </a:r>
            <a:r>
              <a:rPr lang="en-AU" sz="1080" dirty="0">
                <a:latin typeface="Arial" panose="020B0604020202020204" pitchFamily="34" charset="0"/>
                <a:cs typeface="Arial" panose="020B0604020202020204" pitchFamily="34" charset="0"/>
              </a:rPr>
              <a:t>	Death-Censored Treatment Failure by Age Group - Home Haemodialysis 2014 - 2024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2" action="ppaction://hlinksldjump"/>
              </a:rPr>
              <a:t>Figure 4.33 </a:t>
            </a:r>
            <a:r>
              <a:rPr lang="en-AU" sz="1080" dirty="0">
                <a:latin typeface="Arial" panose="020B0604020202020204" pitchFamily="34" charset="0"/>
                <a:cs typeface="Arial" panose="020B0604020202020204" pitchFamily="34" charset="0"/>
              </a:rPr>
              <a:t>	Patient Survival - Home Haemodialysis* 2014 - 2024</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3" action="ppaction://hlinksldjump"/>
              </a:rPr>
              <a:t>Figure 4.34.1 </a:t>
            </a:r>
            <a:r>
              <a:rPr lang="en-AU" sz="1080" dirty="0">
                <a:latin typeface="Arial" panose="020B0604020202020204" pitchFamily="34" charset="0"/>
                <a:cs typeface="Arial" panose="020B0604020202020204" pitchFamily="34" charset="0"/>
              </a:rPr>
              <a:t>	Home Haemodialysis* Frequency Per Week - Prevalent Home HD* - Australia</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4" action="ppaction://hlinksldjump"/>
              </a:rPr>
              <a:t>Figure 4.34.2 </a:t>
            </a:r>
            <a:r>
              <a:rPr lang="en-AU" sz="1080" dirty="0">
                <a:latin typeface="Arial" panose="020B0604020202020204" pitchFamily="34" charset="0"/>
                <a:cs typeface="Arial" panose="020B0604020202020204" pitchFamily="34" charset="0"/>
              </a:rPr>
              <a:t>	Home Haemodialysis* Frequency Per Week - Prevalent Home HD* - New Zealand</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5" action="ppaction://hlinksldjump"/>
              </a:rPr>
              <a:t>Figure 4.35.1 </a:t>
            </a:r>
            <a:r>
              <a:rPr lang="en-AU" sz="1080" dirty="0">
                <a:latin typeface="Arial" panose="020B0604020202020204" pitchFamily="34" charset="0"/>
                <a:cs typeface="Arial" panose="020B0604020202020204" pitchFamily="34" charset="0"/>
              </a:rPr>
              <a:t>	Home Haemodialysis* Session Length (Hours) - Prevalent Home HD* - Australia</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6" action="ppaction://hlinksldjump"/>
              </a:rPr>
              <a:t>Figure 4.35.2 </a:t>
            </a:r>
            <a:r>
              <a:rPr lang="en-AU" sz="1080" dirty="0">
                <a:latin typeface="Arial" panose="020B0604020202020204" pitchFamily="34" charset="0"/>
                <a:cs typeface="Arial" panose="020B0604020202020204" pitchFamily="34" charset="0"/>
              </a:rPr>
              <a:t>	Home Haemodialysis* Session Length (Hours) - Prevalent Home HD* - New Zealand</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7" action="ppaction://hlinksldjump"/>
              </a:rPr>
              <a:t>Figure 4.36.1 </a:t>
            </a:r>
            <a:r>
              <a:rPr lang="en-AU" sz="1080" dirty="0">
                <a:latin typeface="Arial" panose="020B0604020202020204" pitchFamily="34" charset="0"/>
                <a:cs typeface="Arial" panose="020B0604020202020204" pitchFamily="34" charset="0"/>
              </a:rPr>
              <a:t>	Home Haemodialysis* Duration (Hours Per Week) - Prevalent Home HD* - Australia</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8" action="ppaction://hlinksldjump"/>
              </a:rPr>
              <a:t>Figure 4.36.2</a:t>
            </a:r>
            <a:r>
              <a:rPr lang="en-AU" sz="1080" dirty="0">
                <a:latin typeface="Arial" panose="020B0604020202020204" pitchFamily="34" charset="0"/>
                <a:cs typeface="Arial" panose="020B0604020202020204" pitchFamily="34" charset="0"/>
              </a:rPr>
              <a:t>	Home Haemodialysis* Duration (Hours Per Week) - Prevalent Home HD* - New Zealand</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517281" y="493489"/>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1323485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9BC97B9-5992-F4E5-97E2-613690FFE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507882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B694647-18DA-FB92-ED90-FDA182112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508990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6EDFDF8-7C76-2CCA-C5F0-E995074BC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719735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3927A64-5945-F63B-0B3E-B1E73660D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08998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C231BFF-6B27-BFAF-F26B-582A40F92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639559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A3273B4-E563-00AC-9F61-8306303C3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96543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3818927-99F5-0D4B-D188-B2047B21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485028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2" y="561518"/>
            <a:ext cx="7884974" cy="57349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EB49191-D16C-3ABA-26F7-D618E82EE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120665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3" y="561519"/>
            <a:ext cx="7884974" cy="57349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956888A-032F-71DB-DF27-3D11486DA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61822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5"/>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EFFBF94-4FBF-1EC4-1911-0FC103752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7724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956937" y="606302"/>
            <a:ext cx="6660000" cy="5636928"/>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2" action="ppaction://hlinksldjump"/>
              </a:rPr>
              <a:t>Figure 4.37 </a:t>
            </a:r>
            <a:r>
              <a:rPr lang="en-AU" sz="1050" dirty="0">
                <a:latin typeface="Arial" panose="020B0604020202020204" pitchFamily="34" charset="0"/>
                <a:cs typeface="Arial" panose="020B0604020202020204" pitchFamily="34" charset="0"/>
              </a:rPr>
              <a:t>	Percentage of Home HD* Patients Dialysing More than 3 Days Per Week</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3" action="ppaction://hlinksldjump"/>
              </a:rPr>
              <a:t>Figure 4.38 </a:t>
            </a:r>
            <a:r>
              <a:rPr lang="en-AU" sz="1050" dirty="0">
                <a:latin typeface="Arial" panose="020B0604020202020204" pitchFamily="34" charset="0"/>
                <a:cs typeface="Arial" panose="020B0604020202020204" pitchFamily="34" charset="0"/>
              </a:rPr>
              <a:t>	Percentage of Home HD* Patients Dialysing 3 Days Per Week Dialysing 5 Hours or Longer Per Session</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4" action="ppaction://hlinksldjump"/>
              </a:rPr>
              <a:t>Figure 4.39 </a:t>
            </a:r>
            <a:r>
              <a:rPr lang="en-AU" sz="1050" dirty="0">
                <a:latin typeface="Arial" panose="020B0604020202020204" pitchFamily="34" charset="0"/>
                <a:cs typeface="Arial" panose="020B0604020202020204" pitchFamily="34" charset="0"/>
              </a:rPr>
              <a:t>	Percentage of Home HD* Patients Dialysing &gt;15 Hours Per Week</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5" action="ppaction://hlinksldjump"/>
              </a:rPr>
              <a:t>Figure 4.40.1</a:t>
            </a:r>
            <a:r>
              <a:rPr lang="en-AU" sz="1050" dirty="0">
                <a:latin typeface="Arial" panose="020B0604020202020204" pitchFamily="34" charset="0"/>
                <a:cs typeface="Arial" panose="020B0604020202020204" pitchFamily="34" charset="0"/>
              </a:rPr>
              <a:t>	Haemoglobin in Haemodialysis^ Patients - Australia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6" action="ppaction://hlinksldjump"/>
              </a:rPr>
              <a:t>Figure 4.40.2 </a:t>
            </a:r>
            <a:r>
              <a:rPr lang="en-AU" sz="1050" dirty="0">
                <a:latin typeface="Arial" panose="020B0604020202020204" pitchFamily="34" charset="0"/>
                <a:cs typeface="Arial" panose="020B0604020202020204" pitchFamily="34" charset="0"/>
              </a:rPr>
              <a:t>	Haemoglobin in Haemodialysis^ Patients - New Zealand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7" action="ppaction://hlinksldjump"/>
              </a:rPr>
              <a:t>Figure 4.41.1 </a:t>
            </a:r>
            <a:r>
              <a:rPr lang="en-AU" sz="1050" dirty="0">
                <a:latin typeface="Arial" panose="020B0604020202020204" pitchFamily="34" charset="0"/>
                <a:cs typeface="Arial" panose="020B0604020202020204" pitchFamily="34" charset="0"/>
              </a:rPr>
              <a:t>	% Haemodialysis^ Patients receiving an ESA with Hb 100-115 g/L - Australia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8" action="ppaction://hlinksldjump"/>
              </a:rPr>
              <a:t>Figure 4.41.2 </a:t>
            </a:r>
            <a:r>
              <a:rPr lang="en-AU" sz="1050" dirty="0">
                <a:latin typeface="Arial" panose="020B0604020202020204" pitchFamily="34" charset="0"/>
                <a:cs typeface="Arial" panose="020B0604020202020204" pitchFamily="34" charset="0"/>
              </a:rPr>
              <a:t>	% Haemodialysis^ Patients receiving an ESA with Hb 100-115 g/L - New Zealand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9" action="ppaction://hlinksldjump"/>
              </a:rPr>
              <a:t>Figure 4.42.1 </a:t>
            </a:r>
            <a:r>
              <a:rPr lang="en-AU" sz="1050" dirty="0">
                <a:latin typeface="Arial" panose="020B0604020202020204" pitchFamily="34" charset="0"/>
                <a:cs typeface="Arial" panose="020B0604020202020204" pitchFamily="34" charset="0"/>
              </a:rPr>
              <a:t>	% Haemodialysis^ Patients receiving an ESA with Ferritin 200-500 </a:t>
            </a:r>
            <a:r>
              <a:rPr lang="el-GR" sz="1050" dirty="0">
                <a:latin typeface="Arial" panose="020B0604020202020204" pitchFamily="34" charset="0"/>
                <a:cs typeface="Arial" panose="020B0604020202020204" pitchFamily="34" charset="0"/>
              </a:rPr>
              <a:t>μ</a:t>
            </a:r>
            <a:r>
              <a:rPr lang="en-AU" sz="1050" dirty="0">
                <a:latin typeface="Arial" panose="020B0604020202020204" pitchFamily="34" charset="0"/>
                <a:cs typeface="Arial" panose="020B0604020202020204" pitchFamily="34" charset="0"/>
              </a:rPr>
              <a:t>g/L - Australia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10" action="ppaction://hlinksldjump"/>
              </a:rPr>
              <a:t>Figure 4.42.2 </a:t>
            </a:r>
            <a:r>
              <a:rPr lang="en-AU" sz="1050" dirty="0">
                <a:latin typeface="Arial" panose="020B0604020202020204" pitchFamily="34" charset="0"/>
                <a:cs typeface="Arial" panose="020B0604020202020204" pitchFamily="34" charset="0"/>
              </a:rPr>
              <a:t>	% Haemodialysis^ Patients receiving an ESA with Ferritin 200-500 </a:t>
            </a:r>
            <a:r>
              <a:rPr lang="el-GR" sz="1050" dirty="0">
                <a:latin typeface="Arial" panose="020B0604020202020204" pitchFamily="34" charset="0"/>
                <a:cs typeface="Arial" panose="020B0604020202020204" pitchFamily="34" charset="0"/>
              </a:rPr>
              <a:t>μ</a:t>
            </a:r>
            <a:r>
              <a:rPr lang="en-AU" sz="1050" dirty="0">
                <a:latin typeface="Arial" panose="020B0604020202020204" pitchFamily="34" charset="0"/>
                <a:cs typeface="Arial" panose="020B0604020202020204" pitchFamily="34" charset="0"/>
              </a:rPr>
              <a:t>g/L - New Zealand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11" action="ppaction://hlinksldjump"/>
              </a:rPr>
              <a:t>Figure 4.43.1 </a:t>
            </a:r>
            <a:r>
              <a:rPr lang="en-AU" sz="1050" dirty="0">
                <a:latin typeface="Arial" panose="020B0604020202020204" pitchFamily="34" charset="0"/>
                <a:cs typeface="Arial" panose="020B0604020202020204" pitchFamily="34" charset="0"/>
              </a:rPr>
              <a:t>	% Haemodialysis^ Patients receiving an ESA with </a:t>
            </a:r>
            <a:r>
              <a:rPr lang="en-AU" sz="1050" dirty="0" err="1">
                <a:latin typeface="Arial" panose="020B0604020202020204" pitchFamily="34" charset="0"/>
                <a:cs typeface="Arial" panose="020B0604020202020204" pitchFamily="34" charset="0"/>
              </a:rPr>
              <a:t>TSat</a:t>
            </a:r>
            <a:r>
              <a:rPr lang="en-AU" sz="1050" dirty="0">
                <a:latin typeface="Arial" panose="020B0604020202020204" pitchFamily="34" charset="0"/>
                <a:cs typeface="Arial" panose="020B0604020202020204" pitchFamily="34" charset="0"/>
              </a:rPr>
              <a:t>&gt;20% - Australia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12" action="ppaction://hlinksldjump"/>
              </a:rPr>
              <a:t>Figure 4.43.2 </a:t>
            </a:r>
            <a:r>
              <a:rPr lang="en-AU" sz="1050" dirty="0">
                <a:latin typeface="Arial" panose="020B0604020202020204" pitchFamily="34" charset="0"/>
                <a:cs typeface="Arial" panose="020B0604020202020204" pitchFamily="34" charset="0"/>
              </a:rPr>
              <a:t>	% Haemodialysis^ Patients receiving an ESA with </a:t>
            </a:r>
            <a:r>
              <a:rPr lang="en-AU" sz="1050" dirty="0" err="1">
                <a:latin typeface="Arial" panose="020B0604020202020204" pitchFamily="34" charset="0"/>
                <a:cs typeface="Arial" panose="020B0604020202020204" pitchFamily="34" charset="0"/>
              </a:rPr>
              <a:t>TSat</a:t>
            </a:r>
            <a:r>
              <a:rPr lang="en-AU" sz="1050" dirty="0">
                <a:latin typeface="Arial" panose="020B0604020202020204" pitchFamily="34" charset="0"/>
                <a:cs typeface="Arial" panose="020B0604020202020204" pitchFamily="34" charset="0"/>
              </a:rPr>
              <a:t>&gt;20% - New Zealand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13" action="ppaction://hlinksldjump"/>
              </a:rPr>
              <a:t>Figure 4.44.1 </a:t>
            </a:r>
            <a:r>
              <a:rPr lang="en-AU" sz="1050" dirty="0">
                <a:latin typeface="Arial" panose="020B0604020202020204" pitchFamily="34" charset="0"/>
                <a:cs typeface="Arial" panose="020B0604020202020204" pitchFamily="34" charset="0"/>
              </a:rPr>
              <a:t>	% Haemodialysis^ Patients with Calcium 2.1-2.4 mmol/L - Australia 31 December 2024</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14" action="ppaction://hlinksldjump"/>
              </a:rPr>
              <a:t>Figure 4.44.2 </a:t>
            </a:r>
            <a:r>
              <a:rPr lang="en-AU" sz="1050" dirty="0">
                <a:latin typeface="Arial" panose="020B0604020202020204" pitchFamily="34" charset="0"/>
                <a:cs typeface="Arial" panose="020B0604020202020204" pitchFamily="34" charset="0"/>
              </a:rPr>
              <a:t>	% Haemodialysis^ Patients with Calcium 2.1-2.4 mmol/L - New Zealand 31 December 2024</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5" action="ppaction://hlinksldjump"/>
              </a:rPr>
              <a:t>Figure 4.45.1 </a:t>
            </a:r>
            <a:r>
              <a:rPr lang="en-AU" sz="1040" dirty="0">
                <a:latin typeface="Arial" panose="020B0604020202020204" pitchFamily="34" charset="0"/>
                <a:cs typeface="Arial" panose="020B0604020202020204" pitchFamily="34" charset="0"/>
              </a:rPr>
              <a:t>	% Haemodialysis^ Patients with Phosphate 0.8-1.6 mmol/L - Australia 31 December 2024</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6" action="ppaction://hlinksldjump"/>
              </a:rPr>
              <a:t>Figure 4.45.2 </a:t>
            </a:r>
            <a:r>
              <a:rPr lang="en-AU" sz="1040" dirty="0">
                <a:latin typeface="Arial" panose="020B0604020202020204" pitchFamily="34" charset="0"/>
                <a:cs typeface="Arial" panose="020B0604020202020204" pitchFamily="34" charset="0"/>
              </a:rPr>
              <a:t>	% Haemodialysis^ Patients with Phosphate 0.8-1.6 mmol/L - New Zealand 31 December 2024</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601788" y="2642015"/>
            <a:ext cx="2379690" cy="2379690"/>
          </a:xfrm>
          <a:prstGeom prst="rect">
            <a:avLst/>
          </a:prstGeom>
        </p:spPr>
      </p:pic>
      <p:pic>
        <p:nvPicPr>
          <p:cNvPr id="7" name="Picture 6">
            <a:extLst>
              <a:ext uri="{FF2B5EF4-FFF2-40B4-BE49-F238E27FC236}">
                <a16:creationId xmlns:a16="http://schemas.microsoft.com/office/drawing/2014/main" id="{EF7EEA61-7FA0-AF52-9422-4F1D92CF3604}"/>
              </a:ext>
            </a:extLst>
          </p:cNvPr>
          <p:cNvPicPr>
            <a:picLocks noChangeAspect="1"/>
          </p:cNvPicPr>
          <p:nvPr/>
        </p:nvPicPr>
        <p:blipFill>
          <a:blip r:embed="rId19"/>
          <a:stretch>
            <a:fillRect/>
          </a:stretch>
        </p:blipFill>
        <p:spPr>
          <a:xfrm>
            <a:off x="224366" y="480060"/>
            <a:ext cx="4651651" cy="1877731"/>
          </a:xfrm>
          <a:prstGeom prst="rect">
            <a:avLst/>
          </a:prstGeom>
        </p:spPr>
      </p:pic>
    </p:spTree>
    <p:extLst>
      <p:ext uri="{BB962C8B-B14F-4D97-AF65-F5344CB8AC3E}">
        <p14:creationId xmlns:p14="http://schemas.microsoft.com/office/powerpoint/2010/main" val="192754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5"/>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1F468E1-AE36-4C02-B97F-508BC5768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888388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5"/>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366DD76-469E-A31C-4A60-E8260957D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126229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2" y="561518"/>
            <a:ext cx="7884974" cy="57349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021CBB8-9C9D-6AA5-18BE-39BC942A6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33785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2" y="561518"/>
            <a:ext cx="7884974" cy="57349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F1AD60E-A3F6-7965-C00C-DC90C6881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597546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2" y="561518"/>
            <a:ext cx="7884974" cy="5734961"/>
          </a:xfrm>
          <a:prstGeom prst="rect">
            <a:avLst/>
          </a:prstGeom>
        </p:spPr>
      </p:pic>
    </p:spTree>
    <p:extLst>
      <p:ext uri="{BB962C8B-B14F-4D97-AF65-F5344CB8AC3E}">
        <p14:creationId xmlns:p14="http://schemas.microsoft.com/office/powerpoint/2010/main" val="2486715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3CBC87-F6C1-4FCA-96F6-EBC4C79EDCD0}"/>
              </a:ext>
            </a:extLst>
          </p:cNvPr>
          <p:cNvPicPr>
            <a:picLocks noChangeAspect="1"/>
          </p:cNvPicPr>
          <p:nvPr/>
        </p:nvPicPr>
        <p:blipFill>
          <a:blip r:embed="rId2"/>
          <a:srcRect/>
          <a:stretch/>
        </p:blipFill>
        <p:spPr>
          <a:xfrm>
            <a:off x="2159330" y="561518"/>
            <a:ext cx="7873340" cy="57349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A28BAC2-DD2D-A0ED-08AC-6DC9EEF58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137469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3CBC87-F6C1-4FCA-96F6-EBC4C79EDCD0}"/>
              </a:ext>
            </a:extLst>
          </p:cNvPr>
          <p:cNvPicPr>
            <a:picLocks noChangeAspect="1"/>
          </p:cNvPicPr>
          <p:nvPr/>
        </p:nvPicPr>
        <p:blipFill>
          <a:blip r:embed="rId2"/>
          <a:srcRect/>
          <a:stretch/>
        </p:blipFill>
        <p:spPr>
          <a:xfrm>
            <a:off x="2153513" y="561518"/>
            <a:ext cx="7884974" cy="57349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6547273-BE81-5A1D-7E0D-A9E89791D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7957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3E89E098-AB06-9A1C-E0D6-1D1FBDD56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60118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4027808-FA64-7618-A30D-2E35B8BA5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40053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DCF01A8-D82A-9F6E-3354-FD607EE02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56534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998503" y="814766"/>
            <a:ext cx="6660000" cy="3410164"/>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2" action="ppaction://hlinksldjump"/>
              </a:rPr>
              <a:t>Figure 4.46.1 </a:t>
            </a:r>
            <a:r>
              <a:rPr lang="en-AU" sz="1040" dirty="0">
                <a:latin typeface="Arial" panose="020B0604020202020204" pitchFamily="34" charset="0"/>
                <a:cs typeface="Arial" panose="020B0604020202020204" pitchFamily="34" charset="0"/>
              </a:rPr>
              <a:t>	Urea Reduction Ratio (%) - HD^ Three Sessions Per Week - Australia</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3" action="ppaction://hlinksldjump"/>
              </a:rPr>
              <a:t>Figure 4.46.2 </a:t>
            </a:r>
            <a:r>
              <a:rPr lang="en-AU" sz="1040" dirty="0">
                <a:latin typeface="Arial" panose="020B0604020202020204" pitchFamily="34" charset="0"/>
                <a:cs typeface="Arial" panose="020B0604020202020204" pitchFamily="34" charset="0"/>
              </a:rPr>
              <a:t>	Urea Reduction Ratio (%) - HD^ Three Sessions Per Week - New Zealand</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4" action="ppaction://hlinksldjump"/>
              </a:rPr>
              <a:t>Figure 4.47.1 </a:t>
            </a:r>
            <a:r>
              <a:rPr lang="en-AU" sz="1040" dirty="0">
                <a:latin typeface="Arial" panose="020B0604020202020204" pitchFamily="34" charset="0"/>
                <a:cs typeface="Arial" panose="020B0604020202020204" pitchFamily="34" charset="0"/>
              </a:rPr>
              <a:t>	Urea Reduction Ratio (%) By Type of Access - HD^ Three Sessions Per Week - Australia 2024</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5" action="ppaction://hlinksldjump"/>
              </a:rPr>
              <a:t>Figure 4.47.2 </a:t>
            </a:r>
            <a:r>
              <a:rPr lang="en-AU" sz="1040" dirty="0">
                <a:latin typeface="Arial" panose="020B0604020202020204" pitchFamily="34" charset="0"/>
                <a:cs typeface="Arial" panose="020B0604020202020204" pitchFamily="34" charset="0"/>
              </a:rPr>
              <a:t>	Urea Reduction Ratio (%) By Type of Access - HD^ Three Sessions Per Week - New Zealand 2024</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6" action="ppaction://hlinksldjump"/>
              </a:rPr>
              <a:t>Figure 4.48.1 </a:t>
            </a:r>
            <a:r>
              <a:rPr lang="en-AU" sz="1040" dirty="0">
                <a:latin typeface="Arial" panose="020B0604020202020204" pitchFamily="34" charset="0"/>
                <a:cs typeface="Arial" panose="020B0604020202020204" pitchFamily="34" charset="0"/>
              </a:rPr>
              <a:t>	Median URR in Haemodialysis^ Patients - Three Sessions Per Week Australia 31 December 2024</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7" action="ppaction://hlinksldjump"/>
              </a:rPr>
              <a:t>Figure 4.48.2 </a:t>
            </a:r>
            <a:r>
              <a:rPr lang="en-AU" sz="1040" dirty="0">
                <a:latin typeface="Arial" panose="020B0604020202020204" pitchFamily="34" charset="0"/>
                <a:cs typeface="Arial" panose="020B0604020202020204" pitchFamily="34" charset="0"/>
              </a:rPr>
              <a:t>	Median URR in Haemodialysis^ Patients - Three Sessions Per Week New Zealand 31 December 2024</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8" action="ppaction://hlinksldjump"/>
              </a:rPr>
              <a:t>Figure 4.49.1 </a:t>
            </a:r>
            <a:r>
              <a:rPr lang="en-AU" sz="1040" dirty="0">
                <a:latin typeface="Arial" panose="020B0604020202020204" pitchFamily="34" charset="0"/>
                <a:cs typeface="Arial" panose="020B0604020202020204" pitchFamily="34" charset="0"/>
              </a:rPr>
              <a:t>	% Haemodialysis^ Patients with URR&gt;70% - Three Sessions Per Week Australia 31 December 2024</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9" action="ppaction://hlinksldjump"/>
              </a:rPr>
              <a:t>Figure 4.49.2 </a:t>
            </a:r>
            <a:r>
              <a:rPr lang="en-AU" sz="1040" dirty="0">
                <a:latin typeface="Arial" panose="020B0604020202020204" pitchFamily="34" charset="0"/>
                <a:cs typeface="Arial" panose="020B0604020202020204" pitchFamily="34" charset="0"/>
              </a:rPr>
              <a:t>	% Haemodialysis^ Patients with URR&gt;70% - Three Sessions Per Week New Zealand 31 December 2024</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73964" y="494622"/>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4078433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5891ABF-5D45-F79D-6F9B-31D024258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566673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C8E6102-98D8-2991-D8EA-2CCE29DA4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084797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2859939-3A02-82E4-4943-88FF678E4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198256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7D97C20-3BE7-C975-2278-428C826B6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638107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8"/>
            <a:ext cx="7884151"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0AEAB4D-D9CF-6A82-ACEC-88FD31356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61289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8"/>
            <a:ext cx="7884151"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A876FE8-AA5A-396C-2660-C9DB61A78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868965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8"/>
            <a:ext cx="7884151"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4D85B0B-E865-E97C-D872-9BF081DBA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888581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480CE4E-5B8A-871E-56AF-CA3BDC450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62211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0894949-CE68-013B-27FE-0D84916AF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68557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631A256-6D45-D8F2-4921-1F0006CE3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41897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0" y="561815"/>
            <a:ext cx="7884158" cy="5734367"/>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50EF423-1B54-5366-5C50-0FA81EE9B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2" y="5477940"/>
            <a:ext cx="1272544" cy="900000"/>
          </a:xfrm>
          <a:prstGeom prst="rect">
            <a:avLst/>
          </a:prstGeom>
        </p:spPr>
      </p:pic>
    </p:spTree>
    <p:extLst>
      <p:ext uri="{BB962C8B-B14F-4D97-AF65-F5344CB8AC3E}">
        <p14:creationId xmlns:p14="http://schemas.microsoft.com/office/powerpoint/2010/main" val="3891577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3B8790D-623F-67F9-DB8A-152FA81FD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6540935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872868F-E716-6003-837B-1E85D95DD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240748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8" cy="573436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D00109F-033B-B2E4-8BB8-341D910D5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044434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8" cy="573436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3208C54-8B3D-AFD7-17FD-FD92EC732F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49576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8" cy="573436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7EA1756-676D-2442-C2C6-275C3E8BB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0097021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740" y="582598"/>
            <a:ext cx="7872515" cy="573436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5A1DC1F-E570-2EB7-2B7B-E2CD1329B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105590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7" cy="573435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11E5BBE-D67F-3CA7-95E9-BBEA454E2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4718141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7" cy="573435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BE91B64-9C5B-5FDF-E7BF-81EBBD4F3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5595908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12EDD57-4961-E521-BA09-1304A18D0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7486973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3361FDB-718C-3770-BB47-E8AAD0141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73287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4"/>
          </a:xfrm>
          <a:prstGeom prst="rect">
            <a:avLst/>
          </a:prstGeom>
        </p:spPr>
      </p:pic>
      <p:pic>
        <p:nvPicPr>
          <p:cNvPr id="4" name="Picture 3" descr="A blue and white logo&#10;&#10;Description automatically generated">
            <a:hlinkClick r:id="rId3" action="ppaction://hlinksldjump"/>
            <a:extLst>
              <a:ext uri="{FF2B5EF4-FFF2-40B4-BE49-F238E27FC236}">
                <a16:creationId xmlns:a16="http://schemas.microsoft.com/office/drawing/2014/main" id="{794D5B00-D32B-56A9-B34A-612300779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67" y="5435600"/>
            <a:ext cx="1272544" cy="900000"/>
          </a:xfrm>
          <a:prstGeom prst="rect">
            <a:avLst/>
          </a:prstGeom>
        </p:spPr>
      </p:pic>
    </p:spTree>
    <p:extLst>
      <p:ext uri="{BB962C8B-B14F-4D97-AF65-F5344CB8AC3E}">
        <p14:creationId xmlns:p14="http://schemas.microsoft.com/office/powerpoint/2010/main" val="1487307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4D20D5F-39F2-4E77-BEBD-A4C765FCB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014655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059C305-153D-17DE-C08A-DDEFC91B4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46283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821D10-7C41-5DF2-9DB1-10940551DD7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7686886-613E-7B81-1369-21E43F523E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BBF582A-4981-8A69-E7FD-6BF763064A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BB65B0F-AD90-650A-2E65-375C00DD46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4430594-506C-15B8-27FE-4EEC796CD6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E1DE0353-8B54-A79B-D5FC-578388FEA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84BAD9C0-ADB1-BF71-4837-0D031F40D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84EA73F7-CCA0-BE97-4BDB-A3D2E8B37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02684874-152B-058C-2662-8F4E98077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60FECE88-2DD1-A6DA-E9DE-B796682F5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D64623C8-9795-D754-F70C-172554F18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8AFD7CA-C0E9-1EA1-F64C-C4B589456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C7D1BC21-83FD-2F8A-B443-0AB27058E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DD01A70-1833-C271-8573-E08D091A08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4B50642D-A9CE-8341-4CCE-ABB96015AC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405201C-783D-686C-51E5-9CA64781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A192636C-AE2B-AAA5-9F7C-2EFDF0A08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FE7A37E5-DD4F-0798-A73D-440FAD4F6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2EA0094D-67F6-7F9D-A3FC-83DF2296C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DC054BE3-8BD7-0FAC-CE8A-25CA161C3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ECECDCCE-8261-12B3-C4AF-3F1E83E19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3D470EE6-81C3-76B5-D6C0-DE0F122E6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656221F3-776E-7E2C-A067-1414CB2E3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D7E33A1A-681D-2221-5AAE-29728B10A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3937F4-18E8-5BAE-1032-2E07B85CED44}"/>
              </a:ext>
            </a:extLst>
          </p:cNvPr>
          <p:cNvSpPr txBox="1"/>
          <p:nvPr/>
        </p:nvSpPr>
        <p:spPr>
          <a:xfrm>
            <a:off x="703518" y="1422040"/>
            <a:ext cx="10784964" cy="4013919"/>
          </a:xfrm>
          <a:prstGeom prst="rect">
            <a:avLst/>
          </a:prstGeom>
          <a:noFill/>
        </p:spPr>
        <p:txBody>
          <a:bodyPr wrap="square">
            <a:spAutoFit/>
          </a:bodyPr>
          <a:lstStyle/>
          <a:p>
            <a:r>
              <a:rPr lang="en-AU" b="1" i="0" dirty="0">
                <a:solidFill>
                  <a:srgbClr val="4A4A4A"/>
                </a:solidFill>
                <a:effectLst/>
                <a:latin typeface="Open Sans" panose="020B0606030504020204" pitchFamily="34" charset="0"/>
              </a:rPr>
              <a:t>Attribution Statement</a:t>
            </a:r>
          </a:p>
          <a:p>
            <a:endParaRPr lang="en-US" b="0" i="0" dirty="0">
              <a:solidFill>
                <a:srgbClr val="4A4A4A"/>
              </a:solidFill>
              <a:effectLst/>
              <a:latin typeface="Open Sans" panose="020B0606030504020204" pitchFamily="34" charset="0"/>
            </a:endParaRPr>
          </a:p>
          <a:p>
            <a:r>
              <a:rPr lang="en-US" dirty="0">
                <a:solidFill>
                  <a:srgbClr val="4A4A4A"/>
                </a:solidFill>
                <a:latin typeface="Open Sans" panose="020B0606030504020204" pitchFamily="34" charset="0"/>
              </a:rPr>
              <a:t>ANZDATA encourages </a:t>
            </a:r>
            <a:r>
              <a:rPr lang="en-US" dirty="0" err="1">
                <a:solidFill>
                  <a:srgbClr val="4A4A4A"/>
                </a:solidFill>
                <a:latin typeface="Open Sans" panose="020B0606030504020204" pitchFamily="34" charset="0"/>
              </a:rPr>
              <a:t>utilisation</a:t>
            </a:r>
            <a:r>
              <a:rPr lang="en-US" dirty="0">
                <a:solidFill>
                  <a:srgbClr val="4A4A4A"/>
                </a:solidFill>
                <a:latin typeface="Open Sans" panose="020B0606030504020204" pitchFamily="34" charset="0"/>
              </a:rPr>
              <a:t> of data presented in these graphs for the benefit of patients and the renal community in Australia and New Zealand, to improve care quality and health</a:t>
            </a:r>
          </a:p>
          <a:p>
            <a:r>
              <a:rPr lang="en-US" dirty="0">
                <a:solidFill>
                  <a:srgbClr val="4A4A4A"/>
                </a:solidFill>
                <a:latin typeface="Open Sans" panose="020B0606030504020204" pitchFamily="34" charset="0"/>
              </a:rPr>
              <a:t>Outcomes. For more information v</a:t>
            </a:r>
            <a:r>
              <a:rPr lang="en-US" b="0" i="0" dirty="0">
                <a:solidFill>
                  <a:srgbClr val="4A4A4A"/>
                </a:solidFill>
                <a:effectLst/>
                <a:latin typeface="Open Sans" panose="020B0606030504020204" pitchFamily="34" charset="0"/>
              </a:rPr>
              <a:t>isit </a:t>
            </a:r>
          </a:p>
          <a:p>
            <a:r>
              <a:rPr lang="en-AU" dirty="0">
                <a:hlinkClick r:id="rId2"/>
              </a:rPr>
              <a:t>https://anzorrg.org.au/data-management/attribution-statement</a:t>
            </a:r>
            <a:r>
              <a:rPr lang="en-AU" dirty="0"/>
              <a:t>  </a:t>
            </a:r>
          </a:p>
          <a:p>
            <a:endParaRPr lang="en-US" b="0" i="0" dirty="0">
              <a:solidFill>
                <a:srgbClr val="4A4A4A"/>
              </a:solidFill>
              <a:effectLst/>
              <a:latin typeface="Open Sans" panose="020B0606030504020204" pitchFamily="34" charset="0"/>
            </a:endParaRPr>
          </a:p>
          <a:p>
            <a:r>
              <a:rPr lang="en-US" b="0" i="0" dirty="0">
                <a:solidFill>
                  <a:srgbClr val="4A4A4A"/>
                </a:solidFill>
                <a:effectLst/>
                <a:latin typeface="Open Sans" panose="020B0606030504020204" pitchFamily="34" charset="0"/>
              </a:rPr>
              <a:t>Publications which incorporate ANZDATA sourced data such as displayed in these graphs, then “ANZDATA Registry” should be acknowledged with the disclaimer below included.</a:t>
            </a:r>
          </a:p>
          <a:p>
            <a:pPr algn="l" fontAlgn="base">
              <a:spcBef>
                <a:spcPts val="2475"/>
              </a:spcBef>
              <a:spcAft>
                <a:spcPts val="750"/>
              </a:spcAft>
            </a:pPr>
            <a:r>
              <a:rPr lang="en-US" b="0" i="1" dirty="0">
                <a:solidFill>
                  <a:srgbClr val="333399"/>
                </a:solidFill>
                <a:effectLst/>
                <a:latin typeface="Open Sans" panose="020B0606030504020204" pitchFamily="34" charset="0"/>
              </a:rPr>
              <a:t>“The data reported here have been supplied by the Australia and New Zealand Dialysis and Transplant Registry (ANZDATA). The interpretation and reporting of these data are the responsibility of the Editors and in no way should be seen as an official policy or interpretation of the Australia and New Zealand Dialysis and Transplant Registry.”</a:t>
            </a:r>
            <a:endParaRPr lang="en-US" b="0" i="0" dirty="0">
              <a:solidFill>
                <a:srgbClr val="4A4A4A"/>
              </a:solidFill>
              <a:effectLst/>
              <a:latin typeface="Open Sans" panose="020B0606030504020204" pitchFamily="34" charset="0"/>
            </a:endParaRPr>
          </a:p>
        </p:txBody>
      </p:sp>
      <p:pic>
        <p:nvPicPr>
          <p:cNvPr id="3" name="Picture 2" descr="A blue and white logo&#10;&#10;Description automatically generated">
            <a:hlinkClick r:id="rId3" action="ppaction://hlinksldjump"/>
            <a:extLst>
              <a:ext uri="{FF2B5EF4-FFF2-40B4-BE49-F238E27FC236}">
                <a16:creationId xmlns:a16="http://schemas.microsoft.com/office/drawing/2014/main" id="{C52D6B56-E2DF-0DC0-87D7-8DF7D3272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655610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654</TotalTime>
  <Words>1559</Words>
  <Application>Microsoft Office PowerPoint</Application>
  <PresentationFormat>Widescreen</PresentationFormat>
  <Paragraphs>105</Paragraphs>
  <Slides>92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Arial</vt:lpstr>
      <vt:lpstr>Open Sans</vt:lpstr>
      <vt:lpstr>Trebuchet MS</vt:lpstr>
      <vt:lpstr>Wingdings 3</vt:lpstr>
      <vt:lpstr>Facet</vt:lpstr>
      <vt:lpstr>Haemodialysis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ANZDATA Registry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Haemodialysis ANZDATA AR 2024 Chapter 4</dc:title>
  <dc:subject>Annual Report</dc:subject>
  <dc:creator>ANZ DATA</dc:creator>
  <cp:keywords>#haemodialysis, #ANZDATA</cp:keywords>
  <cp:lastModifiedBy>Chris Davies</cp:lastModifiedBy>
  <cp:revision>49</cp:revision>
  <dcterms:created xsi:type="dcterms:W3CDTF">2019-09-24T02:19:39Z</dcterms:created>
  <dcterms:modified xsi:type="dcterms:W3CDTF">2025-12-10T03:36:47Z</dcterms:modified>
  <cp:category>47th Annual Report 2024 on 2023 Data</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