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3"/>
  </p:notesMasterIdLst>
  <p:sldIdLst>
    <p:sldId id="257" r:id="rId2"/>
    <p:sldId id="258" r:id="rId3"/>
    <p:sldId id="270" r:id="rId4"/>
    <p:sldId id="354" r:id="rId5"/>
    <p:sldId id="271" r:id="rId6"/>
    <p:sldId id="272" r:id="rId7"/>
    <p:sldId id="259" r:id="rId8"/>
    <p:sldId id="260" r:id="rId9"/>
    <p:sldId id="261" r:id="rId10"/>
    <p:sldId id="262" r:id="rId11"/>
    <p:sldId id="263" r:id="rId12"/>
    <p:sldId id="264" r:id="rId13"/>
    <p:sldId id="265" r:id="rId14"/>
    <p:sldId id="267" r:id="rId15"/>
    <p:sldId id="268" r:id="rId16"/>
    <p:sldId id="269" r:id="rId17"/>
    <p:sldId id="274" r:id="rId18"/>
    <p:sldId id="275" r:id="rId19"/>
    <p:sldId id="276" r:id="rId20"/>
    <p:sldId id="277" r:id="rId21"/>
    <p:sldId id="278" r:id="rId22"/>
    <p:sldId id="303" r:id="rId23"/>
    <p:sldId id="304" r:id="rId24"/>
    <p:sldId id="305" r:id="rId25"/>
    <p:sldId id="306" r:id="rId26"/>
    <p:sldId id="307" r:id="rId27"/>
    <p:sldId id="308" r:id="rId28"/>
    <p:sldId id="309" r:id="rId29"/>
    <p:sldId id="310" r:id="rId30"/>
    <p:sldId id="312" r:id="rId31"/>
    <p:sldId id="311" r:id="rId32"/>
    <p:sldId id="313" r:id="rId33"/>
    <p:sldId id="314" r:id="rId34"/>
    <p:sldId id="315" r:id="rId35"/>
    <p:sldId id="316" r:id="rId36"/>
    <p:sldId id="317" r:id="rId37"/>
    <p:sldId id="318" r:id="rId38"/>
    <p:sldId id="359" r:id="rId39"/>
    <p:sldId id="320" r:id="rId40"/>
    <p:sldId id="321" r:id="rId41"/>
    <p:sldId id="322"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5" r:id="rId59"/>
    <p:sldId id="344" r:id="rId60"/>
    <p:sldId id="346" r:id="rId61"/>
    <p:sldId id="347" r:id="rId62"/>
    <p:sldId id="348" r:id="rId63"/>
    <p:sldId id="349" r:id="rId64"/>
    <p:sldId id="350" r:id="rId65"/>
    <p:sldId id="351" r:id="rId66"/>
    <p:sldId id="352" r:id="rId67"/>
    <p:sldId id="353" r:id="rId68"/>
    <p:sldId id="356" r:id="rId69"/>
    <p:sldId id="355" r:id="rId70"/>
    <p:sldId id="357" r:id="rId71"/>
    <p:sldId id="358"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4660"/>
  </p:normalViewPr>
  <p:slideViewPr>
    <p:cSldViewPr snapToGrid="0">
      <p:cViewPr varScale="1">
        <p:scale>
          <a:sx n="111" d="100"/>
          <a:sy n="111"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57A6E-C9D4-4028-BF57-718CA63A6191}" type="datetimeFigureOut">
              <a:rPr lang="en-AU" smtClean="0"/>
              <a:t>5/12/2025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C6F95-3204-4339-BF27-DFD12E219039}" type="slidenum">
              <a:rPr lang="en-AU" smtClean="0"/>
              <a:t>‹#›</a:t>
            </a:fld>
            <a:endParaRPr lang="en-AU"/>
          </a:p>
        </p:txBody>
      </p:sp>
    </p:spTree>
    <p:extLst>
      <p:ext uri="{BB962C8B-B14F-4D97-AF65-F5344CB8AC3E}">
        <p14:creationId xmlns:p14="http://schemas.microsoft.com/office/powerpoint/2010/main" val="12079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5/12/2025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5/12/2025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5/12/2025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5/12/2025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5/12/2025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5/12/2025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5/12/2025</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5/12/2025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image" Target="../media/image3.svg"/><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image" Target="../media/image2.png"/><Relationship Id="rId2" Type="http://schemas.openxmlformats.org/officeDocument/2006/relationships/slide" Target="slide7.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image" Target="../media/image3.svg"/><Relationship Id="rId2" Type="http://schemas.openxmlformats.org/officeDocument/2006/relationships/slide" Target="slide22.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slide" Target="slide3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image" Target="../media/image3.svg"/><Relationship Id="rId3" Type="http://schemas.openxmlformats.org/officeDocument/2006/relationships/slide" Target="slide37.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image" Target="../media/image2.png"/><Relationship Id="rId2" Type="http://schemas.openxmlformats.org/officeDocument/2006/relationships/slide" Target="slide36.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9.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8.xml"/><Relationship Id="rId9" Type="http://schemas.openxmlformats.org/officeDocument/2006/relationships/slide" Target="slide43.xml"/><Relationship Id="rId14" Type="http://schemas.openxmlformats.org/officeDocument/2006/relationships/slide" Target="slide48.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2.xml"/><Relationship Id="rId18" Type="http://schemas.openxmlformats.org/officeDocument/2006/relationships/image" Target="../media/image3.svg"/><Relationship Id="rId3" Type="http://schemas.openxmlformats.org/officeDocument/2006/relationships/slide" Target="slide52.xml"/><Relationship Id="rId7" Type="http://schemas.openxmlformats.org/officeDocument/2006/relationships/slide" Target="slide56.xml"/><Relationship Id="rId12" Type="http://schemas.openxmlformats.org/officeDocument/2006/relationships/slide" Target="slide61.xml"/><Relationship Id="rId17" Type="http://schemas.openxmlformats.org/officeDocument/2006/relationships/image" Target="../media/image2.png"/><Relationship Id="rId2" Type="http://schemas.openxmlformats.org/officeDocument/2006/relationships/slide" Target="slide51.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55.xml"/><Relationship Id="rId11" Type="http://schemas.openxmlformats.org/officeDocument/2006/relationships/slide" Target="slide60.xml"/><Relationship Id="rId5" Type="http://schemas.openxmlformats.org/officeDocument/2006/relationships/slide" Target="slide54.xml"/><Relationship Id="rId15" Type="http://schemas.openxmlformats.org/officeDocument/2006/relationships/slide" Target="slide64.xml"/><Relationship Id="rId10" Type="http://schemas.openxmlformats.org/officeDocument/2006/relationships/slide" Target="slide59.xml"/><Relationship Id="rId4" Type="http://schemas.openxmlformats.org/officeDocument/2006/relationships/slide" Target="slide53.xml"/><Relationship Id="rId9" Type="http://schemas.openxmlformats.org/officeDocument/2006/relationships/slide" Target="slide58.xml"/><Relationship Id="rId14" Type="http://schemas.openxmlformats.org/officeDocument/2006/relationships/slide" Target="slide6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 Target="slide67.xml"/><Relationship Id="rId7" Type="http://schemas.openxmlformats.org/officeDocument/2006/relationships/image" Target="../media/image2.png"/><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68.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anzorrg.org.au/data-management/attribution-statemen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677335" y="1282701"/>
            <a:ext cx="5096060" cy="4307148"/>
          </a:xfrm>
        </p:spPr>
        <p:txBody>
          <a:bodyPr anchor="ctr">
            <a:normAutofit/>
          </a:bodyPr>
          <a:lstStyle/>
          <a:p>
            <a:pPr>
              <a:lnSpc>
                <a:spcPct val="90000"/>
              </a:lnSpc>
            </a:pPr>
            <a:r>
              <a:rPr lang="en-AU" sz="4600" dirty="0"/>
              <a:t>Peritoneal </a:t>
            </a:r>
            <a:br>
              <a:rPr lang="en-AU" sz="4600" dirty="0"/>
            </a:br>
            <a:r>
              <a:rPr lang="en-AU" sz="4600" dirty="0"/>
              <a:t>Dialysis </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a:bodyPr>
          <a:lstStyle/>
          <a:p>
            <a:pPr algn="l">
              <a:lnSpc>
                <a:spcPct val="150000"/>
              </a:lnSpc>
            </a:pPr>
            <a:r>
              <a:rPr lang="en-AU" dirty="0">
                <a:solidFill>
                  <a:schemeClr val="bg1"/>
                </a:solidFill>
              </a:rPr>
              <a:t>ANZDATA Registry 48</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31-Dec-2024</a:t>
            </a:r>
          </a:p>
          <a:p>
            <a:pPr algn="l"/>
            <a:r>
              <a:rPr lang="en-AU" sz="3500" dirty="0">
                <a:solidFill>
                  <a:schemeClr val="bg1"/>
                </a:solidFill>
              </a:rPr>
              <a:t>Chapter 5 - Graphs</a:t>
            </a:r>
            <a:endParaRPr lang="en-AU" sz="3500" dirty="0">
              <a:solidFill>
                <a:srgbClr val="FFFFFF"/>
              </a:solidFill>
            </a:endParaRPr>
          </a:p>
        </p:txBody>
      </p:sp>
      <p:pic>
        <p:nvPicPr>
          <p:cNvPr id="4" name="Picture 3" descr="A blue and white logo&#10;&#10;Description automatically generated">
            <a:extLst>
              <a:ext uri="{FF2B5EF4-FFF2-40B4-BE49-F238E27FC236}">
                <a16:creationId xmlns:a16="http://schemas.microsoft.com/office/drawing/2014/main" id="{E4B42C51-EF95-85F4-5E67-1C18F5CBD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43" y="4951039"/>
            <a:ext cx="1527053" cy="1080000"/>
          </a:xfrm>
          <a:prstGeom prst="rect">
            <a:avLst/>
          </a:prstGeom>
        </p:spPr>
      </p:pic>
      <p:sp>
        <p:nvSpPr>
          <p:cNvPr id="5" name="TextBox 4">
            <a:extLst>
              <a:ext uri="{FF2B5EF4-FFF2-40B4-BE49-F238E27FC236}">
                <a16:creationId xmlns:a16="http://schemas.microsoft.com/office/drawing/2014/main" id="{B96DFA29-FE94-57B4-9148-299729542822}"/>
              </a:ext>
            </a:extLst>
          </p:cNvPr>
          <p:cNvSpPr txBox="1"/>
          <p:nvPr/>
        </p:nvSpPr>
        <p:spPr>
          <a:xfrm>
            <a:off x="686643" y="6093119"/>
            <a:ext cx="2379690" cy="276999"/>
          </a:xfrm>
          <a:prstGeom prst="rect">
            <a:avLst/>
          </a:prstGeom>
          <a:noFill/>
        </p:spPr>
        <p:txBody>
          <a:bodyPr wrap="square" rtlCol="0">
            <a:spAutoFit/>
          </a:bodyPr>
          <a:lstStyle/>
          <a:p>
            <a:r>
              <a:rPr lang="en-AU" sz="1200" b="1" dirty="0"/>
              <a:t>Release Date: 5/12/2025  </a:t>
            </a:r>
          </a:p>
        </p:txBody>
      </p:sp>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010B66-279B-400D-BAEC-06A2D3C1729B}"/>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1971BE27-4D0A-5F4B-3629-5B6729BB5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0E16AE-D7C0-4A3D-AFB2-88CA8B0634B2}"/>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CC632D16-514D-294C-BB18-A15C96EB7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E3610C-43CF-45EC-A02E-DB9FD6D0934F}"/>
              </a:ext>
            </a:extLst>
          </p:cNvPr>
          <p:cNvPicPr>
            <a:picLocks noChangeAspect="1"/>
          </p:cNvPicPr>
          <p:nvPr/>
        </p:nvPicPr>
        <p:blipFill>
          <a:blip r:embed="rId2"/>
          <a:srcRect/>
          <a:stretch/>
        </p:blipFill>
        <p:spPr>
          <a:xfrm>
            <a:off x="2159294" y="565724"/>
            <a:ext cx="7873410" cy="5726550"/>
          </a:xfrm>
          <a:prstGeom prst="rect">
            <a:avLst/>
          </a:prstGeom>
        </p:spPr>
      </p:pic>
      <p:pic>
        <p:nvPicPr>
          <p:cNvPr id="2" name="Picture 1" descr="A blue and white logo&#10;&#10;Description automatically generated">
            <a:extLst>
              <a:ext uri="{FF2B5EF4-FFF2-40B4-BE49-F238E27FC236}">
                <a16:creationId xmlns:a16="http://schemas.microsoft.com/office/drawing/2014/main" id="{FCE771E5-9AB8-1743-3142-2C36D51A6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08E9DC-456B-4C29-97CD-3F05CD8FE759}"/>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868B5A37-CFDD-4C40-3089-5F6D0D56F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9F677B-1AB2-4038-9BD6-CD388D250DDA}"/>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A28DF7FE-29A8-D2CB-DF94-804138478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A2FBF5-4AB6-435A-AB08-72377AA3747F}"/>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6F728C82-091E-A8C5-2FD7-88C18FA8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E9F46A-A1B6-42E3-B159-E9F89F33B342}"/>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20A7AC45-40A2-757D-336D-3961ADA99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49605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13C194-35FD-4D35-BF00-43A13E4D607D}"/>
              </a:ext>
            </a:extLst>
          </p:cNvPr>
          <p:cNvPicPr>
            <a:picLocks noChangeAspect="1"/>
          </p:cNvPicPr>
          <p:nvPr/>
        </p:nvPicPr>
        <p:blipFill>
          <a:blip r:embed="rId2"/>
          <a:srcRect/>
          <a:stretch/>
        </p:blipFill>
        <p:spPr>
          <a:xfrm>
            <a:off x="2159297"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17C6E9A1-7BFE-3573-0873-C1994303E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0901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2C1BC5-A1CF-4E7B-B27F-140AEA3DA8B7}"/>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705D5ADE-D9EA-3829-CFBA-59992A442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74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B637FE-EDFC-4B56-ABA9-C9D6FA425D90}"/>
              </a:ext>
            </a:extLst>
          </p:cNvPr>
          <p:cNvPicPr>
            <a:picLocks noChangeAspect="1"/>
          </p:cNvPicPr>
          <p:nvPr/>
        </p:nvPicPr>
        <p:blipFill>
          <a:blip r:embed="rId2"/>
          <a:srcRect/>
          <a:stretch/>
        </p:blipFill>
        <p:spPr>
          <a:xfrm>
            <a:off x="2205646" y="599438"/>
            <a:ext cx="7780704" cy="5659122"/>
          </a:xfrm>
          <a:prstGeom prst="rect">
            <a:avLst/>
          </a:prstGeom>
        </p:spPr>
      </p:pic>
      <p:pic>
        <p:nvPicPr>
          <p:cNvPr id="2" name="Picture 1" descr="A blue and white logo&#10;&#10;Description automatically generated">
            <a:extLst>
              <a:ext uri="{FF2B5EF4-FFF2-40B4-BE49-F238E27FC236}">
                <a16:creationId xmlns:a16="http://schemas.microsoft.com/office/drawing/2014/main" id="{E8A68715-8214-03C8-7AE7-FF247E2DC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75017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514988" y="735955"/>
            <a:ext cx="7200000" cy="5386090"/>
          </a:xfrm>
          <a:prstGeom prst="rect">
            <a:avLst/>
          </a:prstGeom>
        </p:spPr>
        <p:txBody>
          <a:bodyPr wrap="square">
            <a:spAutoFit/>
          </a:bodyPr>
          <a:lstStyle/>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2" action="ppaction://hlinksldjump"/>
              </a:rPr>
              <a:t>Figure 5.1.1 </a:t>
            </a:r>
            <a:r>
              <a:rPr lang="en-AU" sz="1200" dirty="0">
                <a:latin typeface="Arial" panose="020B0604020202020204" pitchFamily="34" charset="0"/>
                <a:cs typeface="Arial" panose="020B0604020202020204" pitchFamily="34" charset="0"/>
              </a:rPr>
              <a:t>	Time on Peritoneal Dialysis^ - Prevalent PD Patients Australia 31 Dec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3" action="ppaction://hlinksldjump"/>
              </a:rPr>
              <a:t>Figure 5.1.2 </a:t>
            </a:r>
            <a:r>
              <a:rPr lang="en-AU" sz="1200" dirty="0">
                <a:latin typeface="Arial" panose="020B0604020202020204" pitchFamily="34" charset="0"/>
                <a:cs typeface="Arial" panose="020B0604020202020204" pitchFamily="34" charset="0"/>
              </a:rPr>
              <a:t>	Time on Peritoneal Dialysis^ - Prevalent PD Patients New Zealand 31 Dec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4" action="ppaction://hlinksldjump"/>
              </a:rPr>
              <a:t>Figure 5.2.1 </a:t>
            </a:r>
            <a:r>
              <a:rPr lang="en-AU" sz="1200" dirty="0">
                <a:latin typeface="Arial" panose="020B0604020202020204" pitchFamily="34" charset="0"/>
                <a:cs typeface="Arial" panose="020B0604020202020204" pitchFamily="34" charset="0"/>
              </a:rPr>
              <a:t>	Incidence, Cessation and Annual Prevalence of Peritoneal Dialysis^ Patients - Australia 2020-2024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5" action="ppaction://hlinksldjump"/>
              </a:rPr>
              <a:t>Figure 5.2.2 </a:t>
            </a:r>
            <a:r>
              <a:rPr lang="en-AU" sz="1200" dirty="0">
                <a:latin typeface="Arial" panose="020B0604020202020204" pitchFamily="34" charset="0"/>
                <a:cs typeface="Arial" panose="020B0604020202020204" pitchFamily="34" charset="0"/>
              </a:rPr>
              <a:t>	Incidence, Cessation and Annual Prevalence of Peritoneal Dialysis^ Patients - New Zealand 2020-2024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6" action="ppaction://hlinksldjump"/>
              </a:rPr>
              <a:t>Figure 5.3.1 </a:t>
            </a:r>
            <a:r>
              <a:rPr lang="en-AU" sz="1200" dirty="0">
                <a:latin typeface="Arial" panose="020B0604020202020204" pitchFamily="34" charset="0"/>
                <a:cs typeface="Arial" panose="020B0604020202020204" pitchFamily="34" charset="0"/>
              </a:rPr>
              <a:t>	Age (%) of Incident Peritoneal Dialysis Patients - Australia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7" action="ppaction://hlinksldjump"/>
              </a:rPr>
              <a:t>Figure 5.3.2 </a:t>
            </a:r>
            <a:r>
              <a:rPr lang="en-AU" sz="1200" dirty="0">
                <a:latin typeface="Arial" panose="020B0604020202020204" pitchFamily="34" charset="0"/>
                <a:cs typeface="Arial" panose="020B0604020202020204" pitchFamily="34" charset="0"/>
              </a:rPr>
              <a:t>	Age (%) of Incident Peritoneal Dialysis Patients - New Zealand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8" action="ppaction://hlinksldjump"/>
              </a:rPr>
              <a:t>Figure 5.4.1 </a:t>
            </a:r>
            <a:r>
              <a:rPr lang="en-AU" sz="1200" dirty="0">
                <a:latin typeface="Arial" panose="020B0604020202020204" pitchFamily="34" charset="0"/>
                <a:cs typeface="Arial" panose="020B0604020202020204" pitchFamily="34" charset="0"/>
              </a:rPr>
              <a:t>	Age (%) of Prevalent Peritoneal Dialysis^ Patients - Australia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9" action="ppaction://hlinksldjump"/>
              </a:rPr>
              <a:t>Figure 5.4.2 </a:t>
            </a:r>
            <a:r>
              <a:rPr lang="en-AU" sz="1200" dirty="0">
                <a:latin typeface="Arial" panose="020B0604020202020204" pitchFamily="34" charset="0"/>
                <a:cs typeface="Arial" panose="020B0604020202020204" pitchFamily="34" charset="0"/>
              </a:rPr>
              <a:t>	Age (%) of Prevalent Peritoneal Dialysis^ Patients - New Zealand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0" action="ppaction://hlinksldjump"/>
              </a:rPr>
              <a:t>Figure 5.5.1 </a:t>
            </a:r>
            <a:r>
              <a:rPr lang="en-AU" sz="1200" dirty="0">
                <a:latin typeface="Arial" panose="020B0604020202020204" pitchFamily="34" charset="0"/>
                <a:cs typeface="Arial" panose="020B0604020202020204" pitchFamily="34" charset="0"/>
              </a:rPr>
              <a:t>	PD^ Patients (%) of all Prevalent Dialysis - Australia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1" action="ppaction://hlinksldjump"/>
              </a:rPr>
              <a:t>Figure 5.5.2 </a:t>
            </a:r>
            <a:r>
              <a:rPr lang="en-AU" sz="1200" dirty="0">
                <a:latin typeface="Arial" panose="020B0604020202020204" pitchFamily="34" charset="0"/>
                <a:cs typeface="Arial" panose="020B0604020202020204" pitchFamily="34" charset="0"/>
              </a:rPr>
              <a:t>	PD^ Patients (%) of all Prevalent Dialysis - New Zealand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2" action="ppaction://hlinksldjump"/>
              </a:rPr>
              <a:t>Figure 5.6.1 </a:t>
            </a:r>
            <a:r>
              <a:rPr lang="en-AU" sz="1200" dirty="0">
                <a:latin typeface="Arial" panose="020B0604020202020204" pitchFamily="34" charset="0"/>
                <a:cs typeface="Arial" panose="020B0604020202020204" pitchFamily="34" charset="0"/>
              </a:rPr>
              <a:t>	Prevalent PD^ Modality - Australia, December 2020 - 2024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3" action="ppaction://hlinksldjump"/>
              </a:rPr>
              <a:t>Figure 5.6.2 </a:t>
            </a:r>
            <a:r>
              <a:rPr lang="en-AU" sz="1200" dirty="0">
                <a:latin typeface="Arial" panose="020B0604020202020204" pitchFamily="34" charset="0"/>
                <a:cs typeface="Arial" panose="020B0604020202020204" pitchFamily="34" charset="0"/>
              </a:rPr>
              <a:t>	Prevalent PD^ Modality - New Zealand, December 2020 - 2024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4" action="ppaction://hlinksldjump"/>
              </a:rPr>
              <a:t>Figure 5.7.1 </a:t>
            </a:r>
            <a:r>
              <a:rPr lang="en-AU" sz="1200" dirty="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Icodextrin</a:t>
            </a:r>
            <a:r>
              <a:rPr lang="en-AU" sz="1200" dirty="0">
                <a:latin typeface="Arial" panose="020B0604020202020204" pitchFamily="34" charset="0"/>
                <a:cs typeface="Arial" panose="020B0604020202020204" pitchFamily="34" charset="0"/>
              </a:rPr>
              <a:t> Use by PD Modality^ - Prevalent Patients December 2022 - 2024 Australia</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5" action="ppaction://hlinksldjump"/>
              </a:rPr>
              <a:t>Figure 5.7.2 </a:t>
            </a:r>
            <a:r>
              <a:rPr lang="en-AU" sz="1200" dirty="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Icodextrin</a:t>
            </a:r>
            <a:r>
              <a:rPr lang="en-AU" sz="1200" dirty="0">
                <a:latin typeface="Arial" panose="020B0604020202020204" pitchFamily="34" charset="0"/>
                <a:cs typeface="Arial" panose="020B0604020202020204" pitchFamily="34" charset="0"/>
              </a:rPr>
              <a:t> Use by PD Modality^ - Prevalent Patients December 2022 - 2024 New Zealand</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6" action="ppaction://hlinksldjump"/>
              </a:rPr>
              <a:t>Figure 5.8</a:t>
            </a:r>
            <a:r>
              <a:rPr lang="en-AU" sz="1200" dirty="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Icodextrin</a:t>
            </a:r>
            <a:r>
              <a:rPr lang="en-AU" sz="1200" dirty="0">
                <a:latin typeface="Arial" panose="020B0604020202020204" pitchFamily="34" charset="0"/>
                <a:cs typeface="Arial" panose="020B0604020202020204" pitchFamily="34" charset="0"/>
              </a:rPr>
              <a:t> Use by State and Country - Prevalent PD^ Patients December 2024</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505451" y="496388"/>
            <a:ext cx="4371515" cy="1064650"/>
          </a:xfrm>
          <a:prstGeom prst="rect">
            <a:avLst/>
          </a:prstGeom>
        </p:spPr>
        <p:txBody>
          <a:bodyPr wrap="square">
            <a:spAutoFit/>
          </a:bodyPr>
          <a:lstStyle/>
          <a:p>
            <a:pPr>
              <a:lnSpc>
                <a:spcPct val="150000"/>
              </a:lnSpc>
            </a:pPr>
            <a:r>
              <a:rPr lang="en-AU" sz="4800" dirty="0">
                <a:solidFill>
                  <a:schemeClr val="accent2"/>
                </a:solidFill>
              </a:rPr>
              <a:t>List of Figures</a:t>
            </a:r>
          </a:p>
        </p:txBody>
      </p:sp>
      <p:sp>
        <p:nvSpPr>
          <p:cNvPr id="3" name="TextBox 2">
            <a:extLst>
              <a:ext uri="{FF2B5EF4-FFF2-40B4-BE49-F238E27FC236}">
                <a16:creationId xmlns:a16="http://schemas.microsoft.com/office/drawing/2014/main" id="{E6EA56FE-1C95-2B48-180D-BAF0EF4619D0}"/>
              </a:ext>
            </a:extLst>
          </p:cNvPr>
          <p:cNvSpPr txBox="1"/>
          <p:nvPr/>
        </p:nvSpPr>
        <p:spPr>
          <a:xfrm>
            <a:off x="10184673" y="6138521"/>
            <a:ext cx="1530315" cy="230832"/>
          </a:xfrm>
          <a:prstGeom prst="rect">
            <a:avLst/>
          </a:prstGeom>
          <a:noFill/>
        </p:spPr>
        <p:txBody>
          <a:bodyPr wrap="square" rtlCol="0">
            <a:spAutoFit/>
          </a:bodyPr>
          <a:lstStyle/>
          <a:p>
            <a:r>
              <a:rPr lang="en-AU" sz="900" dirty="0"/>
              <a:t>^ Includes Hybrid Dialysis</a:t>
            </a:r>
          </a:p>
        </p:txBody>
      </p:sp>
    </p:spTree>
    <p:extLst>
      <p:ext uri="{BB962C8B-B14F-4D97-AF65-F5344CB8AC3E}">
        <p14:creationId xmlns:p14="http://schemas.microsoft.com/office/powerpoint/2010/main" val="396571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3D4E25-E2DA-4C0E-B823-5A5F7CB811A5}"/>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7D79867F-37C6-EAF0-3B61-79BA9FBD9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7770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FD24A3-58A2-40F9-954E-5779E4D6360C}"/>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D47DA672-21EC-8171-7499-6D060C0DD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27068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D5E93F-AA9D-405A-8371-66D0AC8F43DF}"/>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6FB810B5-BC61-0E92-DD0F-E9581BED8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441975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4319D1-AB61-49B2-A112-98B8E9328A62}"/>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C677E02F-35B5-E253-7ED6-3C108337A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96600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E16409-DAC2-4B04-ACAD-763E95A04182}"/>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99F8B9D0-104A-8E35-B294-1A5F39CB2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75130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4A7C51-681D-4C78-994E-4C48D131530A}"/>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7B0AE44C-916B-28A3-D9A0-0B32135A0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57697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59D3A3-D5D8-4976-B944-7168F8741FED}"/>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41A15538-2F6E-B6A6-2C46-C53EF6ABA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53302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9F5CB5-696C-4AF8-A329-9AEC34AD6C4A}"/>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9F32D9B6-EA79-D7C1-9884-310FFC75D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727235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B6848D-DF67-48D5-B183-8530B86A60F6}"/>
              </a:ext>
            </a:extLst>
          </p:cNvPr>
          <p:cNvPicPr>
            <a:picLocks noChangeAspect="1"/>
          </p:cNvPicPr>
          <p:nvPr/>
        </p:nvPicPr>
        <p:blipFill>
          <a:blip r:embed="rId2"/>
          <a:srcRect/>
          <a:stretch/>
        </p:blipFill>
        <p:spPr>
          <a:xfrm>
            <a:off x="2159296" y="565726"/>
            <a:ext cx="7873405"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0C3D4B2B-F300-B727-9B46-7D8C9A9D7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50921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E296A1-BE62-49BD-801F-A8916B57714F}"/>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720389AA-9ED9-BC89-4530-9FE8E150B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83591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668012" y="1074509"/>
            <a:ext cx="7200000" cy="5355312"/>
          </a:xfrm>
          <a:prstGeom prst="rect">
            <a:avLst/>
          </a:prstGeom>
        </p:spPr>
        <p:txBody>
          <a:bodyPr wrap="square">
            <a:spAutoFit/>
          </a:bodyPr>
          <a:lstStyle/>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2" action="ppaction://hlinksldjump"/>
              </a:rPr>
              <a:t>Figure 5.9.1</a:t>
            </a:r>
            <a:r>
              <a:rPr lang="en-US" sz="1200" dirty="0">
                <a:latin typeface="Arial" panose="020B0604020202020204" pitchFamily="34" charset="0"/>
                <a:cs typeface="Arial" panose="020B0604020202020204" pitchFamily="34" charset="0"/>
              </a:rPr>
              <a:t>	 Low GDP Use by PD Modality^ - Prevalent Patients December 2022 - 2024 Australia</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3" action="ppaction://hlinksldjump"/>
              </a:rPr>
              <a:t>Figure 5.9.2 </a:t>
            </a:r>
            <a:r>
              <a:rPr lang="en-US" sz="1200" dirty="0">
                <a:latin typeface="Arial" panose="020B0604020202020204" pitchFamily="34" charset="0"/>
                <a:cs typeface="Arial" panose="020B0604020202020204" pitchFamily="34" charset="0"/>
              </a:rPr>
              <a:t>	Low GDP Use by PD Modality^ - Prevalent Patients December 2022 - 2024 New Zealand</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4" action="ppaction://hlinksldjump"/>
              </a:rPr>
              <a:t>Figure 5.10 </a:t>
            </a:r>
            <a:r>
              <a:rPr lang="en-US" sz="1200" dirty="0">
                <a:latin typeface="Arial" panose="020B0604020202020204" pitchFamily="34" charset="0"/>
                <a:cs typeface="Arial" panose="020B0604020202020204" pitchFamily="34" charset="0"/>
              </a:rPr>
              <a:t>	Low GDP Use by State and Country - Prevalent PD^ Patients December 2024</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5" action="ppaction://hlinksldjump"/>
              </a:rPr>
              <a:t>Figure 5.11.1 </a:t>
            </a:r>
            <a:r>
              <a:rPr lang="en-US" sz="1200" dirty="0">
                <a:latin typeface="Arial" panose="020B0604020202020204" pitchFamily="34" charset="0"/>
                <a:cs typeface="Arial" panose="020B0604020202020204" pitchFamily="34" charset="0"/>
              </a:rPr>
              <a:t>	% Low GDP Use^ by Hospital - Australia 31 December 2024</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6" action="ppaction://hlinksldjump"/>
              </a:rPr>
              <a:t>Figure 5.11.2 </a:t>
            </a:r>
            <a:r>
              <a:rPr lang="en-US" sz="1200" dirty="0">
                <a:latin typeface="Arial" panose="020B0604020202020204" pitchFamily="34" charset="0"/>
                <a:cs typeface="Arial" panose="020B0604020202020204" pitchFamily="34" charset="0"/>
              </a:rPr>
              <a:t>	% Low GDP Use^ by Hospital - New Zealand 31 December 2024</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7" action="ppaction://hlinksldjump"/>
              </a:rPr>
              <a:t>Figure 5.12.1 </a:t>
            </a:r>
            <a:r>
              <a:rPr lang="en-US" sz="1200" dirty="0">
                <a:latin typeface="Arial" panose="020B0604020202020204" pitchFamily="34" charset="0"/>
                <a:cs typeface="Arial" panose="020B0604020202020204" pitchFamily="34" charset="0"/>
              </a:rPr>
              <a:t>	PD^ Patient Survival by Era - Australia 2013 - 2024</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8" action="ppaction://hlinksldjump"/>
              </a:rPr>
              <a:t>Figure 5.12.2</a:t>
            </a:r>
            <a:r>
              <a:rPr lang="en-US" sz="1200" dirty="0">
                <a:latin typeface="Arial" panose="020B0604020202020204" pitchFamily="34" charset="0"/>
                <a:cs typeface="Arial" panose="020B0604020202020204" pitchFamily="34" charset="0"/>
              </a:rPr>
              <a:t>	 PD^ Patient Survival by Era - New Zealand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9" action="ppaction://hlinksldjump"/>
              </a:rPr>
              <a:t>Figure 5.13.1</a:t>
            </a:r>
            <a:r>
              <a:rPr lang="en-US" sz="1200" dirty="0">
                <a:latin typeface="Arial" panose="020B0604020202020204" pitchFamily="34" charset="0"/>
                <a:cs typeface="Arial" panose="020B0604020202020204" pitchFamily="34" charset="0"/>
              </a:rPr>
              <a:t>	 PD^ Patient Survival by Age Group - Australia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10" action="ppaction://hlinksldjump"/>
              </a:rPr>
              <a:t>Figure 5.13.2 </a:t>
            </a:r>
            <a:r>
              <a:rPr lang="en-US" sz="1200" dirty="0">
                <a:latin typeface="Arial" panose="020B0604020202020204" pitchFamily="34" charset="0"/>
                <a:cs typeface="Arial" panose="020B0604020202020204" pitchFamily="34" charset="0"/>
              </a:rPr>
              <a:t>	PD^ Patient Survival by Age Group - New Zealand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11" action="ppaction://hlinksldjump"/>
              </a:rPr>
              <a:t>Figure 5.14.1 </a:t>
            </a:r>
            <a:r>
              <a:rPr lang="en-US" sz="1200" dirty="0">
                <a:latin typeface="Arial" panose="020B0604020202020204" pitchFamily="34" charset="0"/>
                <a:cs typeface="Arial" panose="020B0604020202020204" pitchFamily="34" charset="0"/>
              </a:rPr>
              <a:t>	PD^ Patient Survival by Diabetic Status - Australia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12" action="ppaction://hlinksldjump"/>
              </a:rPr>
              <a:t>Figure 5.14.2 </a:t>
            </a:r>
            <a:r>
              <a:rPr lang="en-US" sz="1200" dirty="0">
                <a:latin typeface="Arial" panose="020B0604020202020204" pitchFamily="34" charset="0"/>
                <a:cs typeface="Arial" panose="020B0604020202020204" pitchFamily="34" charset="0"/>
              </a:rPr>
              <a:t>	PD^ Patient Survival by Diabetic Status - New Zealand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13" action="ppaction://hlinksldjump"/>
              </a:rPr>
              <a:t>Figure 5.15.1</a:t>
            </a:r>
            <a:r>
              <a:rPr lang="en-US" sz="1200" dirty="0">
                <a:latin typeface="Arial" panose="020B0604020202020204" pitchFamily="34" charset="0"/>
                <a:cs typeface="Arial" panose="020B0604020202020204" pitchFamily="34" charset="0"/>
              </a:rPr>
              <a:t>	 Time on Peritoneal Dialysis^ by Era - Australia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14" action="ppaction://hlinksldjump"/>
              </a:rPr>
              <a:t>Figure 5.15.2 </a:t>
            </a:r>
            <a:r>
              <a:rPr lang="en-US" sz="1200" dirty="0">
                <a:latin typeface="Arial" panose="020B0604020202020204" pitchFamily="34" charset="0"/>
                <a:cs typeface="Arial" panose="020B0604020202020204" pitchFamily="34" charset="0"/>
              </a:rPr>
              <a:t>	Time on Peritoneal Dialysis^ by Era - New Zealand 2013 - 2024 </a:t>
            </a:r>
          </a:p>
          <a:p>
            <a:pPr marL="989013" indent="-989013" defTabSz="449263">
              <a:spcBef>
                <a:spcPts val="600"/>
              </a:spcBef>
              <a:spcAft>
                <a:spcPts val="600"/>
              </a:spcAft>
              <a:tabLst>
                <a:tab pos="989013" algn="l"/>
              </a:tabLst>
            </a:pPr>
            <a:r>
              <a:rPr lang="en-US" sz="1200" dirty="0">
                <a:latin typeface="Arial" panose="020B0604020202020204" pitchFamily="34" charset="0"/>
                <a:cs typeface="Arial" panose="020B0604020202020204" pitchFamily="34" charset="0"/>
                <a:hlinkClick r:id="rId15" action="ppaction://hlinksldjump"/>
              </a:rPr>
              <a:t>Figure 5.16.1 </a:t>
            </a:r>
            <a:r>
              <a:rPr lang="en-US" sz="1200" dirty="0">
                <a:latin typeface="Arial" panose="020B0604020202020204" pitchFamily="34" charset="0"/>
                <a:cs typeface="Arial" panose="020B0604020202020204" pitchFamily="34" charset="0"/>
              </a:rPr>
              <a:t>	Time on Peritoneal Dialysis^ by Age Group - Australia 2013 - 2024 </a:t>
            </a:r>
          </a:p>
          <a:p>
            <a:pPr marL="989013" indent="-989013" defTabSz="449263">
              <a:spcBef>
                <a:spcPts val="600"/>
              </a:spcBef>
              <a:spcAft>
                <a:spcPts val="600"/>
              </a:spcAft>
              <a:tabLst>
                <a:tab pos="989013" algn="l"/>
              </a:tabLst>
            </a:pPr>
            <a:endParaRPr lang="en-US" sz="1200" dirty="0">
              <a:latin typeface="Arial" panose="020B0604020202020204" pitchFamily="34" charset="0"/>
              <a:cs typeface="Arial" panose="020B0604020202020204" pitchFamily="34" charset="0"/>
            </a:endParaRPr>
          </a:p>
          <a:p>
            <a:pPr marL="989013" indent="-989013" defTabSz="449263">
              <a:spcBef>
                <a:spcPts val="600"/>
              </a:spcBef>
              <a:spcAft>
                <a:spcPts val="600"/>
              </a:spcAft>
              <a:tabLst>
                <a:tab pos="989013" algn="l"/>
              </a:tabLst>
            </a:pPr>
            <a:endParaRPr lang="en-US" sz="1200" dirty="0">
              <a:latin typeface="Arial" panose="020B0604020202020204" pitchFamily="34" charset="0"/>
              <a:cs typeface="Arial" panose="020B0604020202020204" pitchFamily="34" charset="0"/>
            </a:endParaRP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48733" y="480060"/>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
        <p:nvSpPr>
          <p:cNvPr id="3" name="TextBox 2">
            <a:extLst>
              <a:ext uri="{FF2B5EF4-FFF2-40B4-BE49-F238E27FC236}">
                <a16:creationId xmlns:a16="http://schemas.microsoft.com/office/drawing/2014/main" id="{6BEDAD3D-1D8C-B025-91B9-222FB9FF2AA6}"/>
              </a:ext>
            </a:extLst>
          </p:cNvPr>
          <p:cNvSpPr txBox="1"/>
          <p:nvPr/>
        </p:nvSpPr>
        <p:spPr>
          <a:xfrm>
            <a:off x="10184673" y="6138521"/>
            <a:ext cx="1530315" cy="230832"/>
          </a:xfrm>
          <a:prstGeom prst="rect">
            <a:avLst/>
          </a:prstGeom>
          <a:noFill/>
        </p:spPr>
        <p:txBody>
          <a:bodyPr wrap="square" rtlCol="0">
            <a:spAutoFit/>
          </a:bodyPr>
          <a:lstStyle/>
          <a:p>
            <a:r>
              <a:rPr lang="en-AU" sz="900" dirty="0"/>
              <a:t>^ Includes Hybrid Dialysis</a:t>
            </a:r>
          </a:p>
        </p:txBody>
      </p:sp>
    </p:spTree>
    <p:extLst>
      <p:ext uri="{BB962C8B-B14F-4D97-AF65-F5344CB8AC3E}">
        <p14:creationId xmlns:p14="http://schemas.microsoft.com/office/powerpoint/2010/main" val="2405910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C84597-62DE-41A9-A931-408A84B24C29}"/>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EA126770-DDF3-0A81-9C7C-9E2E24FDD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225356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E5E4912-8101-4B93-A375-1E7E179F77D1}"/>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C12BBED7-ACC4-B7B8-25B5-F6969ABC9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14715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A665F6A-9110-42D0-BA38-B1FA8D91BD2B}"/>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44586D7D-3D77-F038-E259-72992544D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49895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246706-9C1E-45DE-A4C9-ADE422BDB580}"/>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BEDAEF87-03D3-3BFF-21E9-D36AC12ED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25972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05D0B8-B8E5-4B72-8355-F02159A7CCF3}"/>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374980E4-4D3A-AD19-7114-2A90621DA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10364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2031F2-DEEE-4FB9-8101-C47761C3E5CD}"/>
              </a:ext>
            </a:extLst>
          </p:cNvPr>
          <p:cNvPicPr>
            <a:picLocks noChangeAspect="1"/>
          </p:cNvPicPr>
          <p:nvPr/>
        </p:nvPicPr>
        <p:blipFill>
          <a:blip r:embed="rId2"/>
          <a:srcRect/>
          <a:stretch/>
        </p:blipFill>
        <p:spPr>
          <a:xfrm>
            <a:off x="2159296" y="561495"/>
            <a:ext cx="7873406" cy="5735009"/>
          </a:xfrm>
          <a:prstGeom prst="rect">
            <a:avLst/>
          </a:prstGeom>
        </p:spPr>
      </p:pic>
      <p:pic>
        <p:nvPicPr>
          <p:cNvPr id="2" name="Picture 1" descr="A blue and white logo&#10;&#10;Description automatically generated">
            <a:extLst>
              <a:ext uri="{FF2B5EF4-FFF2-40B4-BE49-F238E27FC236}">
                <a16:creationId xmlns:a16="http://schemas.microsoft.com/office/drawing/2014/main" id="{1096B669-83ED-8F3C-12AD-A27C42654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214592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00E793-0C65-4FC0-92F4-1611C392B08B}"/>
              </a:ext>
            </a:extLst>
          </p:cNvPr>
          <p:cNvPicPr>
            <a:picLocks noChangeAspect="1"/>
          </p:cNvPicPr>
          <p:nvPr/>
        </p:nvPicPr>
        <p:blipFill>
          <a:blip r:embed="rId2"/>
          <a:srcRect/>
          <a:stretch/>
        </p:blipFill>
        <p:spPr>
          <a:xfrm>
            <a:off x="2159294" y="565724"/>
            <a:ext cx="7873410" cy="5726550"/>
          </a:xfrm>
          <a:prstGeom prst="rect">
            <a:avLst/>
          </a:prstGeom>
        </p:spPr>
      </p:pic>
      <p:pic>
        <p:nvPicPr>
          <p:cNvPr id="2" name="Picture 1" descr="A blue and white logo&#10;&#10;Description automatically generated">
            <a:extLst>
              <a:ext uri="{FF2B5EF4-FFF2-40B4-BE49-F238E27FC236}">
                <a16:creationId xmlns:a16="http://schemas.microsoft.com/office/drawing/2014/main" id="{C4B0B23E-1F80-8EF9-B297-C7A62E191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62810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D767F6-FB3E-440D-B267-5AD0AAC59553}"/>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09CD9458-9B38-9E68-DC66-CFF50171B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434683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AD8DDE-8089-DBB0-8E55-20C654CA927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2775905-2EE5-6210-BC5F-795B72C551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3CA7C727-EF81-A9FE-BA1F-EE422C248C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CEB7FB-A345-EBEB-A1F5-3E1CA6B479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DF8FEC62-E5E9-3F85-40E8-7623FB19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4A2C2D23-31EA-19F7-AEC7-8107DEE96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B6C54CCD-27A6-5E27-FA78-AA81AA6A0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616F1B08-9451-7578-722E-C66DB5334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EF4A23F-EE65-9559-BFC0-B3AA18EF5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77E083E3-FA5A-AFAE-AC72-6353C6D17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9520660E-2B59-B0EA-9A29-8CAADF3F1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D188D37F-7F27-B608-AD12-31FC7E1E8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CB09B9A5-FE61-0C04-74D7-3737066F6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8C88E6D-DE8A-5B92-38AD-A4295F8DBE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3C53FF51-94CC-19C2-9C66-7E7FD54C9B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486C603-55EC-626A-B1A1-65C0541B4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47A35F8E-2120-1497-6F88-E57CF8E2A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BEFCE647-D5B3-0899-E14A-528558B99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6CD7983E-6528-C40D-96A4-49A181378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40425FF3-E4B7-1CAE-EF98-80BEE5811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6E42317B-B963-A27A-7CE4-D1107A421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52FFFBCF-A554-6E1B-05B0-F9DBE5B44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A27FC4D2-24E2-6A02-135D-EB9DB5532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78B09E3-B279-B1E3-591D-44E93CFA9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8BD649-48E6-98D0-8DC5-F5C569C7DAC4}"/>
              </a:ext>
            </a:extLst>
          </p:cNvPr>
          <p:cNvPicPr>
            <a:picLocks noChangeAspect="1"/>
          </p:cNvPicPr>
          <p:nvPr/>
        </p:nvPicPr>
        <p:blipFill>
          <a:blip r:embed="rId2"/>
          <a:srcRect/>
          <a:stretch/>
        </p:blipFill>
        <p:spPr>
          <a:xfrm>
            <a:off x="2159296" y="565726"/>
            <a:ext cx="7873405"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D8F5F7E1-D562-AF18-62B2-94E9F4152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591320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C64B83-D465-4A5A-8623-A999A8173F7B}"/>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9A147564-4D40-D72E-AE5A-E06C783CD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57748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514988" y="828288"/>
            <a:ext cx="7200000" cy="5724644"/>
          </a:xfrm>
          <a:prstGeom prst="rect">
            <a:avLst/>
          </a:prstGeom>
        </p:spPr>
        <p:txBody>
          <a:bodyPr wrap="square">
            <a:spAutoFit/>
          </a:bodyPr>
          <a:lstStyle/>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2" action="ppaction://hlinksldjump"/>
              </a:rPr>
              <a:t>Figure 5.16.2 </a:t>
            </a:r>
            <a:r>
              <a:rPr lang="en-AU" sz="1200" dirty="0">
                <a:latin typeface="Arial" panose="020B0604020202020204" pitchFamily="34" charset="0"/>
                <a:cs typeface="Arial" panose="020B0604020202020204" pitchFamily="34" charset="0"/>
              </a:rPr>
              <a:t>	Time on Peritoneal Dialysis^ by Age Group  - New Zealand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3" action="ppaction://hlinksldjump"/>
              </a:rPr>
              <a:t>Figure 5.17.1 </a:t>
            </a:r>
            <a:r>
              <a:rPr lang="en-AU" sz="1200" dirty="0">
                <a:latin typeface="Arial" panose="020B0604020202020204" pitchFamily="34" charset="0"/>
                <a:cs typeface="Arial" panose="020B0604020202020204" pitchFamily="34" charset="0"/>
              </a:rPr>
              <a:t>	Time on Peritoneal Dialysis^ by Diabetic Status - Australia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4" action="ppaction://hlinksldjump"/>
              </a:rPr>
              <a:t>Figure 5.17.2 </a:t>
            </a:r>
            <a:r>
              <a:rPr lang="en-AU" sz="1200" dirty="0">
                <a:latin typeface="Arial" panose="020B0604020202020204" pitchFamily="34" charset="0"/>
                <a:cs typeface="Arial" panose="020B0604020202020204" pitchFamily="34" charset="0"/>
              </a:rPr>
              <a:t>	Time on Peritoneal Dialysis^ by Diabetic Status - New Zealand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5" action="ppaction://hlinksldjump"/>
              </a:rPr>
              <a:t>Figure 5.18.1</a:t>
            </a:r>
            <a:r>
              <a:rPr lang="en-AU" sz="1200" dirty="0">
                <a:latin typeface="Arial" panose="020B0604020202020204" pitchFamily="34" charset="0"/>
                <a:cs typeface="Arial" panose="020B0604020202020204" pitchFamily="34" charset="0"/>
              </a:rPr>
              <a:t>	 Transfer to Haemodialysis by Era - Australia 2013 - 2024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6" action="ppaction://hlinksldjump"/>
              </a:rPr>
              <a:t>Figure 5.18.2 </a:t>
            </a:r>
            <a:r>
              <a:rPr lang="en-AU" sz="1200" dirty="0">
                <a:latin typeface="Arial" panose="020B0604020202020204" pitchFamily="34" charset="0"/>
                <a:cs typeface="Arial" panose="020B0604020202020204" pitchFamily="34" charset="0"/>
              </a:rPr>
              <a:t>	Transfer to Haemodialysis by Era - New Zealand 2013 - 2024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7" action="ppaction://hlinksldjump"/>
              </a:rPr>
              <a:t>Figure 5.19.1 </a:t>
            </a:r>
            <a:r>
              <a:rPr lang="en-AU" sz="1200" dirty="0">
                <a:latin typeface="Arial" panose="020B0604020202020204" pitchFamily="34" charset="0"/>
                <a:cs typeface="Arial" panose="020B0604020202020204" pitchFamily="34" charset="0"/>
              </a:rPr>
              <a:t>	Transfer to Haemodialysis by Age Group - Australia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8" action="ppaction://hlinksldjump"/>
              </a:rPr>
              <a:t>Figure 5.19.2 </a:t>
            </a:r>
            <a:r>
              <a:rPr lang="en-AU" sz="1200" dirty="0">
                <a:latin typeface="Arial" panose="020B0604020202020204" pitchFamily="34" charset="0"/>
                <a:cs typeface="Arial" panose="020B0604020202020204" pitchFamily="34" charset="0"/>
              </a:rPr>
              <a:t>	Transfer to Haemodialysis by Age Group - New Zealand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9" action="ppaction://hlinksldjump"/>
              </a:rPr>
              <a:t>Figure 5.20.1</a:t>
            </a:r>
            <a:r>
              <a:rPr lang="en-AU" sz="1200" dirty="0">
                <a:latin typeface="Arial" panose="020B0604020202020204" pitchFamily="34" charset="0"/>
                <a:cs typeface="Arial" panose="020B0604020202020204" pitchFamily="34" charset="0"/>
              </a:rPr>
              <a:t>	 Transfer to Haemodialysis by Diabetic Status - Australia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0" action="ppaction://hlinksldjump"/>
              </a:rPr>
              <a:t>Figure 5.20.2 </a:t>
            </a:r>
            <a:r>
              <a:rPr lang="en-AU" sz="1200" dirty="0">
                <a:latin typeface="Arial" panose="020B0604020202020204" pitchFamily="34" charset="0"/>
                <a:cs typeface="Arial" panose="020B0604020202020204" pitchFamily="34" charset="0"/>
              </a:rPr>
              <a:t>	Transfer to Haemodialysis by Diabetic Status - New Zealand 2013 - 2024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1" action="ppaction://hlinksldjump"/>
              </a:rPr>
              <a:t>Figure 5.21.1 </a:t>
            </a:r>
            <a:r>
              <a:rPr lang="en-AU" sz="1200" dirty="0">
                <a:latin typeface="Arial" panose="020B0604020202020204" pitchFamily="34" charset="0"/>
                <a:cs typeface="Arial" panose="020B0604020202020204" pitchFamily="34" charset="0"/>
              </a:rPr>
              <a:t>	Time to Restarting PD^ after Transfer to Haemodialysis - Australia 2020-2024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2" action="ppaction://hlinksldjump"/>
              </a:rPr>
              <a:t>Figure 5.21.2 </a:t>
            </a:r>
            <a:r>
              <a:rPr lang="en-AU" sz="1200" dirty="0">
                <a:latin typeface="Arial" panose="020B0604020202020204" pitchFamily="34" charset="0"/>
                <a:cs typeface="Arial" panose="020B0604020202020204" pitchFamily="34" charset="0"/>
              </a:rPr>
              <a:t>	Time to Restarting PD^ after Transfer to Haemodialysis - New Zealand 2020-2024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3" action="ppaction://hlinksldjump"/>
              </a:rPr>
              <a:t>Figure 5.22.1 </a:t>
            </a:r>
            <a:r>
              <a:rPr lang="en-AU" sz="1200" dirty="0">
                <a:latin typeface="Arial" panose="020B0604020202020204" pitchFamily="34" charset="0"/>
                <a:cs typeface="Arial" panose="020B0604020202020204" pitchFamily="34" charset="0"/>
              </a:rPr>
              <a:t>	First PD Treatment to First Peritonitis - By Age at First PD Australia 2020 - 2024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4" action="ppaction://hlinksldjump"/>
              </a:rPr>
              <a:t>Figure 5.22.2 </a:t>
            </a:r>
            <a:r>
              <a:rPr lang="en-AU" sz="1200" dirty="0">
                <a:latin typeface="Arial" panose="020B0604020202020204" pitchFamily="34" charset="0"/>
                <a:cs typeface="Arial" panose="020B0604020202020204" pitchFamily="34" charset="0"/>
              </a:rPr>
              <a:t>	First PD Treatment to First Peritonitis - By Age at First PD New Zealand 2020 - 2024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5" action="ppaction://hlinksldjump"/>
              </a:rPr>
              <a:t>Figure 5.23.1 </a:t>
            </a:r>
            <a:r>
              <a:rPr lang="en-AU" sz="1200" dirty="0">
                <a:latin typeface="Arial" panose="020B0604020202020204" pitchFamily="34" charset="0"/>
                <a:cs typeface="Arial" panose="020B0604020202020204" pitchFamily="34" charset="0"/>
              </a:rPr>
              <a:t>	First PD Treatment to First Peritonitis - By Diabetic Status at KRT entry Australia 2020 - 2024 </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6" action="ppaction://hlinksldjump"/>
              </a:rPr>
              <a:t>Figure 5.23.2 </a:t>
            </a:r>
            <a:r>
              <a:rPr lang="en-AU" sz="1200" dirty="0">
                <a:latin typeface="Arial" panose="020B0604020202020204" pitchFamily="34" charset="0"/>
                <a:cs typeface="Arial" panose="020B0604020202020204" pitchFamily="34" charset="0"/>
              </a:rPr>
              <a:t>	First PD Treatment to First Peritonitis - By Diabetic Status at KRT entry New Zealand 2020 - 2024 </a:t>
            </a:r>
          </a:p>
          <a:p>
            <a:pPr marL="989013" indent="-989013" defTabSz="449263">
              <a:spcBef>
                <a:spcPts val="600"/>
              </a:spcBef>
              <a:spcAft>
                <a:spcPts val="600"/>
              </a:spcAft>
              <a:tabLst>
                <a:tab pos="989013" algn="l"/>
              </a:tabLst>
            </a:pPr>
            <a:endParaRPr lang="en-AU" sz="1200" dirty="0">
              <a:latin typeface="Arial" panose="020B0604020202020204" pitchFamily="34" charset="0"/>
              <a:cs typeface="Arial" panose="020B0604020202020204" pitchFamily="34" charset="0"/>
            </a:endParaRP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26509" y="480060"/>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
        <p:nvSpPr>
          <p:cNvPr id="3" name="TextBox 2">
            <a:extLst>
              <a:ext uri="{FF2B5EF4-FFF2-40B4-BE49-F238E27FC236}">
                <a16:creationId xmlns:a16="http://schemas.microsoft.com/office/drawing/2014/main" id="{9A77EAEB-5EF3-0139-8EE8-7B2EA9F1190C}"/>
              </a:ext>
            </a:extLst>
          </p:cNvPr>
          <p:cNvSpPr txBox="1"/>
          <p:nvPr/>
        </p:nvSpPr>
        <p:spPr>
          <a:xfrm>
            <a:off x="10184673" y="6138521"/>
            <a:ext cx="1530315" cy="230832"/>
          </a:xfrm>
          <a:prstGeom prst="rect">
            <a:avLst/>
          </a:prstGeom>
          <a:noFill/>
        </p:spPr>
        <p:txBody>
          <a:bodyPr wrap="square" rtlCol="0">
            <a:spAutoFit/>
          </a:bodyPr>
          <a:lstStyle/>
          <a:p>
            <a:r>
              <a:rPr lang="en-AU" sz="900" dirty="0"/>
              <a:t>^ Includes Hybrid Dialysis</a:t>
            </a:r>
          </a:p>
        </p:txBody>
      </p:sp>
    </p:spTree>
    <p:extLst>
      <p:ext uri="{BB962C8B-B14F-4D97-AF65-F5344CB8AC3E}">
        <p14:creationId xmlns:p14="http://schemas.microsoft.com/office/powerpoint/2010/main" val="2260342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545EC6-5A94-4298-8EC2-163ED22E56E4}"/>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DB1839A8-977D-B71C-84E8-569E254C2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8486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9F28BB-ECCE-42F9-B352-3D21F7870DC4}"/>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C070BDF6-97C6-8A7F-8C7C-1BD56929E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30255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67B0DD-8370-469D-B329-D33B0EC5F90F}"/>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C2D5E603-F57F-C470-4916-04362A547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71324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1EBF1D-2DC2-42C0-AF21-4449ACE9386C}"/>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0230BD54-038B-CDC0-65D7-B1D8D0503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277694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6B18F4-86EA-4413-9821-8F1C3619A94A}"/>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1ADEBA3A-15F1-5AB1-FB10-45740857C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20147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BFB6FB-3FF6-4352-9C2D-72FB9D6ADE29}"/>
              </a:ext>
            </a:extLst>
          </p:cNvPr>
          <p:cNvPicPr>
            <a:picLocks noChangeAspect="1"/>
          </p:cNvPicPr>
          <p:nvPr/>
        </p:nvPicPr>
        <p:blipFill>
          <a:blip r:embed="rId2"/>
          <a:srcRect/>
          <a:stretch/>
        </p:blipFill>
        <p:spPr>
          <a:xfrm>
            <a:off x="2159296" y="565726"/>
            <a:ext cx="7873405"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9797BB85-BD5C-708D-E9FC-A54BD4FC5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023979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2FD5B4-AD9E-4AC0-A32E-7FBDBEEDFDC0}"/>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515953F9-F87E-2B6B-0726-D5125FC7F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655768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D5A5A0-C6CC-4CB7-B288-1BD11FFE510C}"/>
              </a:ext>
            </a:extLst>
          </p:cNvPr>
          <p:cNvPicPr>
            <a:picLocks noChangeAspect="1"/>
          </p:cNvPicPr>
          <p:nvPr/>
        </p:nvPicPr>
        <p:blipFill>
          <a:blip r:embed="rId2"/>
          <a:srcRect/>
          <a:stretch/>
        </p:blipFill>
        <p:spPr>
          <a:xfrm>
            <a:off x="2159297" y="565726"/>
            <a:ext cx="7873404" cy="5726546"/>
          </a:xfrm>
          <a:prstGeom prst="rect">
            <a:avLst/>
          </a:prstGeom>
        </p:spPr>
      </p:pic>
      <p:pic>
        <p:nvPicPr>
          <p:cNvPr id="2" name="Picture 1" descr="A blue and white logo&#10;&#10;Description automatically generated">
            <a:extLst>
              <a:ext uri="{FF2B5EF4-FFF2-40B4-BE49-F238E27FC236}">
                <a16:creationId xmlns:a16="http://schemas.microsoft.com/office/drawing/2014/main" id="{067A9077-9C3D-DBD5-8118-27610B7A9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269510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6B5EE8-9E60-4720-82D1-33014F996C67}"/>
              </a:ext>
            </a:extLst>
          </p:cNvPr>
          <p:cNvPicPr>
            <a:picLocks noChangeAspect="1"/>
          </p:cNvPicPr>
          <p:nvPr/>
        </p:nvPicPr>
        <p:blipFill>
          <a:blip r:embed="rId2"/>
          <a:srcRect/>
          <a:stretch/>
        </p:blipFill>
        <p:spPr>
          <a:xfrm>
            <a:off x="2159297" y="565726"/>
            <a:ext cx="7873404" cy="5726546"/>
          </a:xfrm>
          <a:prstGeom prst="rect">
            <a:avLst/>
          </a:prstGeom>
        </p:spPr>
      </p:pic>
      <p:pic>
        <p:nvPicPr>
          <p:cNvPr id="2" name="Picture 1" descr="A blue and white logo&#10;&#10;Description automatically generated">
            <a:extLst>
              <a:ext uri="{FF2B5EF4-FFF2-40B4-BE49-F238E27FC236}">
                <a16:creationId xmlns:a16="http://schemas.microsoft.com/office/drawing/2014/main" id="{6E77F82F-78F8-126B-BCE7-515BD90E6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507882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D4E374-A36B-4586-869B-866278E7EE1D}"/>
              </a:ext>
            </a:extLst>
          </p:cNvPr>
          <p:cNvPicPr>
            <a:picLocks noChangeAspect="1"/>
          </p:cNvPicPr>
          <p:nvPr/>
        </p:nvPicPr>
        <p:blipFill>
          <a:blip r:embed="rId2"/>
          <a:srcRect/>
          <a:stretch/>
        </p:blipFill>
        <p:spPr>
          <a:xfrm>
            <a:off x="2159297" y="565726"/>
            <a:ext cx="7873403" cy="5726546"/>
          </a:xfrm>
          <a:prstGeom prst="rect">
            <a:avLst/>
          </a:prstGeom>
        </p:spPr>
      </p:pic>
      <p:pic>
        <p:nvPicPr>
          <p:cNvPr id="2" name="Picture 1" descr="A blue and white logo&#10;&#10;Description automatically generated">
            <a:extLst>
              <a:ext uri="{FF2B5EF4-FFF2-40B4-BE49-F238E27FC236}">
                <a16:creationId xmlns:a16="http://schemas.microsoft.com/office/drawing/2014/main" id="{7E235257-5F19-C5EF-EE76-065932DC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50899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a:spLocks/>
          </p:cNvSpPr>
          <p:nvPr/>
        </p:nvSpPr>
        <p:spPr>
          <a:xfrm>
            <a:off x="4514988" y="905232"/>
            <a:ext cx="7200000" cy="5539978"/>
          </a:xfrm>
          <a:prstGeom prst="rect">
            <a:avLst/>
          </a:prstGeom>
        </p:spPr>
        <p:txBody>
          <a:bodyPr wrap="square">
            <a:spAutoFit/>
          </a:bodyPr>
          <a:lstStyle/>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2" action="ppaction://hlinksldjump"/>
              </a:rPr>
              <a:t>Figure 5.24 </a:t>
            </a:r>
            <a:r>
              <a:rPr lang="en-AU" sz="1200" dirty="0">
                <a:latin typeface="Arial" panose="020B0604020202020204" pitchFamily="34" charset="0"/>
                <a:cs typeface="Arial" panose="020B0604020202020204" pitchFamily="34" charset="0"/>
              </a:rPr>
              <a:t>	PD^ Peritonitis Rate - Australia 2004-2024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3" action="ppaction://hlinksldjump"/>
              </a:rPr>
              <a:t>Figure 5.25 </a:t>
            </a:r>
            <a:r>
              <a:rPr lang="en-AU" sz="1200" dirty="0">
                <a:latin typeface="Arial" panose="020B0604020202020204" pitchFamily="34" charset="0"/>
                <a:cs typeface="Arial" panose="020B0604020202020204" pitchFamily="34" charset="0"/>
              </a:rPr>
              <a:t>	PD^ Peritonitis Rate - By State/Territory, Australia 2020-2024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4" action="ppaction://hlinksldjump"/>
              </a:rPr>
              <a:t>Figure 5.26 </a:t>
            </a:r>
            <a:r>
              <a:rPr lang="en-AU" sz="1200" dirty="0">
                <a:latin typeface="Arial" panose="020B0604020202020204" pitchFamily="34" charset="0"/>
                <a:cs typeface="Arial" panose="020B0604020202020204" pitchFamily="34" charset="0"/>
              </a:rPr>
              <a:t>	PD^ Peritonitis Rate - By State/Territory, Australia 2015-2024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5" action="ppaction://hlinksldjump"/>
              </a:rPr>
              <a:t>Figure 5.27 </a:t>
            </a:r>
            <a:r>
              <a:rPr lang="en-AU" sz="1200" dirty="0">
                <a:latin typeface="Arial" panose="020B0604020202020204" pitchFamily="34" charset="0"/>
                <a:cs typeface="Arial" panose="020B0604020202020204" pitchFamily="34" charset="0"/>
              </a:rPr>
              <a:t>	PD^ Peritonitis Rate - By Treating Unit, Australia 2015-2024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6" action="ppaction://hlinksldjump"/>
              </a:rPr>
              <a:t>Figure 5.28 </a:t>
            </a:r>
            <a:r>
              <a:rPr lang="en-AU" sz="1200" dirty="0">
                <a:latin typeface="Arial" panose="020B0604020202020204" pitchFamily="34" charset="0"/>
                <a:cs typeface="Arial" panose="020B0604020202020204" pitchFamily="34" charset="0"/>
              </a:rPr>
              <a:t>	PD^ Peritonitis Rate - By Treating Unit, Australia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7" action="ppaction://hlinksldjump"/>
              </a:rPr>
              <a:t>Figure 5.29 </a:t>
            </a:r>
            <a:r>
              <a:rPr lang="en-AU" sz="1200" dirty="0">
                <a:latin typeface="Arial" panose="020B0604020202020204" pitchFamily="34" charset="0"/>
                <a:cs typeface="Arial" panose="020B0604020202020204" pitchFamily="34" charset="0"/>
              </a:rPr>
              <a:t>	Distribution of Organisms Causing PD^ Peritonitis - Australia 2019-2024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8" action="ppaction://hlinksldjump"/>
              </a:rPr>
              <a:t>Figure 5.30 </a:t>
            </a:r>
            <a:r>
              <a:rPr lang="en-AU" sz="1200" dirty="0">
                <a:latin typeface="Arial" panose="020B0604020202020204" pitchFamily="34" charset="0"/>
                <a:cs typeface="Arial" panose="020B0604020202020204" pitchFamily="34" charset="0"/>
              </a:rPr>
              <a:t>	Distribution of Organisms Causing PD^ Peritonitis - Australia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9" action="ppaction://hlinksldjump"/>
              </a:rPr>
              <a:t>Figure 5.31 </a:t>
            </a:r>
            <a:r>
              <a:rPr lang="en-AU" sz="1200" dirty="0">
                <a:latin typeface="Arial" panose="020B0604020202020204" pitchFamily="34" charset="0"/>
                <a:cs typeface="Arial" panose="020B0604020202020204" pitchFamily="34" charset="0"/>
              </a:rPr>
              <a:t>	Initial Antibiotic Regimen - Gram Positive Cover - Australia 2019-2024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0" action="ppaction://hlinksldjump"/>
              </a:rPr>
              <a:t>Figure 5.32 </a:t>
            </a:r>
            <a:r>
              <a:rPr lang="en-AU" sz="1200" dirty="0">
                <a:latin typeface="Arial" panose="020B0604020202020204" pitchFamily="34" charset="0"/>
                <a:cs typeface="Arial" panose="020B0604020202020204" pitchFamily="34" charset="0"/>
              </a:rPr>
              <a:t>	Initial Antibiotic Regimen - Gram Negative Cover - Australia 2019-2024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1" action="ppaction://hlinksldjump"/>
              </a:rPr>
              <a:t>Figure 5.33 </a:t>
            </a:r>
            <a:r>
              <a:rPr lang="en-AU" sz="1200" dirty="0">
                <a:latin typeface="Arial" panose="020B0604020202020204" pitchFamily="34" charset="0"/>
                <a:cs typeface="Arial" panose="020B0604020202020204" pitchFamily="34" charset="0"/>
              </a:rPr>
              <a:t>	Final Antibiotic Regimen - Gram Positive Cover - Australia 2019-2024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2" action="ppaction://hlinksldjump"/>
              </a:rPr>
              <a:t>Figure 5.34 </a:t>
            </a:r>
            <a:r>
              <a:rPr lang="en-AU" sz="1200" dirty="0">
                <a:latin typeface="Arial" panose="020B0604020202020204" pitchFamily="34" charset="0"/>
                <a:cs typeface="Arial" panose="020B0604020202020204" pitchFamily="34" charset="0"/>
              </a:rPr>
              <a:t>	Final Antibiotic Regimen - Gram Negative Cover - Australia 2019-2024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3" action="ppaction://hlinksldjump"/>
              </a:rPr>
              <a:t>Figure 5.35 </a:t>
            </a:r>
            <a:r>
              <a:rPr lang="en-AU" sz="1200" dirty="0">
                <a:latin typeface="Arial" panose="020B0604020202020204" pitchFamily="34" charset="0"/>
                <a:cs typeface="Arial" panose="020B0604020202020204" pitchFamily="34" charset="0"/>
              </a:rPr>
              <a:t>	Proportion of Episodes Resulting in Permanent HD Transfer - Australia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4" action="ppaction://hlinksldjump"/>
              </a:rPr>
              <a:t>Figure 5.36.1 </a:t>
            </a:r>
            <a:r>
              <a:rPr lang="en-AU" sz="1200" dirty="0">
                <a:latin typeface="Arial" panose="020B0604020202020204" pitchFamily="34" charset="0"/>
                <a:cs typeface="Arial" panose="020B0604020202020204" pitchFamily="34" charset="0"/>
              </a:rPr>
              <a:t>	Haemoglobin in Peritoneal Dialysis^ Patients - Australia 31 December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5" action="ppaction://hlinksldjump"/>
              </a:rPr>
              <a:t>Figure 5.36.2 </a:t>
            </a:r>
            <a:r>
              <a:rPr lang="en-AU" sz="1200" dirty="0">
                <a:latin typeface="Arial" panose="020B0604020202020204" pitchFamily="34" charset="0"/>
                <a:cs typeface="Arial" panose="020B0604020202020204" pitchFamily="34" charset="0"/>
              </a:rPr>
              <a:t>	Haemoglobin in Peritoneal Dialysis^ Patients - New Zealand 31 December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16" action="ppaction://hlinksldjump"/>
              </a:rPr>
              <a:t>Figure 5.37.1 </a:t>
            </a:r>
            <a:r>
              <a:rPr lang="en-AU" sz="1200" dirty="0">
                <a:latin typeface="Arial" panose="020B0604020202020204" pitchFamily="34" charset="0"/>
                <a:cs typeface="Arial" panose="020B0604020202020204" pitchFamily="34" charset="0"/>
              </a:rPr>
              <a:t>	% Peritoneal Dialysis^ Patients receiving an ESA with Hb 100-115 g/L - Australia 31 December 2024</a:t>
            </a:r>
          </a:p>
          <a:p>
            <a:pPr marL="989013" indent="-989013" defTabSz="449263">
              <a:spcBef>
                <a:spcPts val="600"/>
              </a:spcBef>
              <a:spcAft>
                <a:spcPts val="600"/>
              </a:spcAft>
              <a:tabLst>
                <a:tab pos="989013" algn="l"/>
              </a:tabLst>
            </a:pPr>
            <a:endParaRPr lang="en-AU" sz="1200" dirty="0">
              <a:latin typeface="Arial" panose="020B0604020202020204" pitchFamily="34" charset="0"/>
              <a:cs typeface="Arial" panose="020B0604020202020204" pitchFamily="34" charset="0"/>
            </a:endParaRP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25714" y="439394"/>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
        <p:nvSpPr>
          <p:cNvPr id="3" name="TextBox 2">
            <a:extLst>
              <a:ext uri="{FF2B5EF4-FFF2-40B4-BE49-F238E27FC236}">
                <a16:creationId xmlns:a16="http://schemas.microsoft.com/office/drawing/2014/main" id="{D20D9242-234C-0AE3-BBE4-A6A38BC90D79}"/>
              </a:ext>
            </a:extLst>
          </p:cNvPr>
          <p:cNvSpPr txBox="1"/>
          <p:nvPr/>
        </p:nvSpPr>
        <p:spPr>
          <a:xfrm>
            <a:off x="10184673" y="6122045"/>
            <a:ext cx="1530315" cy="230832"/>
          </a:xfrm>
          <a:prstGeom prst="rect">
            <a:avLst/>
          </a:prstGeom>
          <a:noFill/>
        </p:spPr>
        <p:txBody>
          <a:bodyPr wrap="square" rtlCol="0">
            <a:spAutoFit/>
          </a:bodyPr>
          <a:lstStyle/>
          <a:p>
            <a:r>
              <a:rPr lang="en-AU" sz="900" dirty="0"/>
              <a:t>^ Includes Hybrid Dialysis</a:t>
            </a:r>
          </a:p>
        </p:txBody>
      </p:sp>
    </p:spTree>
    <p:extLst>
      <p:ext uri="{BB962C8B-B14F-4D97-AF65-F5344CB8AC3E}">
        <p14:creationId xmlns:p14="http://schemas.microsoft.com/office/powerpoint/2010/main" val="1323485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0DD386-83DD-4518-A8AA-EDDCDBE8AAD2}"/>
              </a:ext>
            </a:extLst>
          </p:cNvPr>
          <p:cNvPicPr>
            <a:picLocks noChangeAspect="1"/>
          </p:cNvPicPr>
          <p:nvPr/>
        </p:nvPicPr>
        <p:blipFill>
          <a:blip r:embed="rId2"/>
          <a:srcRect/>
          <a:stretch/>
        </p:blipFill>
        <p:spPr>
          <a:xfrm>
            <a:off x="2159297" y="565726"/>
            <a:ext cx="7873404" cy="5726546"/>
          </a:xfrm>
          <a:prstGeom prst="rect">
            <a:avLst/>
          </a:prstGeom>
        </p:spPr>
      </p:pic>
      <p:pic>
        <p:nvPicPr>
          <p:cNvPr id="2" name="Picture 1" descr="A blue and white logo&#10;&#10;Description automatically generated">
            <a:extLst>
              <a:ext uri="{FF2B5EF4-FFF2-40B4-BE49-F238E27FC236}">
                <a16:creationId xmlns:a16="http://schemas.microsoft.com/office/drawing/2014/main" id="{CA6A21C4-8E7F-E75E-1352-14E55F82E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719735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7BA323-6909-4BA5-99EB-DC1BF1B684C6}"/>
              </a:ext>
            </a:extLst>
          </p:cNvPr>
          <p:cNvPicPr>
            <a:picLocks noChangeAspect="1"/>
          </p:cNvPicPr>
          <p:nvPr/>
        </p:nvPicPr>
        <p:blipFill>
          <a:blip r:embed="rId2"/>
          <a:srcRect/>
          <a:stretch/>
        </p:blipFill>
        <p:spPr>
          <a:xfrm>
            <a:off x="2159297" y="565726"/>
            <a:ext cx="7873404" cy="5726546"/>
          </a:xfrm>
          <a:prstGeom prst="rect">
            <a:avLst/>
          </a:prstGeom>
        </p:spPr>
      </p:pic>
      <p:pic>
        <p:nvPicPr>
          <p:cNvPr id="2" name="Picture 1" descr="A blue and white logo&#10;&#10;Description automatically generated">
            <a:extLst>
              <a:ext uri="{FF2B5EF4-FFF2-40B4-BE49-F238E27FC236}">
                <a16:creationId xmlns:a16="http://schemas.microsoft.com/office/drawing/2014/main" id="{05865615-DC91-07B1-F7DA-3211114F5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08998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162A95-437A-4476-99A3-D25BBB07C7B6}"/>
              </a:ext>
            </a:extLst>
          </p:cNvPr>
          <p:cNvPicPr>
            <a:picLocks noChangeAspect="1"/>
          </p:cNvPicPr>
          <p:nvPr/>
        </p:nvPicPr>
        <p:blipFill>
          <a:blip r:embed="rId2"/>
          <a:srcRect/>
          <a:stretch/>
        </p:blipFill>
        <p:spPr>
          <a:xfrm>
            <a:off x="2063126" y="495777"/>
            <a:ext cx="8065750" cy="5866444"/>
          </a:xfrm>
          <a:prstGeom prst="rect">
            <a:avLst/>
          </a:prstGeom>
        </p:spPr>
      </p:pic>
      <p:pic>
        <p:nvPicPr>
          <p:cNvPr id="2" name="Picture 1" descr="A blue and white logo&#10;&#10;Description automatically generated">
            <a:extLst>
              <a:ext uri="{FF2B5EF4-FFF2-40B4-BE49-F238E27FC236}">
                <a16:creationId xmlns:a16="http://schemas.microsoft.com/office/drawing/2014/main" id="{AB87ADF9-7D37-E233-13C6-C3892514F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96543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50A89D-2CB1-4F76-BBCD-BC6A7FA24CF4}"/>
              </a:ext>
            </a:extLst>
          </p:cNvPr>
          <p:cNvPicPr>
            <a:picLocks noChangeAspect="1"/>
          </p:cNvPicPr>
          <p:nvPr/>
        </p:nvPicPr>
        <p:blipFill>
          <a:blip r:embed="rId2"/>
          <a:srcRect/>
          <a:stretch/>
        </p:blipFill>
        <p:spPr>
          <a:xfrm>
            <a:off x="2085340" y="495777"/>
            <a:ext cx="8065750" cy="5866444"/>
          </a:xfrm>
          <a:prstGeom prst="rect">
            <a:avLst/>
          </a:prstGeom>
        </p:spPr>
      </p:pic>
      <p:pic>
        <p:nvPicPr>
          <p:cNvPr id="2" name="Picture 1" descr="A blue and white logo&#10;&#10;Description automatically generated">
            <a:extLst>
              <a:ext uri="{FF2B5EF4-FFF2-40B4-BE49-F238E27FC236}">
                <a16:creationId xmlns:a16="http://schemas.microsoft.com/office/drawing/2014/main" id="{0FDBF811-71CD-CE20-26A4-37A1249DA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485028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7DF278-074F-4AC0-98B4-A2C1F20D7410}"/>
              </a:ext>
            </a:extLst>
          </p:cNvPr>
          <p:cNvPicPr>
            <a:picLocks noChangeAspect="1"/>
          </p:cNvPicPr>
          <p:nvPr/>
        </p:nvPicPr>
        <p:blipFill>
          <a:blip r:embed="rId2"/>
          <a:srcRect/>
          <a:stretch/>
        </p:blipFill>
        <p:spPr>
          <a:xfrm>
            <a:off x="2159296" y="565724"/>
            <a:ext cx="7873408" cy="5726549"/>
          </a:xfrm>
          <a:prstGeom prst="rect">
            <a:avLst/>
          </a:prstGeom>
        </p:spPr>
      </p:pic>
      <p:pic>
        <p:nvPicPr>
          <p:cNvPr id="2" name="Picture 1" descr="A blue and white logo&#10;&#10;Description automatically generated">
            <a:extLst>
              <a:ext uri="{FF2B5EF4-FFF2-40B4-BE49-F238E27FC236}">
                <a16:creationId xmlns:a16="http://schemas.microsoft.com/office/drawing/2014/main" id="{7A09D6E1-660C-ED9B-3A4E-180EC4821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120665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305C16-2300-4160-BD81-EACE4E1FCA10}"/>
              </a:ext>
            </a:extLst>
          </p:cNvPr>
          <p:cNvPicPr>
            <a:picLocks noChangeAspect="1"/>
          </p:cNvPicPr>
          <p:nvPr/>
        </p:nvPicPr>
        <p:blipFill>
          <a:blip r:embed="rId2"/>
          <a:srcRect/>
          <a:stretch/>
        </p:blipFill>
        <p:spPr>
          <a:xfrm>
            <a:off x="2142144" y="553250"/>
            <a:ext cx="7907712" cy="5751499"/>
          </a:xfrm>
          <a:prstGeom prst="rect">
            <a:avLst/>
          </a:prstGeom>
        </p:spPr>
      </p:pic>
      <p:pic>
        <p:nvPicPr>
          <p:cNvPr id="2" name="Picture 1" descr="A blue and white logo&#10;&#10;Description automatically generated">
            <a:extLst>
              <a:ext uri="{FF2B5EF4-FFF2-40B4-BE49-F238E27FC236}">
                <a16:creationId xmlns:a16="http://schemas.microsoft.com/office/drawing/2014/main" id="{6688CED6-5455-6E24-5F34-7C30E5C75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61822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997F7D-A608-4474-AF5F-11F95158B23C}"/>
              </a:ext>
            </a:extLst>
          </p:cNvPr>
          <p:cNvPicPr>
            <a:picLocks noChangeAspect="1"/>
          </p:cNvPicPr>
          <p:nvPr/>
        </p:nvPicPr>
        <p:blipFill>
          <a:blip r:embed="rId2"/>
          <a:srcRect/>
          <a:stretch/>
        </p:blipFill>
        <p:spPr>
          <a:xfrm>
            <a:off x="1216957" y="640644"/>
            <a:ext cx="9836229" cy="5621371"/>
          </a:xfrm>
          <a:prstGeom prst="rect">
            <a:avLst/>
          </a:prstGeom>
        </p:spPr>
      </p:pic>
      <p:pic>
        <p:nvPicPr>
          <p:cNvPr id="2" name="Picture 1" descr="A blue and white logo&#10;&#10;Description automatically generated">
            <a:extLst>
              <a:ext uri="{FF2B5EF4-FFF2-40B4-BE49-F238E27FC236}">
                <a16:creationId xmlns:a16="http://schemas.microsoft.com/office/drawing/2014/main" id="{C4937E73-24BF-2BCA-0736-58F2FE916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77240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0D185F-914C-4FD4-A549-9C1832E153B4}"/>
              </a:ext>
            </a:extLst>
          </p:cNvPr>
          <p:cNvPicPr>
            <a:picLocks noChangeAspect="1"/>
          </p:cNvPicPr>
          <p:nvPr/>
        </p:nvPicPr>
        <p:blipFill>
          <a:blip r:embed="rId2"/>
          <a:srcRect/>
          <a:stretch/>
        </p:blipFill>
        <p:spPr>
          <a:xfrm>
            <a:off x="1064689" y="553623"/>
            <a:ext cx="10062621" cy="5750754"/>
          </a:xfrm>
          <a:prstGeom prst="rect">
            <a:avLst/>
          </a:prstGeom>
        </p:spPr>
      </p:pic>
      <p:pic>
        <p:nvPicPr>
          <p:cNvPr id="3" name="Picture 2" descr="A blue and white logo&#10;&#10;Description automatically generated">
            <a:extLst>
              <a:ext uri="{FF2B5EF4-FFF2-40B4-BE49-F238E27FC236}">
                <a16:creationId xmlns:a16="http://schemas.microsoft.com/office/drawing/2014/main" id="{712D5E33-75B5-9CA7-2548-735043E45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888388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66E3A9-CBA0-480B-92AD-2A6100BA87A1}"/>
              </a:ext>
            </a:extLst>
          </p:cNvPr>
          <p:cNvPicPr>
            <a:picLocks noChangeAspect="1"/>
          </p:cNvPicPr>
          <p:nvPr/>
        </p:nvPicPr>
        <p:blipFill>
          <a:blip r:embed="rId2"/>
          <a:srcRect/>
          <a:stretch/>
        </p:blipFill>
        <p:spPr>
          <a:xfrm>
            <a:off x="2077294" y="506086"/>
            <a:ext cx="8062786" cy="5864288"/>
          </a:xfrm>
          <a:prstGeom prst="rect">
            <a:avLst/>
          </a:prstGeom>
        </p:spPr>
      </p:pic>
      <p:pic>
        <p:nvPicPr>
          <p:cNvPr id="2" name="Picture 1" descr="A blue and white logo&#10;&#10;Description automatically generated">
            <a:extLst>
              <a:ext uri="{FF2B5EF4-FFF2-40B4-BE49-F238E27FC236}">
                <a16:creationId xmlns:a16="http://schemas.microsoft.com/office/drawing/2014/main" id="{ECAC2509-4CC5-03FB-8FEA-AEE3A169A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33785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35DFF-B1FD-49B4-8A47-E8A9FCE329E7}"/>
              </a:ext>
            </a:extLst>
          </p:cNvPr>
          <p:cNvPicPr>
            <a:picLocks noChangeAspect="1"/>
          </p:cNvPicPr>
          <p:nvPr/>
        </p:nvPicPr>
        <p:blipFill>
          <a:blip r:embed="rId2"/>
          <a:srcRect/>
          <a:stretch/>
        </p:blipFill>
        <p:spPr>
          <a:xfrm>
            <a:off x="2159295" y="565724"/>
            <a:ext cx="7873408" cy="5726549"/>
          </a:xfrm>
          <a:prstGeom prst="rect">
            <a:avLst/>
          </a:prstGeom>
        </p:spPr>
      </p:pic>
      <p:pic>
        <p:nvPicPr>
          <p:cNvPr id="2" name="Picture 1" descr="A blue and white logo&#10;&#10;Description automatically generated">
            <a:extLst>
              <a:ext uri="{FF2B5EF4-FFF2-40B4-BE49-F238E27FC236}">
                <a16:creationId xmlns:a16="http://schemas.microsoft.com/office/drawing/2014/main" id="{50CE9CA2-F1FD-F3A5-41A1-F8853A3C1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2622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514988" y="1920895"/>
            <a:ext cx="7200000" cy="1815882"/>
          </a:xfrm>
          <a:prstGeom prst="rect">
            <a:avLst/>
          </a:prstGeom>
        </p:spPr>
        <p:txBody>
          <a:bodyPr wrap="square">
            <a:spAutoFit/>
          </a:bodyPr>
          <a:lstStyle/>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2" action="ppaction://hlinksldjump"/>
              </a:rPr>
              <a:t>Figure 5.37.2 </a:t>
            </a:r>
            <a:r>
              <a:rPr lang="en-AU" sz="1200" dirty="0">
                <a:latin typeface="Arial" panose="020B0604020202020204" pitchFamily="34" charset="0"/>
                <a:cs typeface="Arial" panose="020B0604020202020204" pitchFamily="34" charset="0"/>
              </a:rPr>
              <a:t>	% Peritoneal Dialysis^ Patients receiving an ESA with Hb 100-115 g/L - New Zealand 31 December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3" action="ppaction://hlinksldjump"/>
              </a:rPr>
              <a:t>Figure 5.38.1 </a:t>
            </a:r>
            <a:r>
              <a:rPr lang="en-AU" sz="1200" dirty="0">
                <a:latin typeface="Arial" panose="020B0604020202020204" pitchFamily="34" charset="0"/>
                <a:cs typeface="Arial" panose="020B0604020202020204" pitchFamily="34" charset="0"/>
              </a:rPr>
              <a:t>	% PD^ Patients with Calcium 2.1-2.4 mmol/L - Australia 31 December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4" action="ppaction://hlinksldjump"/>
              </a:rPr>
              <a:t>Figure 5.38.2</a:t>
            </a:r>
            <a:r>
              <a:rPr lang="en-AU" sz="1200" dirty="0">
                <a:latin typeface="Arial" panose="020B0604020202020204" pitchFamily="34" charset="0"/>
                <a:cs typeface="Arial" panose="020B0604020202020204" pitchFamily="34" charset="0"/>
              </a:rPr>
              <a:t>	% PD^ Patients with Calcium 2.1-2.4 mmol/L - New Zealand 31 December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5" action="ppaction://hlinksldjump"/>
              </a:rPr>
              <a:t>Figure 5.39.1 </a:t>
            </a:r>
            <a:r>
              <a:rPr lang="en-AU" sz="1200" dirty="0">
                <a:latin typeface="Arial" panose="020B0604020202020204" pitchFamily="34" charset="0"/>
                <a:cs typeface="Arial" panose="020B0604020202020204" pitchFamily="34" charset="0"/>
              </a:rPr>
              <a:t>	% PD^ Patients with Phosphate 0.8-1.6 mmol/L - Australia 31 December 2024</a:t>
            </a:r>
          </a:p>
          <a:p>
            <a:pPr marL="989013" indent="-989013" defTabSz="449263">
              <a:spcBef>
                <a:spcPts val="600"/>
              </a:spcBef>
              <a:spcAft>
                <a:spcPts val="600"/>
              </a:spcAft>
              <a:tabLst>
                <a:tab pos="989013" algn="l"/>
              </a:tabLst>
            </a:pPr>
            <a:r>
              <a:rPr lang="en-AU" sz="1200" dirty="0">
                <a:latin typeface="Arial" panose="020B0604020202020204" pitchFamily="34" charset="0"/>
                <a:cs typeface="Arial" panose="020B0604020202020204" pitchFamily="34" charset="0"/>
                <a:hlinkClick r:id="rId6" action="ppaction://hlinksldjump"/>
              </a:rPr>
              <a:t>Figure 5.39.2 </a:t>
            </a:r>
            <a:r>
              <a:rPr lang="en-AU" sz="1200" dirty="0">
                <a:latin typeface="Arial" panose="020B0604020202020204" pitchFamily="34" charset="0"/>
                <a:cs typeface="Arial" panose="020B0604020202020204" pitchFamily="34" charset="0"/>
              </a:rPr>
              <a:t>	% PD^ Patients with Phosphate 0.8-1.6 mmol/L - New Zealand 31 December 2024</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48733" y="530465"/>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
        <p:nvSpPr>
          <p:cNvPr id="3" name="TextBox 2">
            <a:extLst>
              <a:ext uri="{FF2B5EF4-FFF2-40B4-BE49-F238E27FC236}">
                <a16:creationId xmlns:a16="http://schemas.microsoft.com/office/drawing/2014/main" id="{125665A2-F893-6514-E8D5-9E775CE29C0A}"/>
              </a:ext>
            </a:extLst>
          </p:cNvPr>
          <p:cNvSpPr txBox="1"/>
          <p:nvPr/>
        </p:nvSpPr>
        <p:spPr>
          <a:xfrm>
            <a:off x="10184673" y="6138521"/>
            <a:ext cx="1530315" cy="230832"/>
          </a:xfrm>
          <a:prstGeom prst="rect">
            <a:avLst/>
          </a:prstGeom>
          <a:noFill/>
        </p:spPr>
        <p:txBody>
          <a:bodyPr wrap="square" rtlCol="0">
            <a:spAutoFit/>
          </a:bodyPr>
          <a:lstStyle/>
          <a:p>
            <a:r>
              <a:rPr lang="en-AU" sz="900" dirty="0"/>
              <a:t>^ Includes Hybrid Dialysis</a:t>
            </a:r>
          </a:p>
        </p:txBody>
      </p:sp>
    </p:spTree>
    <p:extLst>
      <p:ext uri="{BB962C8B-B14F-4D97-AF65-F5344CB8AC3E}">
        <p14:creationId xmlns:p14="http://schemas.microsoft.com/office/powerpoint/2010/main" val="192754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E147EA-F25B-4003-A9D5-044373A0DA8B}"/>
              </a:ext>
            </a:extLst>
          </p:cNvPr>
          <p:cNvPicPr>
            <a:picLocks noChangeAspect="1"/>
          </p:cNvPicPr>
          <p:nvPr/>
        </p:nvPicPr>
        <p:blipFill>
          <a:blip r:embed="rId2"/>
          <a:srcRect/>
          <a:stretch/>
        </p:blipFill>
        <p:spPr>
          <a:xfrm>
            <a:off x="2077263" y="506062"/>
            <a:ext cx="8051206" cy="5855866"/>
          </a:xfrm>
          <a:prstGeom prst="rect">
            <a:avLst/>
          </a:prstGeom>
        </p:spPr>
      </p:pic>
      <p:pic>
        <p:nvPicPr>
          <p:cNvPr id="2" name="Picture 1" descr="A blue and white logo&#10;&#10;Description automatically generated">
            <a:extLst>
              <a:ext uri="{FF2B5EF4-FFF2-40B4-BE49-F238E27FC236}">
                <a16:creationId xmlns:a16="http://schemas.microsoft.com/office/drawing/2014/main" id="{FD54ADC5-FD5B-CC9D-6092-B64089F8B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59754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32EEE9-9C90-4FFA-8A81-65E55272D7B5}"/>
              </a:ext>
            </a:extLst>
          </p:cNvPr>
          <p:cNvPicPr>
            <a:picLocks noChangeAspect="1"/>
          </p:cNvPicPr>
          <p:nvPr/>
        </p:nvPicPr>
        <p:blipFill>
          <a:blip r:embed="rId2"/>
          <a:srcRect/>
          <a:stretch/>
        </p:blipFill>
        <p:spPr>
          <a:xfrm>
            <a:off x="2064623" y="496869"/>
            <a:ext cx="8075422" cy="5873479"/>
          </a:xfrm>
          <a:prstGeom prst="rect">
            <a:avLst/>
          </a:prstGeom>
        </p:spPr>
      </p:pic>
      <p:pic>
        <p:nvPicPr>
          <p:cNvPr id="2" name="Picture 1" descr="A blue and white logo&#10;&#10;Description automatically generated">
            <a:extLst>
              <a:ext uri="{FF2B5EF4-FFF2-40B4-BE49-F238E27FC236}">
                <a16:creationId xmlns:a16="http://schemas.microsoft.com/office/drawing/2014/main" id="{7398BA7C-4811-15C1-0A98-8F8E5F945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37469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5BE53F-02C5-4E58-AC55-37D677E2357E}"/>
              </a:ext>
            </a:extLst>
          </p:cNvPr>
          <p:cNvPicPr>
            <a:picLocks noChangeAspect="1"/>
          </p:cNvPicPr>
          <p:nvPr/>
        </p:nvPicPr>
        <p:blipFill>
          <a:blip r:embed="rId2"/>
          <a:srcRect/>
          <a:stretch/>
        </p:blipFill>
        <p:spPr>
          <a:xfrm>
            <a:off x="2142142" y="553249"/>
            <a:ext cx="7907715" cy="5751501"/>
          </a:xfrm>
          <a:prstGeom prst="rect">
            <a:avLst/>
          </a:prstGeom>
        </p:spPr>
      </p:pic>
      <p:pic>
        <p:nvPicPr>
          <p:cNvPr id="2" name="Picture 1" descr="A blue and white logo&#10;&#10;Description automatically generated">
            <a:extLst>
              <a:ext uri="{FF2B5EF4-FFF2-40B4-BE49-F238E27FC236}">
                <a16:creationId xmlns:a16="http://schemas.microsoft.com/office/drawing/2014/main" id="{738D9E86-7A54-9E33-D8BE-FFB7EC2CD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260118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DDEA64-3A54-4063-BBD9-D01E6822254E}"/>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73A5D16F-5B0A-B27D-D6EA-9C3DD2569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236356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D8688E-F3E4-484A-9156-C7AEE4594A7B}"/>
              </a:ext>
            </a:extLst>
          </p:cNvPr>
          <p:cNvPicPr>
            <a:picLocks noChangeAspect="1"/>
          </p:cNvPicPr>
          <p:nvPr/>
        </p:nvPicPr>
        <p:blipFill>
          <a:blip r:embed="rId2"/>
          <a:srcRect/>
          <a:stretch/>
        </p:blipFill>
        <p:spPr>
          <a:xfrm>
            <a:off x="2115268" y="533714"/>
            <a:ext cx="8013295" cy="5828292"/>
          </a:xfrm>
          <a:prstGeom prst="rect">
            <a:avLst/>
          </a:prstGeom>
        </p:spPr>
      </p:pic>
      <p:pic>
        <p:nvPicPr>
          <p:cNvPr id="2" name="Picture 1" descr="A blue and white logo&#10;&#10;Description automatically generated">
            <a:extLst>
              <a:ext uri="{FF2B5EF4-FFF2-40B4-BE49-F238E27FC236}">
                <a16:creationId xmlns:a16="http://schemas.microsoft.com/office/drawing/2014/main" id="{876BEF55-C8DE-2582-7546-E9D949575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563233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9B0EC8-939E-4141-B954-A57837E4D800}"/>
              </a:ext>
            </a:extLst>
          </p:cNvPr>
          <p:cNvPicPr>
            <a:picLocks noChangeAspect="1"/>
          </p:cNvPicPr>
          <p:nvPr/>
        </p:nvPicPr>
        <p:blipFill>
          <a:blip r:embed="rId2"/>
          <a:srcRect/>
          <a:stretch/>
        </p:blipFill>
        <p:spPr>
          <a:xfrm>
            <a:off x="2142142" y="553249"/>
            <a:ext cx="7907715" cy="5751501"/>
          </a:xfrm>
          <a:prstGeom prst="rect">
            <a:avLst/>
          </a:prstGeom>
        </p:spPr>
      </p:pic>
      <p:pic>
        <p:nvPicPr>
          <p:cNvPr id="2" name="Picture 1" descr="A blue and white logo&#10;&#10;Description automatically generated">
            <a:extLst>
              <a:ext uri="{FF2B5EF4-FFF2-40B4-BE49-F238E27FC236}">
                <a16:creationId xmlns:a16="http://schemas.microsoft.com/office/drawing/2014/main" id="{00FEDAD9-B2EC-F40A-6314-9DECCB5D7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055847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D356BC-B941-46D4-A81E-9260AE7E80B7}"/>
              </a:ext>
            </a:extLst>
          </p:cNvPr>
          <p:cNvPicPr>
            <a:picLocks noChangeAspect="1"/>
          </p:cNvPicPr>
          <p:nvPr/>
        </p:nvPicPr>
        <p:blipFill>
          <a:blip r:embed="rId2"/>
          <a:srcRect/>
          <a:stretch/>
        </p:blipFill>
        <p:spPr>
          <a:xfrm>
            <a:off x="2063592" y="496120"/>
            <a:ext cx="8076450" cy="5874227"/>
          </a:xfrm>
          <a:prstGeom prst="rect">
            <a:avLst/>
          </a:prstGeom>
        </p:spPr>
      </p:pic>
      <p:pic>
        <p:nvPicPr>
          <p:cNvPr id="2" name="Picture 1" descr="A blue and white logo&#10;&#10;Description automatically generated">
            <a:extLst>
              <a:ext uri="{FF2B5EF4-FFF2-40B4-BE49-F238E27FC236}">
                <a16:creationId xmlns:a16="http://schemas.microsoft.com/office/drawing/2014/main" id="{53240DA4-8755-7EDE-6FE5-9C5DADCDF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089168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F643FB-3C5A-4FF8-87AC-DDAD239824D2}"/>
              </a:ext>
            </a:extLst>
          </p:cNvPr>
          <p:cNvPicPr>
            <a:picLocks noChangeAspect="1"/>
          </p:cNvPicPr>
          <p:nvPr/>
        </p:nvPicPr>
        <p:blipFill>
          <a:blip r:embed="rId2"/>
          <a:srcRect/>
          <a:stretch/>
        </p:blipFill>
        <p:spPr>
          <a:xfrm>
            <a:off x="2115298" y="533737"/>
            <a:ext cx="8024873" cy="5836713"/>
          </a:xfrm>
          <a:prstGeom prst="rect">
            <a:avLst/>
          </a:prstGeom>
        </p:spPr>
      </p:pic>
      <p:pic>
        <p:nvPicPr>
          <p:cNvPr id="2" name="Picture 1" descr="A blue and white logo&#10;&#10;Description automatically generated">
            <a:extLst>
              <a:ext uri="{FF2B5EF4-FFF2-40B4-BE49-F238E27FC236}">
                <a16:creationId xmlns:a16="http://schemas.microsoft.com/office/drawing/2014/main" id="{79EFCA9C-74C6-9830-8928-D2FA6992E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647240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F643FB-3C5A-4FF8-87AC-DDAD239824D2}"/>
              </a:ext>
            </a:extLst>
          </p:cNvPr>
          <p:cNvPicPr>
            <a:picLocks noChangeAspect="1"/>
          </p:cNvPicPr>
          <p:nvPr/>
        </p:nvPicPr>
        <p:blipFill>
          <a:blip r:embed="rId2"/>
          <a:srcRect/>
          <a:stretch/>
        </p:blipFill>
        <p:spPr>
          <a:xfrm>
            <a:off x="2115299" y="533737"/>
            <a:ext cx="8024871" cy="5836712"/>
          </a:xfrm>
          <a:prstGeom prst="rect">
            <a:avLst/>
          </a:prstGeom>
        </p:spPr>
      </p:pic>
      <p:pic>
        <p:nvPicPr>
          <p:cNvPr id="2" name="Picture 1" descr="A blue and white logo&#10;&#10;Description automatically generated">
            <a:extLst>
              <a:ext uri="{FF2B5EF4-FFF2-40B4-BE49-F238E27FC236}">
                <a16:creationId xmlns:a16="http://schemas.microsoft.com/office/drawing/2014/main" id="{1F24FE46-27D2-24E5-FF1E-0B1FEE102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705928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F643FB-3C5A-4FF8-87AC-DDAD239824D2}"/>
              </a:ext>
            </a:extLst>
          </p:cNvPr>
          <p:cNvPicPr>
            <a:picLocks noChangeAspect="1"/>
          </p:cNvPicPr>
          <p:nvPr/>
        </p:nvPicPr>
        <p:blipFill>
          <a:blip r:embed="rId2"/>
          <a:srcRect/>
          <a:stretch/>
        </p:blipFill>
        <p:spPr>
          <a:xfrm>
            <a:off x="2115299" y="533737"/>
            <a:ext cx="8024871" cy="5836712"/>
          </a:xfrm>
          <a:prstGeom prst="rect">
            <a:avLst/>
          </a:prstGeom>
        </p:spPr>
      </p:pic>
      <p:pic>
        <p:nvPicPr>
          <p:cNvPr id="2" name="Picture 1" descr="A blue and white logo&#10;&#10;Description automatically generated">
            <a:extLst>
              <a:ext uri="{FF2B5EF4-FFF2-40B4-BE49-F238E27FC236}">
                <a16:creationId xmlns:a16="http://schemas.microsoft.com/office/drawing/2014/main" id="{39AC3D03-08A0-F74E-89CF-FC7FAE858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0886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DDAE6D-05E9-4893-B19C-0F445074FC05}"/>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23782F97-E814-64B1-68E8-7A7C29A29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F643FB-3C5A-4FF8-87AC-DDAD239824D2}"/>
              </a:ext>
            </a:extLst>
          </p:cNvPr>
          <p:cNvPicPr>
            <a:picLocks noChangeAspect="1"/>
          </p:cNvPicPr>
          <p:nvPr/>
        </p:nvPicPr>
        <p:blipFill>
          <a:blip r:embed="rId2"/>
          <a:srcRect/>
          <a:stretch/>
        </p:blipFill>
        <p:spPr>
          <a:xfrm>
            <a:off x="2115299" y="533737"/>
            <a:ext cx="8024871" cy="5836712"/>
          </a:xfrm>
          <a:prstGeom prst="rect">
            <a:avLst/>
          </a:prstGeom>
        </p:spPr>
      </p:pic>
      <p:pic>
        <p:nvPicPr>
          <p:cNvPr id="2" name="Picture 1" descr="A blue and white logo&#10;&#10;Description automatically generated">
            <a:extLst>
              <a:ext uri="{FF2B5EF4-FFF2-40B4-BE49-F238E27FC236}">
                <a16:creationId xmlns:a16="http://schemas.microsoft.com/office/drawing/2014/main" id="{5ACF6E0B-4315-70F6-88D5-D22F7E222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25792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EF1C82-1737-0C40-CE23-7DEB25DEA5F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DBA230D-9D12-2E09-E495-6A8F7DBFBE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9506711-9A3A-ED3A-DB2E-DABE2EC885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A247AD5-A285-D79B-F7DF-4478E5F79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D20D62CE-AC03-037E-690F-9AF2540A7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E4833417-06E6-D481-A327-F0D71A438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7B4E4BE0-8D7B-8421-FA00-959B462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C644895-8CF8-1A81-803B-6C2067DD2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2CC0F7B3-A77B-F312-B568-C021DB28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951E5DFE-1B89-0620-A048-7FDDF1C3E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B0D69259-91E8-4F8B-E3FE-CB4BF95DB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802A5D42-A63B-01A7-DA60-1ED711074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6F65B300-1E96-C8A1-D77A-8B7301B53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6081104-7B1C-6FAE-B3D5-E52FE6F263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6793AFE0-3762-590E-F885-091176DC07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01BB364-54F9-E924-F3DC-931026076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E9B0CA83-0061-0EAA-6CB4-6B817FB7A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2D139673-1D73-E335-AA39-2017BD38E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D5983AE3-4406-0B45-56F5-DD9955666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DA2419A8-18A6-C6A4-1893-7B707B1E1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5DBC93A0-4EBF-01AD-C932-D996E405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EB5FF3D3-238C-A08B-6D84-CC06F2F21A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E0CBBE39-6F7B-842A-8D46-7ACBFBA1E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E872F234-1F79-E19F-D69B-DEFD68096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logo&#10;&#10;Description automatically generated">
            <a:extLst>
              <a:ext uri="{FF2B5EF4-FFF2-40B4-BE49-F238E27FC236}">
                <a16:creationId xmlns:a16="http://schemas.microsoft.com/office/drawing/2014/main" id="{B717BB5F-7DDB-1B9B-FDCE-3FB9C722D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
        <p:nvSpPr>
          <p:cNvPr id="3" name="TextBox 2">
            <a:extLst>
              <a:ext uri="{FF2B5EF4-FFF2-40B4-BE49-F238E27FC236}">
                <a16:creationId xmlns:a16="http://schemas.microsoft.com/office/drawing/2014/main" id="{9E5EAD85-F792-E208-81ED-F9E0AA48DF71}"/>
              </a:ext>
            </a:extLst>
          </p:cNvPr>
          <p:cNvSpPr txBox="1"/>
          <p:nvPr/>
        </p:nvSpPr>
        <p:spPr>
          <a:xfrm>
            <a:off x="703518" y="1422040"/>
            <a:ext cx="10784964" cy="4013919"/>
          </a:xfrm>
          <a:prstGeom prst="rect">
            <a:avLst/>
          </a:prstGeom>
          <a:noFill/>
        </p:spPr>
        <p:txBody>
          <a:bodyPr wrap="square">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a:t>
            </a:r>
            <a:r>
              <a:rPr lang="en-US" dirty="0" err="1">
                <a:solidFill>
                  <a:srgbClr val="4A4A4A"/>
                </a:solidFill>
                <a:latin typeface="Open Sans" panose="020B0606030504020204" pitchFamily="34" charset="0"/>
              </a:rPr>
              <a:t>utilisation</a:t>
            </a:r>
            <a:r>
              <a:rPr lang="en-US" dirty="0">
                <a:solidFill>
                  <a:srgbClr val="4A4A4A"/>
                </a:solidFill>
                <a:latin typeface="Open Sans" panose="020B0606030504020204" pitchFamily="34" charset="0"/>
              </a:rPr>
              <a:t>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p>
          <a:p>
            <a:r>
              <a:rPr lang="en-AU" dirty="0">
                <a:hlinkClick r:id="rId3"/>
              </a:rPr>
              <a:t>https://anzorrg.org.au/data-management/attribution-statement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which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p:txBody>
      </p:sp>
    </p:spTree>
    <p:extLst>
      <p:ext uri="{BB962C8B-B14F-4D97-AF65-F5344CB8AC3E}">
        <p14:creationId xmlns:p14="http://schemas.microsoft.com/office/powerpoint/2010/main" val="412318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A4E2C1-2F06-483B-9F6E-4C6DFD66D122}"/>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48123C56-1CFD-184E-8990-F598A4157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7BCC1C-1251-4F55-8D95-FA06B9086A48}"/>
              </a:ext>
            </a:extLst>
          </p:cNvPr>
          <p:cNvPicPr>
            <a:picLocks noChangeAspect="1"/>
          </p:cNvPicPr>
          <p:nvPr/>
        </p:nvPicPr>
        <p:blipFill>
          <a:blip r:embed="rId2"/>
          <a:srcRect/>
          <a:stretch/>
        </p:blipFill>
        <p:spPr>
          <a:xfrm>
            <a:off x="2159296" y="565726"/>
            <a:ext cx="7873406" cy="5726547"/>
          </a:xfrm>
          <a:prstGeom prst="rect">
            <a:avLst/>
          </a:prstGeom>
        </p:spPr>
      </p:pic>
      <p:pic>
        <p:nvPicPr>
          <p:cNvPr id="2" name="Picture 1" descr="A blue and white logo&#10;&#10;Description automatically generated">
            <a:extLst>
              <a:ext uri="{FF2B5EF4-FFF2-40B4-BE49-F238E27FC236}">
                <a16:creationId xmlns:a16="http://schemas.microsoft.com/office/drawing/2014/main" id="{1F9FD39E-CCCD-AD1D-380F-FA618C947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909</TotalTime>
  <Words>1210</Words>
  <Application>Microsoft Office PowerPoint</Application>
  <PresentationFormat>Widescreen</PresentationFormat>
  <Paragraphs>90</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Open Sans</vt:lpstr>
      <vt:lpstr>Trebuchet MS</vt:lpstr>
      <vt:lpstr>Wingdings 3</vt:lpstr>
      <vt:lpstr>Facet</vt:lpstr>
      <vt:lpstr>Peritoneal  Dialysis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ANZDATA Registry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Peritoneal ANZDATA AR 2024 Chapter 5</dc:title>
  <dc:subject>Annual Report</dc:subject>
  <dc:creator>ANZ DATA;Kylie@anzdata.org.au</dc:creator>
  <cp:keywords>#peritoneal dialysis, #ANZDATA</cp:keywords>
  <cp:lastModifiedBy>Chris Davies</cp:lastModifiedBy>
  <cp:revision>81</cp:revision>
  <dcterms:created xsi:type="dcterms:W3CDTF">2019-09-24T02:19:39Z</dcterms:created>
  <dcterms:modified xsi:type="dcterms:W3CDTF">2025-12-05T03:15:56Z</dcterms:modified>
  <cp:category>47th Annual Report 2024 on 2023 Data</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