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6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7" r:id="rId20"/>
    <p:sldId id="275" r:id="rId21"/>
    <p:sldId id="276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944" y="1282701"/>
            <a:ext cx="5804055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/>
              <a:t>Australian Transplant </a:t>
            </a:r>
            <a:br>
              <a:rPr lang="en-AU" sz="4600"/>
            </a:br>
            <a:r>
              <a:rPr lang="en-AU" sz="4600"/>
              <a:t>Waiting List</a:t>
            </a:r>
            <a:endParaRPr lang="en-AU" sz="46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>
                <a:solidFill>
                  <a:schemeClr val="bg1"/>
                </a:solidFill>
              </a:rPr>
              <a:t>ANZDATA Registry 46</a:t>
            </a:r>
            <a:r>
              <a:rPr lang="en-AU" baseline="30000">
                <a:solidFill>
                  <a:schemeClr val="bg1"/>
                </a:solidFill>
              </a:rPr>
              <a:t>th</a:t>
            </a:r>
            <a:r>
              <a:rPr lang="en-AU">
                <a:solidFill>
                  <a:schemeClr val="bg1"/>
                </a:solidFill>
              </a:rPr>
              <a:t> Annual Report</a:t>
            </a:r>
            <a:br>
              <a:rPr lang="en-AU">
                <a:solidFill>
                  <a:schemeClr val="bg1"/>
                </a:solidFill>
              </a:rPr>
            </a:br>
            <a:r>
              <a:rPr lang="en-AU">
                <a:solidFill>
                  <a:srgbClr val="FFFFFF"/>
                </a:solidFill>
              </a:rPr>
              <a:t>Data to 31-Dec-2022</a:t>
            </a:r>
          </a:p>
          <a:p>
            <a:pPr algn="l"/>
            <a:r>
              <a:rPr lang="en-AU" sz="3500">
                <a:solidFill>
                  <a:schemeClr val="bg1"/>
                </a:solidFill>
              </a:rPr>
              <a:t>Chapter 6 -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D78B7D-2899-40C1-BBB2-F1AABC4FA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10" cy="573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B7BE5F-FEEC-4219-8C6F-8EB102095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868147-E88A-43DA-9F9F-EEC03E91A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410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81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457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522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520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8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65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66642" y="2406869"/>
            <a:ext cx="2755146" cy="275514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473704" y="474088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4519648" y="533441"/>
            <a:ext cx="7200000" cy="540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0950" indent="-1250950">
              <a:tabLst>
                <a:tab pos="1250950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6.1 	Proportion of Patients Transplanted or on Waiting List - By State or Territory and Age, Dec 2022</a:t>
            </a:r>
          </a:p>
          <a:p>
            <a:pPr marL="1250950" indent="-1250950">
              <a:tabLst>
                <a:tab pos="1250950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6.2 	Proportion of Patients Transplanted or on Waiting List - By State or Territory and Diabetes Status, Dec 2022</a:t>
            </a:r>
          </a:p>
          <a:p>
            <a:pPr marL="1250950" indent="-1250950">
              <a:tabLst>
                <a:tab pos="1250950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6.3 	Proportion of New KRT Patients Aged 18-60 who were Wait- listed and/or Transplanted within 1 year of Commencing KRT - By Hospital, Australia 2017-2021</a:t>
            </a:r>
          </a:p>
          <a:p>
            <a:pPr marL="1250950" indent="-1250950">
              <a:tabLst>
                <a:tab pos="1250950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6.4 	Proportion of New KRT Patients Aged 18-60 who were Wait- listed and/or Transplanted within 1 year of Commencing KRT - By State or Territory, Australia 2017-2021</a:t>
            </a:r>
          </a:p>
          <a:p>
            <a:pPr marL="1250950" indent="-1250950">
              <a:tabLst>
                <a:tab pos="1250950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6.5 	Time to Wait-listing - Australian Incident KRT Patients 2017-2022</a:t>
            </a:r>
          </a:p>
          <a:p>
            <a:pPr marL="1250950" indent="-1250950">
              <a:tabLst>
                <a:tab pos="1250950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6.6 	Time to Wait-listing by Age - Australian Incident KRT Patients 2017-2022</a:t>
            </a:r>
          </a:p>
          <a:p>
            <a:pPr marL="1250950" indent="-1250950">
              <a:tabLst>
                <a:tab pos="1250950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6.7 	Time to Wait-listing by Transplanting Region - Australian Incident KRT Patients 2017-2022</a:t>
            </a:r>
          </a:p>
          <a:p>
            <a:pPr marL="1250950" indent="-1250950">
              <a:tabLst>
                <a:tab pos="1250950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6.8 	Deceased Donor Transplant Rate by Transplanting Region - Per 100 Active Patient-Years</a:t>
            </a:r>
          </a:p>
          <a:p>
            <a:pPr marL="1250950" indent="-1250950">
              <a:tabLst>
                <a:tab pos="1250950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6.9 	Deceased Donor Transplant Rate by Age - Per 100 Active Patient-Years</a:t>
            </a:r>
          </a:p>
          <a:p>
            <a:pPr marL="1250950" indent="-1250950"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6.10 	Deceased Donor Transplant Rate by Ethnicity - Per 100 Active Patient-Years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877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375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50204"/>
            <a:ext cx="7913008" cy="57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8095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50204"/>
            <a:ext cx="7913008" cy="5735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21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66642" y="2406869"/>
            <a:ext cx="2755146" cy="275514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448733" y="471330"/>
            <a:ext cx="4371515" cy="192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pPr>
              <a:lnSpc>
                <a:spcPct val="150000"/>
              </a:lnSpc>
            </a:pPr>
            <a:r>
              <a:rPr lang="en-AU" sz="3600" i="1" dirty="0">
                <a:solidFill>
                  <a:schemeClr val="accent2"/>
                </a:solidFill>
              </a:rPr>
              <a:t>Continued…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4514988" y="509409"/>
            <a:ext cx="7200000" cy="620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6.11 	Deceased Donor Transplant Rate by Blood Group - Per 100 Active Patient-Years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6.12 	Deceased Donor Transplant Rate by PRA Category - Per 100 Active Patient-Years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6.13 	Outcomes after Wait-listing - Australian Incident Dialysis Patients 2017-2022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6.14 	Outcomes after Wait-listing by Transplanting Region - Australian Incident Dialysis Patients 2017-2022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6.15 	Outcomes after Wait-listing by Blood Group - Australian Incident Dialysis Patients 2017-2022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6.16 	Outcomes after Wait-listing by Age Group - Australian Incident Dialysis Patients 2017-2022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6.17 	Outcomes after Wait-listing by PRA Category - Australian Incident Dialysis Patients 2017-2022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6.18 	Survival after Wait-listing - Australian Incident Dialysis Patients 2017-2022 Censored at Transplantation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6.19 	Survival after Wait-listing by Age Group - Australian Incident Dialysis Patients 2017-2022 Censored at Transplantation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  <a:tabLst>
                <a:tab pos="1250950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6.20 	Survival after Wait-listing by Diabetes Status - Australian Incident Dialysis Patients 2017-2022 Censored at Transplantation</a:t>
            </a:r>
          </a:p>
        </p:txBody>
      </p:sp>
    </p:spTree>
    <p:extLst>
      <p:ext uri="{BB962C8B-B14F-4D97-AF65-F5344CB8AC3E}">
        <p14:creationId xmlns:p14="http://schemas.microsoft.com/office/powerpoint/2010/main" val="1542540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EF7A93-681D-4EEF-9B86-2789C08CA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68919" y="561221"/>
            <a:ext cx="3454162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39B63C-111E-4AD2-BE1E-9CE4CEE3B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68919" y="561221"/>
            <a:ext cx="3454162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C09136-117A-41EF-8DA5-55BFD27CB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5C823-DA7E-48F2-A7D1-67EBB0075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E44D3E-73F3-48C2-A27F-CF841884D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10" cy="573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D6995A-5CFA-44F1-9590-18B877EE1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61221"/>
            <a:ext cx="7913009" cy="573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153</TotalTime>
  <Words>368</Words>
  <Application>Microsoft Office PowerPoint</Application>
  <PresentationFormat>Widescreen</PresentationFormat>
  <Paragraphs>26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Trebuchet MS</vt:lpstr>
      <vt:lpstr>Wingdings 3</vt:lpstr>
      <vt:lpstr>Facet</vt:lpstr>
      <vt:lpstr>Australian Transplant  Waiting List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AR 2023 - Australian Transplant Waiting List </dc:title>
  <dc:creator>ANZ DATA</dc:creator>
  <cp:keywords>#Waiting List, #ANZDATA</cp:keywords>
  <cp:lastModifiedBy>Kylie Hurst</cp:lastModifiedBy>
  <cp:revision>18</cp:revision>
  <dcterms:created xsi:type="dcterms:W3CDTF">2019-09-24T02:19:39Z</dcterms:created>
  <dcterms:modified xsi:type="dcterms:W3CDTF">2023-11-09T02:10:42Z</dcterms:modified>
  <cp:category>46th Annual Report 2023</cp:category>
  <cp:contentStatus/>
</cp:coreProperties>
</file>