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7" r:id="rId2"/>
    <p:sldId id="299" r:id="rId3"/>
    <p:sldId id="300" r:id="rId4"/>
    <p:sldId id="301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8" r:id="rId24"/>
    <p:sldId id="277" r:id="rId25"/>
    <p:sldId id="279" r:id="rId26"/>
    <p:sldId id="280" r:id="rId27"/>
    <p:sldId id="284" r:id="rId28"/>
    <p:sldId id="281" r:id="rId29"/>
    <p:sldId id="282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302" r:id="rId38"/>
    <p:sldId id="292" r:id="rId39"/>
    <p:sldId id="293" r:id="rId40"/>
    <p:sldId id="294" r:id="rId41"/>
    <p:sldId id="295" r:id="rId42"/>
    <p:sldId id="296" r:id="rId43"/>
    <p:sldId id="297" r:id="rId44"/>
    <p:sldId id="303" r:id="rId4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82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108" y="4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heme" Target="theme/theme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presProps" Target="pres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27/06/2023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9072416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27/06/2023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1473906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27/06/2023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43345936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27/06/2023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73035287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27/06/2023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83772324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27/06/2023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20293220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27/06/2023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41693238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27/06/2023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373586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27/06/2023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9697309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27/06/2023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2264362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27/06/2023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6932786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27/06/2023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8811319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27/06/2023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044876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27/06/2023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3591655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27/06/2023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9695307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27/06/2023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6119615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CDDD60-8BC9-4A56-805C-3B1FC1BAEC1F}" type="datetimeFigureOut">
              <a:rPr lang="en-AU" smtClean="0"/>
              <a:t>27/06/2023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2797114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em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emf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emf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emf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emf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emf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emf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emf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emf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emf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emf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emf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emf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emf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emf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2.emf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3.emf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4.emf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5.emf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6.emf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7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8.emf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9.emf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0.emf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1.emf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2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ADFFC45-3DC9-4433-926F-043E879D9DF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B5F26A87-0610-435F-AA13-BD658385C9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267230" y="-8468"/>
            <a:ext cx="4763558" cy="6866467"/>
            <a:chOff x="67175" y="-8467"/>
            <a:chExt cx="4763558" cy="6866467"/>
          </a:xfrm>
        </p:grpSpPr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E6321436-5AAD-4FB6-BB0D-316D4540E82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448300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94B0BD33-3D46-4F43-947A-825DFEF6106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67175" y="3681413"/>
              <a:ext cx="4763558" cy="3176587"/>
            </a:xfrm>
            <a:prstGeom prst="line">
              <a:avLst/>
            </a:prstGeom>
            <a:ln w="9525">
              <a:solidFill>
                <a:schemeClr val="tx1">
                  <a:lumMod val="50000"/>
                  <a:lumOff val="50000"/>
                  <a:alpha val="8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Rectangle 23">
              <a:extLst>
                <a:ext uri="{FF2B5EF4-FFF2-40B4-BE49-F238E27FC236}">
                  <a16:creationId xmlns:a16="http://schemas.microsoft.com/office/drawing/2014/main" id="{92E26C27-E1F5-47DC-9F83-469D196C55D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258764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Rectangle 25">
              <a:extLst>
                <a:ext uri="{FF2B5EF4-FFF2-40B4-BE49-F238E27FC236}">
                  <a16:creationId xmlns:a16="http://schemas.microsoft.com/office/drawing/2014/main" id="{95F944E7-2B4E-4AE2-B4DB-846FF8AE0B7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80730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Isosceles Triangle 14">
              <a:extLst>
                <a:ext uri="{FF2B5EF4-FFF2-40B4-BE49-F238E27FC236}">
                  <a16:creationId xmlns:a16="http://schemas.microsoft.com/office/drawing/2014/main" id="{FF14952D-390F-46CC-B302-73DDD9C416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09621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7">
              <a:extLst>
                <a:ext uri="{FF2B5EF4-FFF2-40B4-BE49-F238E27FC236}">
                  <a16:creationId xmlns:a16="http://schemas.microsoft.com/office/drawing/2014/main" id="{867CDE55-B22A-40D0-882A-9452919EEC2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411788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Isosceles Triangle 16">
              <a:extLst>
                <a:ext uri="{FF2B5EF4-FFF2-40B4-BE49-F238E27FC236}">
                  <a16:creationId xmlns:a16="http://schemas.microsoft.com/office/drawing/2014/main" id="{8C409231-C942-4808-B529-DAC32A7DB0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448954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77335" y="1282701"/>
            <a:ext cx="5096060" cy="4307148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en-AU" sz="4600" dirty="0"/>
              <a:t>Kidney Transplantation</a:t>
            </a:r>
          </a:p>
        </p:txBody>
      </p:sp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69370F01-B8C9-4CE4-824C-92B2792E6E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136497" y="-8468"/>
            <a:ext cx="5074930" cy="6866468"/>
          </a:xfrm>
          <a:custGeom>
            <a:avLst/>
            <a:gdLst>
              <a:gd name="connsiteX0" fmla="*/ 0 w 5074930"/>
              <a:gd name="connsiteY0" fmla="*/ 0 h 6858000"/>
              <a:gd name="connsiteX1" fmla="*/ 1249825 w 5074930"/>
              <a:gd name="connsiteY1" fmla="*/ 0 h 6858000"/>
              <a:gd name="connsiteX2" fmla="*/ 1249825 w 5074930"/>
              <a:gd name="connsiteY2" fmla="*/ 8457 h 6858000"/>
              <a:gd name="connsiteX3" fmla="*/ 5074930 w 5074930"/>
              <a:gd name="connsiteY3" fmla="*/ 8457 h 6858000"/>
              <a:gd name="connsiteX4" fmla="*/ 5074930 w 5074930"/>
              <a:gd name="connsiteY4" fmla="*/ 6858000 h 6858000"/>
              <a:gd name="connsiteX5" fmla="*/ 1249825 w 5074930"/>
              <a:gd name="connsiteY5" fmla="*/ 6858000 h 6858000"/>
              <a:gd name="connsiteX6" fmla="*/ 1109383 w 5074930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074930" h="6858000">
                <a:moveTo>
                  <a:pt x="0" y="0"/>
                </a:moveTo>
                <a:lnTo>
                  <a:pt x="1249825" y="0"/>
                </a:lnTo>
                <a:lnTo>
                  <a:pt x="1249825" y="8457"/>
                </a:lnTo>
                <a:lnTo>
                  <a:pt x="5074930" y="8457"/>
                </a:lnTo>
                <a:lnTo>
                  <a:pt x="5074930" y="6858000"/>
                </a:lnTo>
                <a:lnTo>
                  <a:pt x="1249825" y="6858000"/>
                </a:lnTo>
                <a:lnTo>
                  <a:pt x="1109383" y="685800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821120" y="2753679"/>
            <a:ext cx="4078935" cy="1663907"/>
          </a:xfrm>
        </p:spPr>
        <p:txBody>
          <a:bodyPr anchor="ctr">
            <a:normAutofit/>
          </a:bodyPr>
          <a:lstStyle/>
          <a:p>
            <a:pPr algn="l">
              <a:lnSpc>
                <a:spcPct val="150000"/>
              </a:lnSpc>
            </a:pPr>
            <a:r>
              <a:rPr lang="en-AU" dirty="0">
                <a:solidFill>
                  <a:schemeClr val="bg1"/>
                </a:solidFill>
              </a:rPr>
              <a:t>ANZDATA Registry 45</a:t>
            </a:r>
            <a:r>
              <a:rPr lang="en-AU" baseline="30000" dirty="0">
                <a:solidFill>
                  <a:schemeClr val="bg1"/>
                </a:solidFill>
              </a:rPr>
              <a:t>th</a:t>
            </a:r>
            <a:r>
              <a:rPr lang="en-AU" dirty="0">
                <a:solidFill>
                  <a:schemeClr val="bg1"/>
                </a:solidFill>
              </a:rPr>
              <a:t> Annual Report</a:t>
            </a:r>
            <a:br>
              <a:rPr lang="en-AU" dirty="0">
                <a:solidFill>
                  <a:schemeClr val="bg1"/>
                </a:solidFill>
              </a:rPr>
            </a:br>
            <a:r>
              <a:rPr lang="en-AU" dirty="0">
                <a:solidFill>
                  <a:srgbClr val="FFFFFF"/>
                </a:solidFill>
              </a:rPr>
              <a:t>Data to 31-Dec-2021</a:t>
            </a:r>
          </a:p>
          <a:p>
            <a:pPr algn="l"/>
            <a:r>
              <a:rPr lang="en-AU" sz="3500" dirty="0">
                <a:solidFill>
                  <a:schemeClr val="bg1"/>
                </a:solidFill>
              </a:rPr>
              <a:t>Chapter 7 - Graphs</a:t>
            </a:r>
            <a:endParaRPr lang="en-AU" sz="3500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4027200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5656511E-A445-412E-B677-51DA42194D2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8400" y="560428"/>
            <a:ext cx="7915200" cy="57371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791252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AAADC36-8CE9-48A0-BBA9-FAAE00DAD2D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8400" y="560428"/>
            <a:ext cx="7915200" cy="57371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851851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0BE631D-C9E4-4867-925F-92FA6E8BE05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8400" y="560428"/>
            <a:ext cx="7915200" cy="57371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453475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F4A96EE-1B85-48C8-A01E-FF635CE77D4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8400" y="560428"/>
            <a:ext cx="7915200" cy="57371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165236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DC1559B-32B0-48CF-9F08-13DBE14B0B7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8400" y="560428"/>
            <a:ext cx="7915200" cy="57371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228365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0312EE9-3EA3-4F7E-AF87-2E05FA6AA07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8400" y="560428"/>
            <a:ext cx="7915200" cy="57371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605991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7FB1E52-ECB2-4BF1-9620-8FE12F26581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8400" y="560428"/>
            <a:ext cx="7915200" cy="57371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130801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F7B76F4-75D2-4ABC-8AB2-B73902C0AFD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8400" y="560428"/>
            <a:ext cx="7915200" cy="57371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067616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5AEBCBE2-7A2D-4A7A-8066-50540929816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8400" y="560428"/>
            <a:ext cx="7915200" cy="57371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53066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FAA2A55-E1F0-4905-BAD9-69390CE4ECA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8400" y="560428"/>
            <a:ext cx="7915200" cy="57371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62185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71473A5-A7CD-BADF-40C5-CEC04A659BE2}"/>
              </a:ext>
            </a:extLst>
          </p:cNvPr>
          <p:cNvSpPr/>
          <p:nvPr/>
        </p:nvSpPr>
        <p:spPr>
          <a:xfrm>
            <a:off x="5076497" y="1009718"/>
            <a:ext cx="6558455" cy="4832092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marL="1250950" indent="-1250950"/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Figure 7.1.1 	Deceased and Living Donor Transplants - Australia 2012-2021</a:t>
            </a:r>
          </a:p>
          <a:p>
            <a:pPr marL="1250950" indent="-1250950"/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Figure 7.1.2 	Deceased and Living Donor Transplants - New Zealand 2012-2021</a:t>
            </a:r>
          </a:p>
          <a:p>
            <a:pPr marL="1250950" indent="-1250950"/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Figure 7.2 	Transplant Rate of Dialysed Patients 2021 - All Dialysis Patients</a:t>
            </a:r>
          </a:p>
          <a:p>
            <a:pPr marL="1250950" indent="-1250950"/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Figure 7.3 	Transplant Rate of Dialysed Patients 2021 - Patients Aged 15-64</a:t>
            </a:r>
          </a:p>
          <a:p>
            <a:pPr marL="1250950" indent="-1250950"/>
            <a:r>
              <a:rPr lang="en-GB" sz="1400">
                <a:latin typeface="Arial" panose="020B0604020202020204" pitchFamily="34" charset="0"/>
                <a:cs typeface="Arial" panose="020B0604020202020204" pitchFamily="34" charset="0"/>
              </a:rPr>
              <a:t>Figure 7.4.1	Transplant </a:t>
            </a:r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Rate of Dialysed Patients by Age 2021 - Australia</a:t>
            </a:r>
          </a:p>
          <a:p>
            <a:pPr marL="1250950" indent="-1250950"/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Figure 7.4.2 	Transplant Rate of Dialysed Patients by Age 2021 - New Zealand</a:t>
            </a:r>
          </a:p>
          <a:p>
            <a:pPr marL="1250950" indent="-1250950"/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Figure 7.5.1 	Transplant Rate of Dialysed Patients by Ethnicity 2012-2021 - Australia, Patients Aged 15-64</a:t>
            </a:r>
          </a:p>
          <a:p>
            <a:pPr marL="1250950" indent="-1250950"/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Figure 7.5.2 	Transplant Rate of Dialysed Patients by Ethnicity 2012-2021 - New Zealand, Patients Aged 15-64</a:t>
            </a:r>
          </a:p>
          <a:p>
            <a:pPr marL="1250950" indent="-1250950"/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Figure 7.6.1 	Transplant Operations (Per Million Population) 2021 - Australia</a:t>
            </a:r>
          </a:p>
          <a:p>
            <a:pPr marL="1250950" indent="-1250950"/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Figure 7.6.2 	Transplant Operations (Per Million Population) 2021 - New Zealand</a:t>
            </a:r>
          </a:p>
          <a:p>
            <a:pPr marL="1250950" indent="-1250950"/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Figure 7.7 	Functioning Transplants Per Million Population by Transplanting Region - Australia and New Zealand 2012-2021</a:t>
            </a:r>
          </a:p>
          <a:p>
            <a:pPr marL="1250950" indent="-1250950"/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Figure 7.8 	Prevalence of Functioning Transplants 31 Dec 2021 - Per Million Population</a:t>
            </a:r>
          </a:p>
          <a:p>
            <a:pPr marL="1250950" indent="-1250950"/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Figure 7.9.1 	Percentage of KRT Patients with a Functioning Transplant - By Age, Australia 2021</a:t>
            </a:r>
          </a:p>
          <a:p>
            <a:pPr marL="1250950" indent="-1250950"/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Figure 7.9.2 	Percentage of KRT Patients with a Functioning Transplant - By Age, New Zealand 2021</a:t>
            </a:r>
          </a:p>
        </p:txBody>
      </p:sp>
      <p:pic>
        <p:nvPicPr>
          <p:cNvPr id="6" name="Graphic 5" descr="Bar chart RTL">
            <a:extLst>
              <a:ext uri="{FF2B5EF4-FFF2-40B4-BE49-F238E27FC236}">
                <a16:creationId xmlns:a16="http://schemas.microsoft.com/office/drawing/2014/main" id="{B56D7CB9-7BF3-6351-B205-DD1B628638F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790742" y="2400022"/>
            <a:ext cx="2379690" cy="2379690"/>
          </a:xfrm>
          <a:prstGeom prst="rect">
            <a:avLst/>
          </a:prstGeo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4BB9451B-B65A-9176-C280-EB0978DF0D8C}"/>
              </a:ext>
            </a:extLst>
          </p:cNvPr>
          <p:cNvSpPr/>
          <p:nvPr/>
        </p:nvSpPr>
        <p:spPr>
          <a:xfrm>
            <a:off x="943751" y="596304"/>
            <a:ext cx="4371515" cy="10646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AU" sz="4800" dirty="0">
                <a:solidFill>
                  <a:schemeClr val="accent2"/>
                </a:solidFill>
              </a:rPr>
              <a:t>List of Figures</a:t>
            </a:r>
          </a:p>
        </p:txBody>
      </p:sp>
    </p:spTree>
    <p:extLst>
      <p:ext uri="{BB962C8B-B14F-4D97-AF65-F5344CB8AC3E}">
        <p14:creationId xmlns:p14="http://schemas.microsoft.com/office/powerpoint/2010/main" val="188449552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5463D992-BCC0-4786-A87E-B91D9C7F214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8400" y="560428"/>
            <a:ext cx="7915200" cy="57371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572472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5C602716-EE2A-4071-B621-E638396DEBD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8400" y="560428"/>
            <a:ext cx="7915200" cy="57371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178205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C4D2DD3-DC3F-46EA-8068-238286A814F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8400" y="560428"/>
            <a:ext cx="7915200" cy="57371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941323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53CDE84A-D78D-4601-AD6F-435F8639076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8400" y="560428"/>
            <a:ext cx="7915200" cy="57371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991844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55CDB5D-AC84-4E6D-8138-707B069B3C7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8400" y="560428"/>
            <a:ext cx="7915200" cy="57371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537173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1FCB81D-424D-4DFB-B10E-54156FB101F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8400" y="560428"/>
            <a:ext cx="7915200" cy="57371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971660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87CABAA-40BF-4EAD-B986-FBB3AF00CDB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8400" y="560428"/>
            <a:ext cx="7915200" cy="57371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015701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38F04239-38C5-448B-B097-060C4D72F31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8400" y="560428"/>
            <a:ext cx="7915200" cy="57371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563914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05C2B8F-1584-45DF-9755-A3F234C09E2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8400" y="560428"/>
            <a:ext cx="7915200" cy="57371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086251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AAC7580-DA46-4778-8C3A-3B282D3373F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8400" y="560428"/>
            <a:ext cx="7915200" cy="57371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0517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Graphic 5" descr="Bar chart RTL">
            <a:extLst>
              <a:ext uri="{FF2B5EF4-FFF2-40B4-BE49-F238E27FC236}">
                <a16:creationId xmlns:a16="http://schemas.microsoft.com/office/drawing/2014/main" id="{B56D7CB9-7BF3-6351-B205-DD1B628638F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790742" y="2400022"/>
            <a:ext cx="2379690" cy="2379690"/>
          </a:xfrm>
          <a:prstGeom prst="rect">
            <a:avLst/>
          </a:prstGeo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4BB9451B-B65A-9176-C280-EB0978DF0D8C}"/>
              </a:ext>
            </a:extLst>
          </p:cNvPr>
          <p:cNvSpPr/>
          <p:nvPr/>
        </p:nvSpPr>
        <p:spPr>
          <a:xfrm>
            <a:off x="943751" y="596304"/>
            <a:ext cx="4371515" cy="19295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AU" sz="4800" dirty="0">
                <a:solidFill>
                  <a:schemeClr val="accent2"/>
                </a:solidFill>
              </a:rPr>
              <a:t>List of Figures</a:t>
            </a:r>
          </a:p>
          <a:p>
            <a:pPr>
              <a:lnSpc>
                <a:spcPct val="150000"/>
              </a:lnSpc>
            </a:pPr>
            <a:r>
              <a:rPr lang="en-AU" sz="3600" i="1" dirty="0">
                <a:solidFill>
                  <a:schemeClr val="accent2"/>
                </a:solidFill>
              </a:rPr>
              <a:t>Continued…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248854BE-B78E-E905-5204-57BD834CE037}"/>
              </a:ext>
            </a:extLst>
          </p:cNvPr>
          <p:cNvSpPr/>
          <p:nvPr/>
        </p:nvSpPr>
        <p:spPr>
          <a:xfrm>
            <a:off x="5076497" y="605760"/>
            <a:ext cx="6558455" cy="5640006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marL="1250950" indent="-1250950"/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Figure 7.10.1 	Age Distribution of Functioning Transplants - Australia 2021 (n=13349)</a:t>
            </a:r>
          </a:p>
          <a:p>
            <a:pPr marL="1250950" indent="-1250950"/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Figure 7.10.2 	Age Distribution of Functioning Transplants - Per Million Population, Australia 2021</a:t>
            </a:r>
          </a:p>
          <a:p>
            <a:pPr marL="1250950" indent="-1250950">
              <a:spcBef>
                <a:spcPts val="300"/>
              </a:spcBef>
              <a:spcAft>
                <a:spcPts val="300"/>
              </a:spcAft>
            </a:pPr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Figure 7.11.2 	Age Distribution of Functioning Transplants - Per Million Population, New Zealand 2021</a:t>
            </a:r>
          </a:p>
          <a:p>
            <a:pPr marL="1250950" indent="-1250950">
              <a:spcBef>
                <a:spcPts val="300"/>
              </a:spcBef>
              <a:spcAft>
                <a:spcPts val="300"/>
              </a:spcAft>
            </a:pPr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Figure 7.12.1	 Prevalent Transplant Recipients by Age Group 2002-2021 - Australia</a:t>
            </a:r>
          </a:p>
          <a:p>
            <a:pPr marL="1250950" indent="-1250950">
              <a:spcBef>
                <a:spcPts val="300"/>
              </a:spcBef>
              <a:spcAft>
                <a:spcPts val="300"/>
              </a:spcAft>
            </a:pPr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Figure 7.12.2 	Prevalent Transplant Recipients by Age Group 2002-2021 - New Zealand</a:t>
            </a:r>
          </a:p>
          <a:p>
            <a:pPr marL="1250950" indent="-1250950">
              <a:spcBef>
                <a:spcPts val="300"/>
              </a:spcBef>
              <a:spcAft>
                <a:spcPts val="300"/>
              </a:spcAft>
            </a:pPr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Figure 7.13.1 	Number of Functioning Grafts by Graft Duration - Australia 2021 (n=13349)</a:t>
            </a:r>
          </a:p>
          <a:p>
            <a:pPr marL="1250950" indent="-1250950">
              <a:spcBef>
                <a:spcPts val="300"/>
              </a:spcBef>
              <a:spcAft>
                <a:spcPts val="300"/>
              </a:spcAft>
            </a:pPr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Figure 7.13.2 	Number of Functioning Grafts by Graft Duration - New Zealand 2021 (n=2297)</a:t>
            </a:r>
          </a:p>
          <a:p>
            <a:pPr marL="1250950" indent="-1250950">
              <a:spcBef>
                <a:spcPts val="300"/>
              </a:spcBef>
              <a:spcAft>
                <a:spcPts val="300"/>
              </a:spcAft>
            </a:pPr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Figure 7.14	 Primary Deceased Donor Grafts - Patient Survival - Australia</a:t>
            </a:r>
          </a:p>
          <a:p>
            <a:pPr marL="1250950" indent="-1250950">
              <a:spcBef>
                <a:spcPts val="300"/>
              </a:spcBef>
              <a:spcAft>
                <a:spcPts val="300"/>
              </a:spcAft>
            </a:pPr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Figure 7.15 	Primary Deceased Donor Grafts - Graft Survival - Australia</a:t>
            </a:r>
          </a:p>
          <a:p>
            <a:pPr marL="1250950" indent="-1250950">
              <a:spcBef>
                <a:spcPts val="300"/>
              </a:spcBef>
              <a:spcAft>
                <a:spcPts val="300"/>
              </a:spcAft>
            </a:pPr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Figure 7.16 	Primary Deceased Donor Grafts - Patient Survival - New Zealand</a:t>
            </a:r>
          </a:p>
          <a:p>
            <a:pPr marL="1250950" indent="-1250950">
              <a:spcBef>
                <a:spcPts val="300"/>
              </a:spcBef>
              <a:spcAft>
                <a:spcPts val="300"/>
              </a:spcAft>
            </a:pPr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Figure 7.17 	Primary Deceased Donor Grafts - Graft Survival - New Zealand</a:t>
            </a:r>
          </a:p>
          <a:p>
            <a:pPr marL="1250950" indent="-1250950">
              <a:spcBef>
                <a:spcPts val="300"/>
              </a:spcBef>
              <a:spcAft>
                <a:spcPts val="300"/>
              </a:spcAft>
            </a:pPr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Figure 7.18 	Primary Deceased Donor Grafts - Patient Survival - Australia and New Zealand</a:t>
            </a:r>
          </a:p>
          <a:p>
            <a:pPr marL="1250950" indent="-1250950">
              <a:spcBef>
                <a:spcPts val="300"/>
              </a:spcBef>
              <a:spcAft>
                <a:spcPts val="300"/>
              </a:spcAft>
            </a:pPr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Figure 7.19 	Primary Deceased Donor Grafts - Graft Survival - Australia and New Zealand</a:t>
            </a:r>
          </a:p>
        </p:txBody>
      </p:sp>
    </p:spTree>
    <p:extLst>
      <p:ext uri="{BB962C8B-B14F-4D97-AF65-F5344CB8AC3E}">
        <p14:creationId xmlns:p14="http://schemas.microsoft.com/office/powerpoint/2010/main" val="78884013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BB0A97A-CF44-4887-B005-DB36108FD4B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8400" y="560428"/>
            <a:ext cx="7915200" cy="57371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0442094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D5F9323-C903-4076-BABB-2E88F33E19B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8400" y="560428"/>
            <a:ext cx="7915200" cy="57371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8158826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4BFEE15-21B0-464C-8709-CB849715E83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8400" y="560428"/>
            <a:ext cx="7915200" cy="57371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2568077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A10BAF0-734D-484F-96EA-C985DCAF7C8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8400" y="560428"/>
            <a:ext cx="7915200" cy="57371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5022489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5D3020D-8F56-4E23-AEDF-9D5219FF756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8400" y="560428"/>
            <a:ext cx="7915200" cy="57371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4617962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F0925F6-28B6-4F63-8145-B2AE8D20226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8400" y="560428"/>
            <a:ext cx="7915200" cy="57371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3094315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8B5AB1B-88CF-4C3C-A853-7591AE97560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8400" y="560428"/>
            <a:ext cx="7915200" cy="57371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5063856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8B5AB1B-88CF-4C3C-A853-7591AE97560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8401" y="560428"/>
            <a:ext cx="7915198" cy="57371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0637724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44C7AF1-BCB0-49F8-8675-9D0EE02C80A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8400" y="560428"/>
            <a:ext cx="7915200" cy="57371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4354779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C3564BA-C46F-4F9E-A52E-632324BD93B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8400" y="560428"/>
            <a:ext cx="7915200" cy="57371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94121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Graphic 5" descr="Bar chart RTL">
            <a:extLst>
              <a:ext uri="{FF2B5EF4-FFF2-40B4-BE49-F238E27FC236}">
                <a16:creationId xmlns:a16="http://schemas.microsoft.com/office/drawing/2014/main" id="{B56D7CB9-7BF3-6351-B205-DD1B628638F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790742" y="2400022"/>
            <a:ext cx="2379690" cy="2379690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46D73DDF-3D9E-D3ED-F162-015F46831E8A}"/>
              </a:ext>
            </a:extLst>
          </p:cNvPr>
          <p:cNvSpPr/>
          <p:nvPr/>
        </p:nvSpPr>
        <p:spPr>
          <a:xfrm>
            <a:off x="943751" y="596304"/>
            <a:ext cx="4371515" cy="19295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AU" sz="4800" dirty="0">
                <a:solidFill>
                  <a:schemeClr val="accent2"/>
                </a:solidFill>
              </a:rPr>
              <a:t>List of Figures</a:t>
            </a:r>
          </a:p>
          <a:p>
            <a:pPr>
              <a:lnSpc>
                <a:spcPct val="150000"/>
              </a:lnSpc>
            </a:pPr>
            <a:r>
              <a:rPr lang="en-AU" sz="3600" i="1" dirty="0">
                <a:solidFill>
                  <a:schemeClr val="accent2"/>
                </a:solidFill>
              </a:rPr>
              <a:t>Continued…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7D1C4E7F-C3C7-4371-E060-C33C180E0444}"/>
              </a:ext>
            </a:extLst>
          </p:cNvPr>
          <p:cNvSpPr/>
          <p:nvPr/>
        </p:nvSpPr>
        <p:spPr>
          <a:xfrm>
            <a:off x="5076497" y="801970"/>
            <a:ext cx="6558455" cy="5247590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marL="1250950" indent="-1250950">
              <a:spcBef>
                <a:spcPts val="300"/>
              </a:spcBef>
              <a:spcAft>
                <a:spcPts val="300"/>
              </a:spcAft>
            </a:pPr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Figure 7.20 	Second and Subsequent Deceased Donor Grafts - Patient Survival - Australia and New Zealand</a:t>
            </a:r>
          </a:p>
          <a:p>
            <a:pPr marL="1250950" indent="-1250950">
              <a:spcBef>
                <a:spcPts val="300"/>
              </a:spcBef>
              <a:spcAft>
                <a:spcPts val="300"/>
              </a:spcAft>
            </a:pPr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Figure 7.21 	Second and Subsequent Deceased Donor Grafts - Graft Survival - Australia and New Zealand</a:t>
            </a:r>
          </a:p>
          <a:p>
            <a:pPr marL="1250950" indent="-1250950">
              <a:spcBef>
                <a:spcPts val="300"/>
              </a:spcBef>
              <a:spcAft>
                <a:spcPts val="300"/>
              </a:spcAft>
            </a:pPr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Figure 7.22 	Second and Subsequent Deceased Donor Grafts - Patient Survival - Australia and New Zealand</a:t>
            </a:r>
          </a:p>
          <a:p>
            <a:pPr marL="1250950" indent="-1250950">
              <a:spcBef>
                <a:spcPts val="300"/>
              </a:spcBef>
              <a:spcAft>
                <a:spcPts val="300"/>
              </a:spcAft>
            </a:pPr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Figure 7.23 	Second and Subsequent Deceased Donor Grafts - Graft Survival - Australia and New Zealand</a:t>
            </a:r>
          </a:p>
          <a:p>
            <a:pPr marL="1250950" indent="-1250950">
              <a:spcBef>
                <a:spcPts val="300"/>
              </a:spcBef>
              <a:spcAft>
                <a:spcPts val="300"/>
              </a:spcAft>
            </a:pPr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Figure 7.24 	Primary Living Donor Grafts - Patient Survival - Australia</a:t>
            </a:r>
          </a:p>
          <a:p>
            <a:pPr marL="1250950" indent="-1250950">
              <a:spcBef>
                <a:spcPts val="300"/>
              </a:spcBef>
              <a:spcAft>
                <a:spcPts val="300"/>
              </a:spcAft>
            </a:pPr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Figure 7.25 	Primary Living Donor Grafts - Graft Survival - Australia</a:t>
            </a:r>
          </a:p>
          <a:p>
            <a:pPr marL="1250950" indent="-1250950">
              <a:spcBef>
                <a:spcPts val="300"/>
              </a:spcBef>
              <a:spcAft>
                <a:spcPts val="300"/>
              </a:spcAft>
            </a:pPr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Figure 7.26 	Primary Living Donor Grafts - Patient Survival - New Zealand</a:t>
            </a:r>
          </a:p>
          <a:p>
            <a:pPr marL="1250950" indent="-1250950">
              <a:spcBef>
                <a:spcPts val="300"/>
              </a:spcBef>
              <a:spcAft>
                <a:spcPts val="300"/>
              </a:spcAft>
            </a:pPr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Figure 7.27 	Primary Living Donor Grafts - Graft Survival - New Zealand</a:t>
            </a:r>
          </a:p>
          <a:p>
            <a:pPr marL="1250950" indent="-1250950">
              <a:spcBef>
                <a:spcPts val="300"/>
              </a:spcBef>
              <a:spcAft>
                <a:spcPts val="300"/>
              </a:spcAft>
            </a:pPr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Figure 7.28 	Primary Living Donor Grafts - Patient Survival - Australia and New Zealand</a:t>
            </a:r>
          </a:p>
          <a:p>
            <a:pPr marL="1250950" indent="-1250950">
              <a:spcBef>
                <a:spcPts val="300"/>
              </a:spcBef>
              <a:spcAft>
                <a:spcPts val="300"/>
              </a:spcAft>
            </a:pPr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Figure 7.29 	Primary Living Donor Grafts - Graft Survival - Australia and New Zealand</a:t>
            </a:r>
          </a:p>
          <a:p>
            <a:pPr marL="1250950" indent="-1250950">
              <a:spcBef>
                <a:spcPts val="300"/>
              </a:spcBef>
              <a:spcAft>
                <a:spcPts val="300"/>
              </a:spcAft>
            </a:pPr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Figure 7.30 	Second and Subsequent Living Donor Grafts - Patient Survival - Australia and New Zealand</a:t>
            </a:r>
          </a:p>
          <a:p>
            <a:pPr marL="1250950" indent="-1250950">
              <a:spcBef>
                <a:spcPts val="300"/>
              </a:spcBef>
              <a:spcAft>
                <a:spcPts val="300"/>
              </a:spcAft>
            </a:pPr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Figure 7.31 	Second and Subsequent Living Donor Grafts - Graft Survival - Australia and New Zealand</a:t>
            </a:r>
          </a:p>
        </p:txBody>
      </p:sp>
    </p:spTree>
    <p:extLst>
      <p:ext uri="{BB962C8B-B14F-4D97-AF65-F5344CB8AC3E}">
        <p14:creationId xmlns:p14="http://schemas.microsoft.com/office/powerpoint/2010/main" val="2226997448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3C990AA-5FD7-4089-BD3A-553B25832C4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8400" y="560428"/>
            <a:ext cx="7915200" cy="57371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6021209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D251E75-8FA1-426C-B9C8-94BF2C383B1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8400" y="560428"/>
            <a:ext cx="7915200" cy="57371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9042873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D215535-8DB4-4DDE-B1C5-514F810DA30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8400" y="560428"/>
            <a:ext cx="7915200" cy="57371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8562623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96DF8B1-44BF-46E6-B721-107F884C5A8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8400" y="560428"/>
            <a:ext cx="7915200" cy="57371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2818148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96DF8B1-44BF-46E6-B721-107F884C5A8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8401" y="549411"/>
            <a:ext cx="7915198" cy="57371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47345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F1ECE99-36EE-4BD5-BF17-D1CAFB735FD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8400" y="560428"/>
            <a:ext cx="7915200" cy="57371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15770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3C28C47-7BF0-44A4-8325-0EA9FAFC491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8400" y="560428"/>
            <a:ext cx="7915200" cy="57371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73074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4AAA425-C9E3-43AC-B27F-1D09F04D357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8400" y="560428"/>
            <a:ext cx="7915200" cy="57371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26455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FC7EFF7-CBBC-4E61-9E36-3CB50512F15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8400" y="560428"/>
            <a:ext cx="7915200" cy="57371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181592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A0FEFEA-B2D6-4E86-9C48-CA6CB4FFBF6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8400" y="560428"/>
            <a:ext cx="7915200" cy="57371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8235292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253</TotalTime>
  <Words>605</Words>
  <Application>Microsoft Office PowerPoint</Application>
  <PresentationFormat>Widescreen</PresentationFormat>
  <Paragraphs>47</Paragraphs>
  <Slides>44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44</vt:i4>
      </vt:variant>
    </vt:vector>
  </HeadingPairs>
  <TitlesOfParts>
    <vt:vector size="48" baseType="lpstr">
      <vt:lpstr>Arial</vt:lpstr>
      <vt:lpstr>Trebuchet MS</vt:lpstr>
      <vt:lpstr>Wingdings 3</vt:lpstr>
      <vt:lpstr>Facet</vt:lpstr>
      <vt:lpstr>Kidney Transplantation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>ANZDATA Registry Manager</Manager>
  <Company>ANZDATA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ANZDATA AR 2022 - Transplantation</dc:title>
  <dc:subject>Transplant</dc:subject>
  <dc:creator>ANZDATA</dc:creator>
  <cp:keywords>#transplant #ANZDATA, kidney transplant, transplant, organ donation</cp:keywords>
  <cp:lastModifiedBy>Eliza Partridge</cp:lastModifiedBy>
  <cp:revision>21</cp:revision>
  <dcterms:created xsi:type="dcterms:W3CDTF">2019-09-24T02:19:39Z</dcterms:created>
  <dcterms:modified xsi:type="dcterms:W3CDTF">2023-06-27T05:29:21Z</dcterms:modified>
  <cp:category>45th Annual Report 2022</cp:category>
  <cp:contentStatus>Final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MarkAsFinal">
    <vt:bool>true</vt:bool>
  </property>
</Properties>
</file>