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7" r:id="rId2"/>
    <p:sldId id="299" r:id="rId3"/>
    <p:sldId id="300" r:id="rId4"/>
    <p:sldId id="301" r:id="rId5"/>
    <p:sldId id="304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8" r:id="rId25"/>
    <p:sldId id="277" r:id="rId26"/>
    <p:sldId id="279" r:id="rId27"/>
    <p:sldId id="280" r:id="rId28"/>
    <p:sldId id="284" r:id="rId29"/>
    <p:sldId id="281" r:id="rId30"/>
    <p:sldId id="282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302" r:id="rId39"/>
    <p:sldId id="292" r:id="rId40"/>
    <p:sldId id="293" r:id="rId41"/>
    <p:sldId id="294" r:id="rId42"/>
    <p:sldId id="295" r:id="rId43"/>
    <p:sldId id="296" r:id="rId44"/>
    <p:sldId id="297" r:id="rId45"/>
    <p:sldId id="303" r:id="rId46"/>
    <p:sldId id="305" r:id="rId47"/>
    <p:sldId id="306" r:id="rId48"/>
    <p:sldId id="307" r:id="rId49"/>
    <p:sldId id="308" r:id="rId50"/>
    <p:sldId id="309" r:id="rId51"/>
    <p:sldId id="310" r:id="rId52"/>
    <p:sldId id="311" r:id="rId53"/>
    <p:sldId id="312" r:id="rId54"/>
    <p:sldId id="315" r:id="rId55"/>
    <p:sldId id="314" r:id="rId56"/>
    <p:sldId id="317" r:id="rId57"/>
    <p:sldId id="316" r:id="rId58"/>
    <p:sldId id="318" r:id="rId59"/>
    <p:sldId id="319" r:id="rId6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2" autoAdjust="0"/>
    <p:restoredTop sz="94660"/>
  </p:normalViewPr>
  <p:slideViewPr>
    <p:cSldViewPr snapToGrid="0">
      <p:cViewPr varScale="1">
        <p:scale>
          <a:sx n="61" d="100"/>
          <a:sy n="61" d="100"/>
        </p:scale>
        <p:origin x="62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presProps" Target="presProp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9/11/2023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07241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9/11/2023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473906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9/11/2023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334593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9/11/2023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303528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9/11/2023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377232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9/11/2023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029322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9/11/2023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169323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9/11/2023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7358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9/11/2023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69730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9/11/2023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26436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9/11/2023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93278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9/11/2023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811319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9/11/2023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4487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9/11/2023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359165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9/11/2023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6953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CDDD60-8BC9-4A56-805C-3B1FC1BAEC1F}" type="datetimeFigureOut">
              <a:rPr lang="en-AU" smtClean="0"/>
              <a:t>9/11/2023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11961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CDDD60-8BC9-4A56-805C-3B1FC1BAEC1F}" type="datetimeFigureOut">
              <a:rPr lang="en-AU" smtClean="0"/>
              <a:t>9/11/2023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D35A42-0430-4B7F-A768-F5C77B9302EB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797114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e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em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em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emf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emf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emf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emf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emf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emf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emf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emf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emf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emf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emf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emf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emf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emf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emf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5.emf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6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7.emf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8.emf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9.emf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emf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1.emf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2.emf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3.emf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4.emf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5.emf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6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ADFFC45-3DC9-4433-926F-043E879D9D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5F26A87-0610-435F-AA13-BD658385C9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267230" y="-8468"/>
            <a:ext cx="4763558" cy="6866467"/>
            <a:chOff x="67175" y="-8467"/>
            <a:chExt cx="4763558" cy="6866467"/>
          </a:xfrm>
        </p:grpSpPr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E6321436-5AAD-4FB6-BB0D-316D4540E8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1448300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94B0BD33-3D46-4F43-947A-825DFEF610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67175" y="3681413"/>
              <a:ext cx="4763558" cy="3176587"/>
            </a:xfrm>
            <a:prstGeom prst="line">
              <a:avLst/>
            </a:prstGeom>
            <a:ln w="9525">
              <a:solidFill>
                <a:schemeClr val="tx1">
                  <a:lumMod val="50000"/>
                  <a:lumOff val="50000"/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Rectangle 23">
              <a:extLst>
                <a:ext uri="{FF2B5EF4-FFF2-40B4-BE49-F238E27FC236}">
                  <a16:creationId xmlns:a16="http://schemas.microsoft.com/office/drawing/2014/main" id="{92E26C27-E1F5-47DC-9F83-469D196C55D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258764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ctangle 25">
              <a:extLst>
                <a:ext uri="{FF2B5EF4-FFF2-40B4-BE49-F238E27FC236}">
                  <a16:creationId xmlns:a16="http://schemas.microsoft.com/office/drawing/2014/main" id="{95F944E7-2B4E-4AE2-B4DB-846FF8AE0B7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680730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FF14952D-390F-46CC-B302-73DDD9C416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09621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7">
              <a:extLst>
                <a:ext uri="{FF2B5EF4-FFF2-40B4-BE49-F238E27FC236}">
                  <a16:creationId xmlns:a16="http://schemas.microsoft.com/office/drawing/2014/main" id="{867CDE55-B22A-40D0-882A-9452919EEC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411788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8C409231-C942-4808-B529-DAC32A7DB0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448954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77335" y="1282701"/>
            <a:ext cx="5096060" cy="4307148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AU" sz="4600" dirty="0"/>
              <a:t>Kidney Transplantation</a:t>
            </a:r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69370F01-B8C9-4CE4-824C-92B2792E6E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36497" y="-8468"/>
            <a:ext cx="5074930" cy="6866468"/>
          </a:xfrm>
          <a:custGeom>
            <a:avLst/>
            <a:gdLst>
              <a:gd name="connsiteX0" fmla="*/ 0 w 5074930"/>
              <a:gd name="connsiteY0" fmla="*/ 0 h 6858000"/>
              <a:gd name="connsiteX1" fmla="*/ 1249825 w 5074930"/>
              <a:gd name="connsiteY1" fmla="*/ 0 h 6858000"/>
              <a:gd name="connsiteX2" fmla="*/ 1249825 w 5074930"/>
              <a:gd name="connsiteY2" fmla="*/ 8457 h 6858000"/>
              <a:gd name="connsiteX3" fmla="*/ 5074930 w 5074930"/>
              <a:gd name="connsiteY3" fmla="*/ 8457 h 6858000"/>
              <a:gd name="connsiteX4" fmla="*/ 5074930 w 5074930"/>
              <a:gd name="connsiteY4" fmla="*/ 6858000 h 6858000"/>
              <a:gd name="connsiteX5" fmla="*/ 1249825 w 5074930"/>
              <a:gd name="connsiteY5" fmla="*/ 6858000 h 6858000"/>
              <a:gd name="connsiteX6" fmla="*/ 1109383 w 5074930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074930" h="6858000">
                <a:moveTo>
                  <a:pt x="0" y="0"/>
                </a:moveTo>
                <a:lnTo>
                  <a:pt x="1249825" y="0"/>
                </a:lnTo>
                <a:lnTo>
                  <a:pt x="1249825" y="8457"/>
                </a:lnTo>
                <a:lnTo>
                  <a:pt x="5074930" y="8457"/>
                </a:lnTo>
                <a:lnTo>
                  <a:pt x="5074930" y="6858000"/>
                </a:lnTo>
                <a:lnTo>
                  <a:pt x="1249825" y="6858000"/>
                </a:lnTo>
                <a:lnTo>
                  <a:pt x="1109383" y="6858000"/>
                </a:ln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821120" y="2753679"/>
            <a:ext cx="4078935" cy="1663907"/>
          </a:xfrm>
        </p:spPr>
        <p:txBody>
          <a:bodyPr anchor="ctr">
            <a:normAutofit/>
          </a:bodyPr>
          <a:lstStyle/>
          <a:p>
            <a:pPr algn="l">
              <a:lnSpc>
                <a:spcPct val="150000"/>
              </a:lnSpc>
            </a:pPr>
            <a:r>
              <a:rPr lang="en-AU" dirty="0">
                <a:solidFill>
                  <a:schemeClr val="bg1"/>
                </a:solidFill>
              </a:rPr>
              <a:t>ANZDATA Registry 46</a:t>
            </a:r>
            <a:r>
              <a:rPr lang="en-AU" baseline="30000" dirty="0">
                <a:solidFill>
                  <a:schemeClr val="bg1"/>
                </a:solidFill>
              </a:rPr>
              <a:t>th</a:t>
            </a:r>
            <a:r>
              <a:rPr lang="en-AU" dirty="0">
                <a:solidFill>
                  <a:schemeClr val="bg1"/>
                </a:solidFill>
              </a:rPr>
              <a:t> Annual Report</a:t>
            </a:r>
            <a:br>
              <a:rPr lang="en-AU" dirty="0">
                <a:solidFill>
                  <a:schemeClr val="bg1"/>
                </a:solidFill>
              </a:rPr>
            </a:br>
            <a:r>
              <a:rPr lang="en-AU" dirty="0">
                <a:solidFill>
                  <a:srgbClr val="FFFFFF"/>
                </a:solidFill>
              </a:rPr>
              <a:t>Data to 31-Dec-2022</a:t>
            </a:r>
          </a:p>
          <a:p>
            <a:pPr algn="l"/>
            <a:r>
              <a:rPr lang="en-AU" sz="3500" dirty="0">
                <a:solidFill>
                  <a:schemeClr val="bg1"/>
                </a:solidFill>
              </a:rPr>
              <a:t>Chapter 7 - Graphs</a:t>
            </a:r>
            <a:endParaRPr lang="en-AU" sz="35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02720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A0FEFEA-B2D6-4E86-9C48-CA6CB4FFBF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1" y="560428"/>
            <a:ext cx="7915198" cy="573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82352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656511E-A445-412E-B677-51DA42194D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1" y="560428"/>
            <a:ext cx="7915198" cy="573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791252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AAADC36-8CE9-48A0-BBA9-FAAE00DAD2D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1" y="560428"/>
            <a:ext cx="7915198" cy="573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85185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0BE631D-C9E4-4867-925F-92FA6E8BE0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1" y="560428"/>
            <a:ext cx="7915198" cy="573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45347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F4A96EE-1B85-48C8-A01E-FF635CE77D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54105" y="560428"/>
            <a:ext cx="7883790" cy="573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16523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DC1559B-32B0-48CF-9F08-13DBE14B0B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1" y="560428"/>
            <a:ext cx="7915198" cy="573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22836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0312EE9-3EA3-4F7E-AF87-2E05FA6AA0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1" y="560428"/>
            <a:ext cx="7915198" cy="573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60599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7FB1E52-ECB2-4BF1-9620-8FE12F2658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1" y="560428"/>
            <a:ext cx="7915198" cy="573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13080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F7B76F4-75D2-4ABC-8AB2-B73902C0AF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1" y="560428"/>
            <a:ext cx="7915198" cy="573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06761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AEBCBE2-7A2D-4A7A-8066-50540929816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1" y="560428"/>
            <a:ext cx="7915198" cy="573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5306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1473A5-A7CD-BADF-40C5-CEC04A659BE2}"/>
              </a:ext>
            </a:extLst>
          </p:cNvPr>
          <p:cNvSpPr/>
          <p:nvPr/>
        </p:nvSpPr>
        <p:spPr>
          <a:xfrm>
            <a:off x="4514988" y="472001"/>
            <a:ext cx="7200000" cy="5693866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marL="1250950" indent="-1250950" algn="just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7.1.1 	Deceased and Living Donor Transplants - Australia 2013-2022</a:t>
            </a:r>
          </a:p>
          <a:p>
            <a:pPr marL="1250950" indent="-1250950" algn="just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7.1.2 	Deceased and Living Donor Transplants - New Zealand 2013-2022</a:t>
            </a:r>
          </a:p>
          <a:p>
            <a:pPr marL="1250950" indent="-1250950" algn="just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7.2 	Transplant Rate of Dialysed Patients 2022 - All Dialysis Patients</a:t>
            </a:r>
          </a:p>
          <a:p>
            <a:pPr marL="1250950" indent="-1250950" algn="just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7.3 	Transplant Rate of Dialysed Patients 2022 - Patients Aged 15-64</a:t>
            </a:r>
          </a:p>
          <a:p>
            <a:pPr marL="1250950" indent="-1250950" algn="just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7.4.1 	Transplant Rate of Dialysed Patients by Age 2022 - Australia</a:t>
            </a:r>
          </a:p>
          <a:p>
            <a:pPr marL="1250950" indent="-1250950" algn="just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7.4.2 	Transplant Rate of Dialysed Patients by Age 2022 - New Zealand</a:t>
            </a:r>
          </a:p>
          <a:p>
            <a:pPr marL="1250950" indent="-1250950" algn="just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7.5.1 	Transplant Rate of Dialysed Patients by Ethnicity 2013-2022 - Australia, Patients Aged 15-64</a:t>
            </a:r>
          </a:p>
          <a:p>
            <a:pPr marL="1250950" indent="-1250950" algn="just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7.5.2 	Transplant Rate of Dialysed Patients by Ethnicity 2013-2022 - New Zealand, Patients Aged 15-64</a:t>
            </a:r>
          </a:p>
          <a:p>
            <a:pPr marL="1250950" indent="-1250950" algn="just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7.6.1 	Transplant Operations (Per Million Population) 2022 - Australia</a:t>
            </a:r>
          </a:p>
          <a:p>
            <a:pPr marL="1250950" indent="-1250950" algn="just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7.6.2 	Transplant Operations (Per Million Population) 2022 - New Zealand</a:t>
            </a:r>
          </a:p>
          <a:p>
            <a:pPr marL="1250950" indent="-1250950" algn="just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7.7 	Functioning Transplants Per Million Population by Transplanting Region - Australia and New Zealand 2013-2022</a:t>
            </a:r>
          </a:p>
          <a:p>
            <a:pPr marL="1250950" indent="-1250950" algn="just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7.8 	Prevalence of Functioning Transplants 31 Dec 2022 - Per Million Population</a:t>
            </a:r>
          </a:p>
          <a:p>
            <a:pPr marL="1250950" indent="-1250950" algn="just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7.9.1 	Percentage of KRT Patients with a Functioning Transplant - By Age, Australia 2022</a:t>
            </a:r>
          </a:p>
          <a:p>
            <a:pPr marL="1250950" indent="-1250950" algn="just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7.9.2 	Percentage of KRT Patients with a Functioning Transplant - By Age, New Zealand 2022</a:t>
            </a:r>
          </a:p>
          <a:p>
            <a:pPr marL="1250950" indent="-1250950" algn="just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7.10.1 	Age Distribution of Functioning Transplants - Australia 2022 (n=13507)</a:t>
            </a:r>
          </a:p>
          <a:p>
            <a:pPr marL="1250950" indent="-1250950" algn="just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7.10.2	Age Distribution of Functioning Transplants - Per Million Population, Australia 2022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Graphic 5" descr="Bar chart RTL">
            <a:extLst>
              <a:ext uri="{FF2B5EF4-FFF2-40B4-BE49-F238E27FC236}">
                <a16:creationId xmlns:a16="http://schemas.microsoft.com/office/drawing/2014/main" id="{B56D7CB9-7BF3-6351-B205-DD1B628638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790742" y="2400022"/>
            <a:ext cx="2379690" cy="2379690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4BB9451B-B65A-9176-C280-EB0978DF0D8C}"/>
              </a:ext>
            </a:extLst>
          </p:cNvPr>
          <p:cNvSpPr/>
          <p:nvPr/>
        </p:nvSpPr>
        <p:spPr>
          <a:xfrm>
            <a:off x="473964" y="480060"/>
            <a:ext cx="4371515" cy="10646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AU" sz="4800" dirty="0">
                <a:solidFill>
                  <a:schemeClr val="accent2"/>
                </a:solidFill>
              </a:rPr>
              <a:t>List of Figures</a:t>
            </a:r>
          </a:p>
        </p:txBody>
      </p:sp>
    </p:spTree>
    <p:extLst>
      <p:ext uri="{BB962C8B-B14F-4D97-AF65-F5344CB8AC3E}">
        <p14:creationId xmlns:p14="http://schemas.microsoft.com/office/powerpoint/2010/main" val="188449552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FAA2A55-E1F0-4905-BAD9-69390CE4EC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1" y="560428"/>
            <a:ext cx="7915198" cy="573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621852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463D992-BCC0-4786-A87E-B91D9C7F21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1" y="560428"/>
            <a:ext cx="7915198" cy="573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572472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C602716-EE2A-4071-B621-E638396DEB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1" y="560428"/>
            <a:ext cx="7915198" cy="573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178205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C4D2DD3-DC3F-46EA-8068-238286A814F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1" y="560428"/>
            <a:ext cx="7915198" cy="573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941323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3CDE84A-D78D-4601-AD6F-435F863907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1" y="560428"/>
            <a:ext cx="7915198" cy="573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991844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55CDB5D-AC84-4E6D-8138-707B069B3C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1" y="560428"/>
            <a:ext cx="7915198" cy="573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537173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1FCB81D-424D-4DFB-B10E-54156FB101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1" y="560428"/>
            <a:ext cx="7915198" cy="573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971660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87CABAA-40BF-4EAD-B986-FBB3AF00CD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1" y="560428"/>
            <a:ext cx="7915198" cy="573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015701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8F04239-38C5-448B-B097-060C4D72F3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1" y="560428"/>
            <a:ext cx="7915198" cy="573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563914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05C2B8F-1584-45DF-9755-A3F234C09E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1" y="560428"/>
            <a:ext cx="7915198" cy="573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08625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phic 5" descr="Bar chart RTL">
            <a:extLst>
              <a:ext uri="{FF2B5EF4-FFF2-40B4-BE49-F238E27FC236}">
                <a16:creationId xmlns:a16="http://schemas.microsoft.com/office/drawing/2014/main" id="{B56D7CB9-7BF3-6351-B205-DD1B628638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790742" y="2400022"/>
            <a:ext cx="2379690" cy="2379690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4BB9451B-B65A-9176-C280-EB0978DF0D8C}"/>
              </a:ext>
            </a:extLst>
          </p:cNvPr>
          <p:cNvSpPr/>
          <p:nvPr/>
        </p:nvSpPr>
        <p:spPr>
          <a:xfrm>
            <a:off x="396464" y="466221"/>
            <a:ext cx="4371515" cy="19295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AU" sz="4800" dirty="0">
                <a:solidFill>
                  <a:schemeClr val="accent2"/>
                </a:solidFill>
              </a:rPr>
              <a:t>List of Figures</a:t>
            </a:r>
          </a:p>
          <a:p>
            <a:pPr>
              <a:lnSpc>
                <a:spcPct val="150000"/>
              </a:lnSpc>
            </a:pPr>
            <a:r>
              <a:rPr lang="en-AU" sz="3600" i="1" dirty="0">
                <a:solidFill>
                  <a:schemeClr val="accent2"/>
                </a:solidFill>
              </a:rPr>
              <a:t>Continued…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48854BE-B78E-E905-5204-57BD834CE037}"/>
              </a:ext>
            </a:extLst>
          </p:cNvPr>
          <p:cNvSpPr/>
          <p:nvPr/>
        </p:nvSpPr>
        <p:spPr>
          <a:xfrm>
            <a:off x="4489984" y="899518"/>
            <a:ext cx="7200000" cy="5262979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marL="1250950" indent="-1250950" algn="just"/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7.11.1 	Age Distribution of Functioning Transplants - New Zealand 2022 (n=2317)</a:t>
            </a:r>
          </a:p>
          <a:p>
            <a:pPr marL="1250950" indent="-1250950" algn="just"/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7.11.2 	Age Distribution of Functioning Transplants - Per Million Population, New Zealand 2022</a:t>
            </a:r>
          </a:p>
          <a:p>
            <a:pPr marL="1250950" indent="-1250950" algn="just"/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7.12.1 	Prevalent Transplant Recipients by Age Group 2003-2022 - Australia</a:t>
            </a:r>
          </a:p>
          <a:p>
            <a:pPr marL="1250950" indent="-1250950" algn="just"/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7.12.2 	Prevalent Transplant Recipients by Age Group 2003-2022 - New Zealand</a:t>
            </a:r>
          </a:p>
          <a:p>
            <a:pPr marL="1250950" indent="-1250950" algn="just"/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7.13.1 	Prevalent Transplant Recipients Per Million Population by Age Group - Australia 2003-2022</a:t>
            </a:r>
          </a:p>
          <a:p>
            <a:pPr marL="1250950" indent="-1250950" algn="just"/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7.13.2 	Prevalent Transplant Recipients Per Million Population by Age Group - New Zealand 2003-2022</a:t>
            </a:r>
          </a:p>
          <a:p>
            <a:pPr marL="1250950" indent="-1250950" algn="just"/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7.14.1 	Number of Functioning Grafts by Graft Duration - Australia 2022 (n=13507)</a:t>
            </a:r>
          </a:p>
          <a:p>
            <a:pPr marL="1250950" indent="-1250950" algn="just"/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7.14.2 	Number of Functioning Grafts by Graft Duration - New Zealand 2022 (n=2317)</a:t>
            </a:r>
          </a:p>
          <a:p>
            <a:pPr marL="1250950" indent="-1250950" algn="just"/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7.15 	Primary Deceased Donor Grafts - Patient Survival - Australia</a:t>
            </a:r>
          </a:p>
          <a:p>
            <a:pPr marL="1250950" indent="-1250950" algn="just"/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7.16 	Primary Deceased Donor Grafts - Graft Survival - Australia</a:t>
            </a:r>
          </a:p>
          <a:p>
            <a:pPr marL="1250950" indent="-1250950" algn="just"/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7.17 	Primary Deceased Donor Grafts - Patient Survival - New Zealand</a:t>
            </a:r>
          </a:p>
          <a:p>
            <a:pPr marL="1250950" indent="-1250950" algn="just"/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7.18 	Primary Deceased Donor Grafts - Graft Survival - New Zealand</a:t>
            </a:r>
          </a:p>
          <a:p>
            <a:pPr marL="1250950" indent="-1250950" algn="just"/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7.19 	Primary Deceased Donor Grafts - Patient Survival - Australia and New Zealand</a:t>
            </a:r>
          </a:p>
          <a:p>
            <a:pPr marL="1250950" indent="-1250950" algn="just"/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7.20 	Primary Deceased Donor Grafts - Graft Survival - Australia and New Zealand</a:t>
            </a:r>
          </a:p>
          <a:p>
            <a:pPr marL="1250950" indent="-1250950" algn="just"/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7.21 	Second and Subsequent Deceased Donor Grafts - Patient Survival - Australia and New Zealand</a:t>
            </a:r>
          </a:p>
        </p:txBody>
      </p:sp>
    </p:spTree>
    <p:extLst>
      <p:ext uri="{BB962C8B-B14F-4D97-AF65-F5344CB8AC3E}">
        <p14:creationId xmlns:p14="http://schemas.microsoft.com/office/powerpoint/2010/main" val="7888401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AAC7580-DA46-4778-8C3A-3B282D3373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1" y="560428"/>
            <a:ext cx="7915198" cy="573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05178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BB0A97A-CF44-4887-B005-DB36108FD4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1" y="560428"/>
            <a:ext cx="7915198" cy="573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044209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D5F9323-C903-4076-BABB-2E88F33E19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1" y="560428"/>
            <a:ext cx="7915198" cy="573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815882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4BFEE15-21B0-464C-8709-CB849715E8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1" y="560428"/>
            <a:ext cx="7915198" cy="573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256807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A10BAF0-734D-484F-96EA-C985DCAF7C8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1" y="560428"/>
            <a:ext cx="7915198" cy="573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502248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5D3020D-8F56-4E23-AEDF-9D5219FF75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1" y="560428"/>
            <a:ext cx="7915198" cy="573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4617962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F0925F6-28B6-4F63-8145-B2AE8D2022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1" y="560428"/>
            <a:ext cx="7915198" cy="573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309431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8B5AB1B-88CF-4C3C-A853-7591AE9756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1" y="560428"/>
            <a:ext cx="7915198" cy="573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5063856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8B5AB1B-88CF-4C3C-A853-7591AE9756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1" y="560428"/>
            <a:ext cx="7915198" cy="5737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063772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44C7AF1-BCB0-49F8-8675-9D0EE02C80A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1" y="560428"/>
            <a:ext cx="7915198" cy="573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43547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phic 5" descr="Bar chart RTL">
            <a:extLst>
              <a:ext uri="{FF2B5EF4-FFF2-40B4-BE49-F238E27FC236}">
                <a16:creationId xmlns:a16="http://schemas.microsoft.com/office/drawing/2014/main" id="{B56D7CB9-7BF3-6351-B205-DD1B628638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790742" y="2400022"/>
            <a:ext cx="2379690" cy="2379690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46D73DDF-3D9E-D3ED-F162-015F46831E8A}"/>
              </a:ext>
            </a:extLst>
          </p:cNvPr>
          <p:cNvSpPr/>
          <p:nvPr/>
        </p:nvSpPr>
        <p:spPr>
          <a:xfrm>
            <a:off x="448733" y="440839"/>
            <a:ext cx="4371515" cy="19295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AU" sz="4800" dirty="0">
                <a:solidFill>
                  <a:schemeClr val="accent2"/>
                </a:solidFill>
              </a:rPr>
              <a:t>List of Figures</a:t>
            </a:r>
          </a:p>
          <a:p>
            <a:pPr>
              <a:lnSpc>
                <a:spcPct val="150000"/>
              </a:lnSpc>
            </a:pPr>
            <a:r>
              <a:rPr lang="en-AU" sz="3600" i="1" dirty="0">
                <a:solidFill>
                  <a:schemeClr val="accent2"/>
                </a:solidFill>
              </a:rPr>
              <a:t>Continued…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D1C4E7F-C3C7-4371-E060-C33C180E0444}"/>
              </a:ext>
            </a:extLst>
          </p:cNvPr>
          <p:cNvSpPr/>
          <p:nvPr/>
        </p:nvSpPr>
        <p:spPr>
          <a:xfrm>
            <a:off x="4508723" y="640491"/>
            <a:ext cx="7200000" cy="5539978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marL="1250950" indent="-1250950" algn="just">
              <a:spcBef>
                <a:spcPts val="300"/>
              </a:spcBef>
              <a:spcAft>
                <a:spcPts val="300"/>
              </a:spcAft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7.22 	Second and Subsequent Deceased Donor Grafts - Graft Survival - Australia and New Zealand</a:t>
            </a:r>
          </a:p>
          <a:p>
            <a:pPr marL="1250950" indent="-1250950" algn="just">
              <a:spcBef>
                <a:spcPts val="300"/>
              </a:spcBef>
              <a:spcAft>
                <a:spcPts val="300"/>
              </a:spcAft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7.23 	Second and Subsequent Deceased Donor Grafts - Patient Survival - Australia and New Zealand</a:t>
            </a:r>
          </a:p>
          <a:p>
            <a:pPr marL="1250950" indent="-1250950" algn="just">
              <a:spcBef>
                <a:spcPts val="300"/>
              </a:spcBef>
              <a:spcAft>
                <a:spcPts val="300"/>
              </a:spcAft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7.24 	Second and Subsequent Deceased Donor Grafts - Graft Survival - Australia and New Zealand</a:t>
            </a:r>
          </a:p>
          <a:p>
            <a:pPr marL="1250950" indent="-1250950" algn="just">
              <a:spcBef>
                <a:spcPts val="300"/>
              </a:spcBef>
              <a:spcAft>
                <a:spcPts val="300"/>
              </a:spcAft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7.25 	Primary Living Donor Grafts - Patient Survival - Australia</a:t>
            </a:r>
          </a:p>
          <a:p>
            <a:pPr marL="1250950" indent="-1250950" algn="just">
              <a:spcBef>
                <a:spcPts val="300"/>
              </a:spcBef>
              <a:spcAft>
                <a:spcPts val="300"/>
              </a:spcAft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7.26 	Primary Living Donor Grafts - Graft Survival - Australia</a:t>
            </a:r>
          </a:p>
          <a:p>
            <a:pPr marL="1250950" indent="-1250950" algn="just">
              <a:spcBef>
                <a:spcPts val="300"/>
              </a:spcBef>
              <a:spcAft>
                <a:spcPts val="300"/>
              </a:spcAft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7.27 	Primary Living Donor Grafts - Patient Survival - New Zealand</a:t>
            </a:r>
          </a:p>
          <a:p>
            <a:pPr marL="1250950" indent="-1250950" algn="just">
              <a:spcBef>
                <a:spcPts val="300"/>
              </a:spcBef>
              <a:spcAft>
                <a:spcPts val="300"/>
              </a:spcAft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7.28 	Primary Living Donor Grafts - Graft Survival - New Zealand</a:t>
            </a:r>
          </a:p>
          <a:p>
            <a:pPr marL="1250950" indent="-1250950" algn="just">
              <a:spcBef>
                <a:spcPts val="300"/>
              </a:spcBef>
              <a:spcAft>
                <a:spcPts val="300"/>
              </a:spcAft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7.29 	Primary Living Donor Grafts - Patient Survival - Australia and New Zealand</a:t>
            </a:r>
          </a:p>
          <a:p>
            <a:pPr marL="1250950" indent="-1250950" algn="just">
              <a:spcBef>
                <a:spcPts val="300"/>
              </a:spcBef>
              <a:spcAft>
                <a:spcPts val="300"/>
              </a:spcAft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7.30 	Primary Living Donor Grafts - Graft Survival - Australia and New Zealand</a:t>
            </a:r>
          </a:p>
          <a:p>
            <a:pPr marL="1250950" indent="-1250950" algn="just">
              <a:spcBef>
                <a:spcPts val="300"/>
              </a:spcBef>
              <a:spcAft>
                <a:spcPts val="300"/>
              </a:spcAft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7.31 	Second and Subsequent Living Donor Grafts - Patient Survival - Australia and New Zealand</a:t>
            </a:r>
          </a:p>
          <a:p>
            <a:pPr marL="1250950" indent="-1250950" algn="just">
              <a:spcBef>
                <a:spcPts val="300"/>
              </a:spcBef>
              <a:spcAft>
                <a:spcPts val="300"/>
              </a:spcAft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7.32 	Second and Subsequent Living Donor Grafts - Graft Survival - Australia and New Zealand</a:t>
            </a:r>
          </a:p>
          <a:p>
            <a:pPr marL="1250950" indent="-1250950" algn="just">
              <a:spcBef>
                <a:spcPts val="300"/>
              </a:spcBef>
              <a:spcAft>
                <a:spcPts val="300"/>
              </a:spcAft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7.33 	Primary Deceased Donor Grafts - Patient Survival by Age - Australia 2008-2022</a:t>
            </a:r>
          </a:p>
          <a:p>
            <a:pPr marL="1250950" indent="-1250950" algn="just">
              <a:spcBef>
                <a:spcPts val="300"/>
              </a:spcBef>
              <a:spcAft>
                <a:spcPts val="300"/>
              </a:spcAft>
            </a:pPr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Figure 7.34 	Primary Deceased Donor Grafts - Graft Survival by Age - Australia 2008-2022</a:t>
            </a:r>
          </a:p>
        </p:txBody>
      </p:sp>
    </p:spTree>
    <p:extLst>
      <p:ext uri="{BB962C8B-B14F-4D97-AF65-F5344CB8AC3E}">
        <p14:creationId xmlns:p14="http://schemas.microsoft.com/office/powerpoint/2010/main" val="222699744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C3564BA-C46F-4F9E-A52E-632324BD93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1" y="560428"/>
            <a:ext cx="7915198" cy="573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941216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3C990AA-5FD7-4089-BD3A-553B25832C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1" y="560428"/>
            <a:ext cx="7915198" cy="573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602120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D251E75-8FA1-426C-B9C8-94BF2C383B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1" y="560428"/>
            <a:ext cx="7915198" cy="573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904287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D215535-8DB4-4DDE-B1C5-514F810DA3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1" y="560428"/>
            <a:ext cx="7915198" cy="573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856262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96DF8B1-44BF-46E6-B721-107F884C5A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1" y="560428"/>
            <a:ext cx="7915198" cy="573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281814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96DF8B1-44BF-46E6-B721-107F884C5A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1" y="549411"/>
            <a:ext cx="7915198" cy="5737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473458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96DF8B1-44BF-46E6-B721-107F884C5A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1" y="549411"/>
            <a:ext cx="7915197" cy="57371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771312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96DF8B1-44BF-46E6-B721-107F884C5A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1" y="549411"/>
            <a:ext cx="7915197" cy="57371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432784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96DF8B1-44BF-46E6-B721-107F884C5A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1" y="549411"/>
            <a:ext cx="7915196" cy="57371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4745530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96DF8B1-44BF-46E6-B721-107F884C5A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1" y="549411"/>
            <a:ext cx="7915196" cy="57371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65235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phic 5" descr="Bar chart RTL">
            <a:extLst>
              <a:ext uri="{FF2B5EF4-FFF2-40B4-BE49-F238E27FC236}">
                <a16:creationId xmlns:a16="http://schemas.microsoft.com/office/drawing/2014/main" id="{B56D7CB9-7BF3-6351-B205-DD1B628638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790742" y="2400022"/>
            <a:ext cx="2379690" cy="2379690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46D73DDF-3D9E-D3ED-F162-015F46831E8A}"/>
              </a:ext>
            </a:extLst>
          </p:cNvPr>
          <p:cNvSpPr/>
          <p:nvPr/>
        </p:nvSpPr>
        <p:spPr>
          <a:xfrm>
            <a:off x="448733" y="485405"/>
            <a:ext cx="4371515" cy="19295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AU" sz="4800" dirty="0">
                <a:solidFill>
                  <a:schemeClr val="accent2"/>
                </a:solidFill>
              </a:rPr>
              <a:t>List of Figures</a:t>
            </a:r>
          </a:p>
          <a:p>
            <a:pPr>
              <a:lnSpc>
                <a:spcPct val="150000"/>
              </a:lnSpc>
            </a:pPr>
            <a:r>
              <a:rPr lang="en-AU" sz="3600" i="1" dirty="0">
                <a:solidFill>
                  <a:schemeClr val="accent2"/>
                </a:solidFill>
              </a:rPr>
              <a:t>Continued…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D1C4E7F-C3C7-4371-E060-C33C180E0444}"/>
              </a:ext>
            </a:extLst>
          </p:cNvPr>
          <p:cNvSpPr/>
          <p:nvPr/>
        </p:nvSpPr>
        <p:spPr>
          <a:xfrm>
            <a:off x="4514988" y="971350"/>
            <a:ext cx="7200000" cy="4878259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marL="1250950" indent="-1250950" algn="just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7.35 	Primary Deceased Donor Grafts - Patient Survival by Age - New Zealand 2008-2022</a:t>
            </a:r>
          </a:p>
          <a:p>
            <a:pPr marL="1250950" indent="-1250950" algn="just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7.36 	Primary Deceased Donor Grafts - Graft Survival by Age - New Zealand 2008-2022</a:t>
            </a:r>
          </a:p>
          <a:p>
            <a:pPr marL="1250950" indent="-1250950" algn="just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7.37 	Primary Living Donor Grafts - Patient Survival by Age - Australia 2008-2022</a:t>
            </a:r>
          </a:p>
          <a:p>
            <a:pPr marL="1250950" indent="-1250950" algn="just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7.38 	Primary Living Donor Grafts - Graft Survival by Age - Australia 2008-2022</a:t>
            </a:r>
          </a:p>
          <a:p>
            <a:pPr marL="1250950" indent="-1250950" algn="just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7.39 	Primary Living Donor Grafts - Patient Survival by Age - New Zealand 2008-2022</a:t>
            </a:r>
          </a:p>
          <a:p>
            <a:pPr marL="1250950" indent="-1250950" algn="just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7.40 	Primary Living Donor Grafts - Graft Survival by Age - New Zealand 2008-2022</a:t>
            </a:r>
          </a:p>
          <a:p>
            <a:pPr marL="1250950" indent="-1250950" algn="just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7.41 	Primary Deceased Donor Grafts by Donor Pathway - Patient Survival - Australia 2008-2022</a:t>
            </a:r>
          </a:p>
          <a:p>
            <a:pPr marL="1250950" indent="-1250950" algn="just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7.42 	Primary Deceased Donor Grafts by Donor Pathway - Graft Survival - Australia 2008-2022</a:t>
            </a:r>
          </a:p>
          <a:p>
            <a:pPr marL="1250950" indent="-1250950" algn="just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7.43 	Primary Deceased Donor Grafts by Donor Pathway - Patient Survival - New Zealand 2008-2022</a:t>
            </a:r>
          </a:p>
          <a:p>
            <a:pPr marL="1250950" indent="-1250950" algn="just">
              <a:spcBef>
                <a:spcPts val="300"/>
              </a:spcBef>
              <a:spcAft>
                <a:spcPts val="300"/>
              </a:spcAft>
            </a:pPr>
            <a:r>
              <a:rPr lang="en-AU" sz="1400" dirty="0">
                <a:latin typeface="Arial" panose="020B0604020202020204" pitchFamily="34" charset="0"/>
                <a:cs typeface="Arial" panose="020B0604020202020204" pitchFamily="34" charset="0"/>
              </a:rPr>
              <a:t>Figure 7.44 	Primary Deceased Donor Grafts by Donor Pathway - Graft Survival - New Zealand 2008-2022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2752208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96DF8B1-44BF-46E6-B721-107F884C5A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1" y="549411"/>
            <a:ext cx="7915196" cy="57371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0110627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96DF8B1-44BF-46E6-B721-107F884C5A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2" y="549411"/>
            <a:ext cx="7915194" cy="57371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6096702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96DF8B1-44BF-46E6-B721-107F884C5A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2" y="549411"/>
            <a:ext cx="7915194" cy="5737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018082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96DF8B1-44BF-46E6-B721-107F884C5A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2" y="549411"/>
            <a:ext cx="7915194" cy="5737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4344012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96DF8B1-44BF-46E6-B721-107F884C5A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2" y="549411"/>
            <a:ext cx="7915193" cy="5737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9565819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96DF8B1-44BF-46E6-B721-107F884C5A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2" y="549411"/>
            <a:ext cx="7915193" cy="5737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3318386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96DF8B1-44BF-46E6-B721-107F884C5A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2" y="549411"/>
            <a:ext cx="7915193" cy="5737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7496740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96DF8B1-44BF-46E6-B721-107F884C5A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2" y="549411"/>
            <a:ext cx="7915193" cy="5737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5006438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96DF8B1-44BF-46E6-B721-107F884C5A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2" y="549411"/>
            <a:ext cx="7915193" cy="5737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6969836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96DF8B1-44BF-46E6-B721-107F884C5A8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27892" y="549411"/>
            <a:ext cx="7915192" cy="5737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3203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F1ECE99-36EE-4BD5-BF17-D1CAFB735F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1" y="560428"/>
            <a:ext cx="7915198" cy="573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15770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3C28C47-7BF0-44A4-8325-0EA9FAFC49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1" y="560428"/>
            <a:ext cx="7915198" cy="573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73074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4AAA425-C9E3-43AC-B27F-1D09F04D35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1" y="560428"/>
            <a:ext cx="7915198" cy="573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26455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A4D026A2-7476-44B0-9648-BB98882F7B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48F8FC21-0A44-4045-95A1-B7935DBC60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0209B962-CD29-4D46-A7B0-10F6C7CF1C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Rectangle 23">
              <a:extLst>
                <a:ext uri="{FF2B5EF4-FFF2-40B4-BE49-F238E27FC236}">
                  <a16:creationId xmlns:a16="http://schemas.microsoft.com/office/drawing/2014/main" id="{CC8D40CF-4D47-411D-A8B7-0E4B29E983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25">
              <a:extLst>
                <a:ext uri="{FF2B5EF4-FFF2-40B4-BE49-F238E27FC236}">
                  <a16:creationId xmlns:a16="http://schemas.microsoft.com/office/drawing/2014/main" id="{9B48A2AD-5257-4384-A7F5-A1EE4E688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Isosceles Triangle 13">
              <a:extLst>
                <a:ext uri="{FF2B5EF4-FFF2-40B4-BE49-F238E27FC236}">
                  <a16:creationId xmlns:a16="http://schemas.microsoft.com/office/drawing/2014/main" id="{04C26DE3-844C-47DA-831E-E7D7BF617E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7">
              <a:extLst>
                <a:ext uri="{FF2B5EF4-FFF2-40B4-BE49-F238E27FC236}">
                  <a16:creationId xmlns:a16="http://schemas.microsoft.com/office/drawing/2014/main" id="{922D975E-0684-4AA6-9FB7-929B250D53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8">
              <a:extLst>
                <a:ext uri="{FF2B5EF4-FFF2-40B4-BE49-F238E27FC236}">
                  <a16:creationId xmlns:a16="http://schemas.microsoft.com/office/drawing/2014/main" id="{38ED5A9A-F0C7-4547-BC1E-22FC89BD26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Rectangle 29">
              <a:extLst>
                <a:ext uri="{FF2B5EF4-FFF2-40B4-BE49-F238E27FC236}">
                  <a16:creationId xmlns:a16="http://schemas.microsoft.com/office/drawing/2014/main" id="{2D743765-A245-4349-A5CE-4AB5F078F9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0AF7217B-D042-44D2-9FC7-71FAB6651A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>
              <a:extLst>
                <a:ext uri="{FF2B5EF4-FFF2-40B4-BE49-F238E27FC236}">
                  <a16:creationId xmlns:a16="http://schemas.microsoft.com/office/drawing/2014/main" id="{1CC9171B-8BEB-48B1-B9BE-E9584522D0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03E8462A-FEBA-4848-81CC-3F8DA3E477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2109F83F-40FE-4DB3-84CC-09FB3340D0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1DE492D7-C3C3-48FF-80C8-37021EA026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0B30FF97-2E9A-490A-AED2-90BA2E0EC1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B6D53C7D-A312-47B6-A66A-230A19CFACA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9329D58C-0D2E-4A2B-AD6A-9CEE506784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D446EDE-C690-4461-8BF2-7634808FC8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323F3D34-6531-4AD7-A8C6-195A090281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B9B0AE3F-2350-435F-A9B0-C310BF8763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4EFA655C-9E50-4C14-A89E-AD7B648E4E2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31">
              <a:extLst>
                <a:ext uri="{FF2B5EF4-FFF2-40B4-BE49-F238E27FC236}">
                  <a16:creationId xmlns:a16="http://schemas.microsoft.com/office/drawing/2014/main" id="{3E843863-7D25-4C01-9A17-E817CB6D99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4" name="Rectangle 33">
            <a:extLst>
              <a:ext uri="{FF2B5EF4-FFF2-40B4-BE49-F238E27FC236}">
                <a16:creationId xmlns:a16="http://schemas.microsoft.com/office/drawing/2014/main" id="{7941F9B1-B01B-4A84-89D9-B169AEB4E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 w="9525">
            <a:noFill/>
          </a:ln>
          <a:effectLst>
            <a:outerShdw blurRad="63500" dist="17780" dir="5400000" algn="t" rotWithShape="0">
              <a:prstClr val="black">
                <a:alpha val="4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FC7EFF7-CBBC-4E61-9E36-3CB50512F1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38401" y="560428"/>
            <a:ext cx="7915198" cy="57371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1815929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269</TotalTime>
  <Words>846</Words>
  <Application>Microsoft Office PowerPoint</Application>
  <PresentationFormat>Widescreen</PresentationFormat>
  <Paragraphs>64</Paragraphs>
  <Slides>59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59</vt:i4>
      </vt:variant>
    </vt:vector>
  </HeadingPairs>
  <TitlesOfParts>
    <vt:vector size="63" baseType="lpstr">
      <vt:lpstr>Arial</vt:lpstr>
      <vt:lpstr>Trebuchet MS</vt:lpstr>
      <vt:lpstr>Wingdings 3</vt:lpstr>
      <vt:lpstr>Facet</vt:lpstr>
      <vt:lpstr>Kidney Transplantation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ANZDATA AR 2023 - Transplantation</dc:title>
  <dc:creator>ANZ DATA;Kylie@anzdata.org.au</dc:creator>
  <cp:keywords>#transplant #ANZDATA</cp:keywords>
  <cp:lastModifiedBy>Kylie Hurst</cp:lastModifiedBy>
  <cp:revision>22</cp:revision>
  <dcterms:created xsi:type="dcterms:W3CDTF">2019-09-24T02:19:39Z</dcterms:created>
  <dcterms:modified xsi:type="dcterms:W3CDTF">2023-11-09T10:58:40Z</dcterms:modified>
  <cp:category>46th Annual Report 2023</cp:category>
  <cp:contentStatus/>
</cp:coreProperties>
</file>