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468" r:id="rId2"/>
    <p:sldId id="451" r:id="rId3"/>
    <p:sldId id="454" r:id="rId4"/>
    <p:sldId id="453" r:id="rId5"/>
    <p:sldId id="455" r:id="rId6"/>
    <p:sldId id="456" r:id="rId7"/>
    <p:sldId id="458" r:id="rId8"/>
    <p:sldId id="460" r:id="rId9"/>
    <p:sldId id="461" r:id="rId10"/>
    <p:sldId id="452" r:id="rId11"/>
    <p:sldId id="457" r:id="rId12"/>
    <p:sldId id="462" r:id="rId13"/>
    <p:sldId id="463" r:id="rId14"/>
    <p:sldId id="464" r:id="rId15"/>
    <p:sldId id="465" r:id="rId16"/>
    <p:sldId id="466" r:id="rId17"/>
    <p:sldId id="467" r:id="rId18"/>
  </p:sldIdLst>
  <p:sldSz cx="9144000" cy="6858000" type="screen4x3"/>
  <p:notesSz cx="6797675" cy="9856788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AU"/>
    </a:defPPr>
    <a:lvl1pPr algn="l" rtl="0" eaLnBrk="0" fontAlgn="base" hangingPunct="0">
      <a:lnSpc>
        <a:spcPct val="85000"/>
      </a:lnSpc>
      <a:spcBef>
        <a:spcPct val="30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85000"/>
      </a:lnSpc>
      <a:spcBef>
        <a:spcPct val="30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85000"/>
      </a:lnSpc>
      <a:spcBef>
        <a:spcPct val="30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85000"/>
      </a:lnSpc>
      <a:spcBef>
        <a:spcPct val="30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85000"/>
      </a:lnSpc>
      <a:spcBef>
        <a:spcPct val="30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0000FF"/>
    <a:srgbClr val="3333FF"/>
    <a:srgbClr val="3366FF"/>
    <a:srgbClr val="66FFFF"/>
    <a:srgbClr val="00FF00"/>
    <a:srgbClr val="0000CC"/>
    <a:srgbClr val="FAF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4995" autoAdjust="0"/>
    <p:restoredTop sz="94668" autoAdjust="0"/>
  </p:normalViewPr>
  <p:slideViewPr>
    <p:cSldViewPr>
      <p:cViewPr varScale="1">
        <p:scale>
          <a:sx n="119" d="100"/>
          <a:sy n="119" d="100"/>
        </p:scale>
        <p:origin x="-214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29519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0" y="4699039"/>
            <a:ext cx="4981575" cy="445470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978" tIns="44691" rIns="90978" bIns="446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99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90613" y="850900"/>
            <a:ext cx="4618037" cy="34639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23639426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42382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29322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85673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91263" y="609600"/>
            <a:ext cx="1735137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84263" y="609600"/>
            <a:ext cx="5054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09244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9547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53632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84263" y="1981200"/>
            <a:ext cx="3378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4863" y="1981200"/>
            <a:ext cx="3378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77500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65407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7308850" y="6661150"/>
            <a:ext cx="1285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>
            <a:defPPr>
              <a:defRPr lang="en-US"/>
            </a:defPPr>
            <a:lvl1pPr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AU" sz="1000" b="1" dirty="0">
                <a:solidFill>
                  <a:srgbClr val="080808"/>
                </a:solidFill>
              </a:rPr>
              <a:t>© ANZDATA Registry</a:t>
            </a:r>
            <a:endParaRPr lang="en-US" dirty="0"/>
          </a:p>
        </p:txBody>
      </p:sp>
      <p:pic>
        <p:nvPicPr>
          <p:cNvPr id="4" name="Picture 4" descr="ANZDATA-minut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250" y="6399213"/>
            <a:ext cx="53975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05213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7308850" y="6661150"/>
            <a:ext cx="1285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>
            <a:defPPr>
              <a:defRPr lang="en-US"/>
            </a:defPPr>
            <a:lvl1pPr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AU" sz="1000" b="1" dirty="0">
                <a:solidFill>
                  <a:srgbClr val="080808"/>
                </a:solidFill>
              </a:rPr>
              <a:t>© ANZDATA Registry</a:t>
            </a:r>
            <a:endParaRPr lang="en-US" dirty="0"/>
          </a:p>
        </p:txBody>
      </p:sp>
      <p:pic>
        <p:nvPicPr>
          <p:cNvPr id="3" name="Picture 4" descr="ANZDATA-minut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250" y="6399213"/>
            <a:ext cx="53975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2564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82188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A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63355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17600" y="609600"/>
            <a:ext cx="6908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AU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84263" y="1981200"/>
            <a:ext cx="69088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6" r:id="rId6"/>
    <p:sldLayoutId id="2147483697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+mj-lt"/>
          <a:ea typeface="+mj-ea"/>
          <a:cs typeface="+mj-cs"/>
        </a:defRPr>
      </a:lvl1pPr>
      <a:lvl2pPr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2pPr>
      <a:lvl3pPr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3pPr>
      <a:lvl4pPr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4pPr>
      <a:lvl5pPr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5pPr>
      <a:lvl6pPr marL="457200"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6pPr>
      <a:lvl7pPr marL="914400"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7pPr>
      <a:lvl8pPr marL="1371600"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8pPr>
      <a:lvl9pPr marL="1828800"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9pPr>
    </p:titleStyle>
    <p:bodyStyle>
      <a:lvl1pPr marL="342900" indent="-3429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2pPr>
      <a:lvl3pPr marL="1143000" indent="-2286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3pPr>
      <a:lvl4pPr marL="1600200" indent="-2286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4pPr>
      <a:lvl5pPr marL="2057400" indent="-2286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5pPr>
      <a:lvl6pPr marL="2514600" indent="-2286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6pPr>
      <a:lvl7pPr marL="2971800" indent="-2286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7pPr>
      <a:lvl8pPr marL="3429000" indent="-2286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8pPr>
      <a:lvl9pPr marL="3886200" indent="-2286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package" Target="../embeddings/Microsoft_Excel_Worksheet1.xlsx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331632" y="1124744"/>
            <a:ext cx="6480736" cy="4608512"/>
            <a:chOff x="1406024" y="908720"/>
            <a:chExt cx="6480736" cy="4608512"/>
          </a:xfrm>
        </p:grpSpPr>
        <p:grpSp>
          <p:nvGrpSpPr>
            <p:cNvPr id="3" name="Group 2"/>
            <p:cNvGrpSpPr>
              <a:grpSpLocks/>
            </p:cNvGrpSpPr>
            <p:nvPr/>
          </p:nvGrpSpPr>
          <p:grpSpPr bwMode="auto">
            <a:xfrm>
              <a:off x="1406039" y="908720"/>
              <a:ext cx="6480721" cy="4608512"/>
              <a:chOff x="110717591" y="105570213"/>
              <a:chExt cx="6671603" cy="3181406"/>
            </a:xfrm>
          </p:grpSpPr>
          <p:sp>
            <p:nvSpPr>
              <p:cNvPr id="5" name="Rectangle 4"/>
              <p:cNvSpPr>
                <a:spLocks noChangeArrowheads="1"/>
              </p:cNvSpPr>
              <p:nvPr/>
            </p:nvSpPr>
            <p:spPr bwMode="auto">
              <a:xfrm>
                <a:off x="113981703" y="107141609"/>
                <a:ext cx="3407485" cy="1610010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ctr" anchorCtr="0" compatLnSpc="1">
                <a:prstTxWarp prst="textNoShape">
                  <a:avLst/>
                </a:prstTxWarp>
              </a:bodyPr>
              <a:lstStyle>
                <a:defPPr>
                  <a:defRPr lang="en-AU"/>
                </a:defPPr>
                <a:lvl1pPr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 Black" pitchFamily="34" charset="0"/>
                    <a:cs typeface="Arial" pitchFamily="34" charset="0"/>
                  </a:rPr>
                  <a:t>TRANSPLANT </a:t>
                </a: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 Black" pitchFamily="34" charset="0"/>
                    <a:cs typeface="Arial" pitchFamily="34" charset="0"/>
                  </a:rPr>
                  <a:t>WAITING LIST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" name="Rectangle 5"/>
              <p:cNvSpPr>
                <a:spLocks noChangeArrowheads="1"/>
              </p:cNvSpPr>
              <p:nvPr/>
            </p:nvSpPr>
            <p:spPr bwMode="auto">
              <a:xfrm>
                <a:off x="111395212" y="106001459"/>
                <a:ext cx="2584961" cy="1140150"/>
              </a:xfrm>
              <a:prstGeom prst="rect">
                <a:avLst/>
              </a:prstGeom>
              <a:solidFill>
                <a:srgbClr val="004DC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ctr" anchorCtr="0" compatLnSpc="1">
                <a:prstTxWarp prst="textNoShape">
                  <a:avLst/>
                </a:prstTxWarp>
              </a:bodyPr>
              <a:lstStyle>
                <a:defPPr>
                  <a:defRPr lang="en-AU"/>
                </a:defPPr>
                <a:lvl1pPr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AU" sz="1800" b="0" i="0" u="none" strike="noStrike" cap="none" normalizeH="0" baseline="0" dirty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Arial Black" pitchFamily="34" charset="0"/>
                    <a:cs typeface="Arial" pitchFamily="34" charset="0"/>
                  </a:rPr>
                  <a:t>CHAPTER </a:t>
                </a:r>
                <a:r>
                  <a:rPr kumimoji="0" lang="en-AU" sz="1800" b="0" i="0" u="none" strike="noStrike" cap="none" normalizeH="0" baseline="0" dirty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Arial Black" pitchFamily="34" charset="0"/>
                    <a:cs typeface="Arial" pitchFamily="34" charset="0"/>
                  </a:rPr>
                  <a:t>7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" name="Rectangle 6"/>
              <p:cNvSpPr>
                <a:spLocks noChangeArrowheads="1"/>
              </p:cNvSpPr>
              <p:nvPr/>
            </p:nvSpPr>
            <p:spPr bwMode="auto">
              <a:xfrm>
                <a:off x="113980174" y="106488295"/>
                <a:ext cx="1368350" cy="653314"/>
              </a:xfrm>
              <a:prstGeom prst="rect">
                <a:avLst/>
              </a:prstGeom>
              <a:solidFill>
                <a:srgbClr val="CCE1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AU"/>
                </a:defPPr>
                <a:lvl1pPr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endParaRPr lang="en-AU"/>
              </a:p>
            </p:txBody>
          </p:sp>
          <p:sp>
            <p:nvSpPr>
              <p:cNvPr id="8" name="Rectangle 7"/>
              <p:cNvSpPr>
                <a:spLocks noChangeArrowheads="1"/>
              </p:cNvSpPr>
              <p:nvPr/>
            </p:nvSpPr>
            <p:spPr bwMode="auto">
              <a:xfrm>
                <a:off x="112611824" y="107141609"/>
                <a:ext cx="1368350" cy="653314"/>
              </a:xfrm>
              <a:prstGeom prst="rect">
                <a:avLst/>
              </a:prstGeom>
              <a:solidFill>
                <a:srgbClr val="F6EE7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AU"/>
                </a:defPPr>
                <a:lvl1pPr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endParaRPr lang="en-AU"/>
              </a:p>
            </p:txBody>
          </p:sp>
          <p:sp>
            <p:nvSpPr>
              <p:cNvPr id="9" name="Line 7"/>
              <p:cNvSpPr>
                <a:spLocks noChangeShapeType="1"/>
              </p:cNvSpPr>
              <p:nvPr/>
            </p:nvSpPr>
            <p:spPr bwMode="auto">
              <a:xfrm>
                <a:off x="110717591" y="107141609"/>
                <a:ext cx="6671603" cy="3"/>
              </a:xfrm>
              <a:prstGeom prst="line">
                <a:avLst/>
              </a:prstGeom>
              <a:noFill/>
              <a:ln w="25400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AU"/>
                </a:defPPr>
                <a:lvl1pPr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endParaRPr lang="en-AU"/>
              </a:p>
            </p:txBody>
          </p:sp>
          <p:sp>
            <p:nvSpPr>
              <p:cNvPr id="10" name="Line 8"/>
              <p:cNvSpPr>
                <a:spLocks noChangeShapeType="1"/>
              </p:cNvSpPr>
              <p:nvPr/>
            </p:nvSpPr>
            <p:spPr bwMode="auto">
              <a:xfrm>
                <a:off x="113981703" y="105570213"/>
                <a:ext cx="6" cy="3181406"/>
              </a:xfrm>
              <a:prstGeom prst="line">
                <a:avLst/>
              </a:prstGeom>
              <a:noFill/>
              <a:ln w="25400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AU"/>
                </a:defPPr>
                <a:lvl1pPr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endParaRPr lang="en-AU"/>
              </a:p>
            </p:txBody>
          </p:sp>
        </p:grpSp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6024" y="4316474"/>
              <a:ext cx="1408700" cy="120075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670998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7416800" y="5053013"/>
            <a:ext cx="4756150" cy="35861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971600" y="620688"/>
            <a:ext cx="7227341" cy="5522242"/>
            <a:chOff x="103998830" y="107266585"/>
            <a:chExt cx="4490917" cy="3002809"/>
          </a:xfrm>
        </p:grpSpPr>
        <p:sp>
          <p:nvSpPr>
            <p:cNvPr id="5" name="Text Box 3"/>
            <p:cNvSpPr txBox="1">
              <a:spLocks noChangeArrowheads="1"/>
            </p:cNvSpPr>
            <p:nvPr/>
          </p:nvSpPr>
          <p:spPr bwMode="auto">
            <a:xfrm>
              <a:off x="103999644" y="107266585"/>
              <a:ext cx="4490103" cy="3543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itchFamily="34" charset="0"/>
                </a:rPr>
                <a:t>Figure 7.9 </a:t>
              </a:r>
              <a:r>
                <a:rPr kumimoji="0" 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Numbers of people on active kidney waiting list by year (New Zealand).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graphicFrame>
          <p:nvGraphicFramePr>
            <p:cNvPr id="6" name="Object 5"/>
            <p:cNvGraphicFramePr>
              <a:graphicFrameLocks noChangeAspect="1"/>
            </p:cNvGraphicFramePr>
            <p:nvPr/>
          </p:nvGraphicFramePr>
          <p:xfrm>
            <a:off x="103998830" y="107615018"/>
            <a:ext cx="4329967" cy="26543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50" name="Worksheet" r:id="rId4" imgW="4819751" imgH="3067114" progId="Excel.Sheet.12">
                    <p:embed/>
                  </p:oleObj>
                </mc:Choice>
                <mc:Fallback>
                  <p:oleObj name="Worksheet" r:id="rId4" imgW="4819751" imgH="3067114" progId="Excel.Sheet.12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3998830" y="107615018"/>
                          <a:ext cx="4329967" cy="265437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 algn="in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2915816" y="6093296"/>
            <a:ext cx="34194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*Note: </a:t>
            </a: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Figures 7.9 - 7.16, include advanced data up to 2012.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0989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6426528"/>
              </p:ext>
            </p:extLst>
          </p:nvPr>
        </p:nvGraphicFramePr>
        <p:xfrm>
          <a:off x="1979712" y="1149368"/>
          <a:ext cx="5184576" cy="4007823"/>
        </p:xfrm>
        <a:graphic>
          <a:graphicData uri="http://schemas.openxmlformats.org/drawingml/2006/table">
            <a:tbl>
              <a:tblPr/>
              <a:tblGrid>
                <a:gridCol w="1728192"/>
                <a:gridCol w="1728192"/>
                <a:gridCol w="1728192"/>
              </a:tblGrid>
              <a:tr h="564960">
                <a:tc gridSpan="3">
                  <a:txBody>
                    <a:bodyPr/>
                    <a:lstStyle/>
                    <a:p>
                      <a:pPr marR="0" indent="0" algn="l" rtl="0">
                        <a:spcBef>
                          <a:spcPts val="450"/>
                        </a:spcBef>
                        <a:spcAft>
                          <a:spcPts val="270"/>
                        </a:spcAft>
                        <a:tabLst>
                          <a:tab pos="-27432" algn="l"/>
                        </a:tabLst>
                      </a:pPr>
                      <a:r>
                        <a:rPr lang="en-US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7.10 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790690">
                <a:tc gridSpan="3">
                  <a:txBody>
                    <a:bodyPr/>
                    <a:lstStyle/>
                    <a:p>
                      <a:pPr marR="0" indent="0" algn="ctr" rtl="0">
                        <a:spcBef>
                          <a:spcPts val="450"/>
                        </a:spcBef>
                        <a:spcAft>
                          <a:spcPts val="270"/>
                        </a:spcAft>
                        <a:tabLst>
                          <a:tab pos="-27432" algn="l"/>
                        </a:tabLs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Number of active patients awaiting kidney transplant by transplant unit/renal unit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647145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27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050" b="1" kern="1400" spc="-15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Transplant unit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27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050" b="1" kern="1400" spc="-15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Number of active patients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27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050" b="1" kern="1400" spc="-15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Percentage of all patients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501257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AUCKLAND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492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01257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WELLINGTON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129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501257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CHRISTCURCH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1257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1400"/>
                        </a:spcAft>
                      </a:pPr>
                      <a:r>
                        <a:rPr lang="en-US" sz="10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1400"/>
                        </a:spcAft>
                      </a:pPr>
                      <a:r>
                        <a:rPr lang="en-US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689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1400"/>
                        </a:spcAft>
                      </a:pPr>
                      <a:r>
                        <a:rPr lang="en-US" sz="10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1609725" y="8464550"/>
            <a:ext cx="2828925" cy="215265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63853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5730316"/>
              </p:ext>
            </p:extLst>
          </p:nvPr>
        </p:nvGraphicFramePr>
        <p:xfrm>
          <a:off x="1619672" y="980728"/>
          <a:ext cx="5976663" cy="4370139"/>
        </p:xfrm>
        <a:graphic>
          <a:graphicData uri="http://schemas.openxmlformats.org/drawingml/2006/table">
            <a:tbl>
              <a:tblPr/>
              <a:tblGrid>
                <a:gridCol w="1992221"/>
                <a:gridCol w="1992221"/>
                <a:gridCol w="1992221"/>
              </a:tblGrid>
              <a:tr h="538817">
                <a:tc gridSpan="3">
                  <a:txBody>
                    <a:bodyPr/>
                    <a:lstStyle/>
                    <a:p>
                      <a:pPr marR="13640" indent="0" algn="l" rtl="0">
                        <a:spcBef>
                          <a:spcPts val="450"/>
                        </a:spcBef>
                        <a:spcAft>
                          <a:spcPts val="270"/>
                        </a:spcAft>
                        <a:tabLst>
                          <a:tab pos="-27432" algn="l"/>
                        </a:tabLst>
                      </a:pPr>
                      <a:r>
                        <a:rPr lang="en-US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7.11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829335">
                <a:tc gridSpan="3">
                  <a:txBody>
                    <a:bodyPr/>
                    <a:lstStyle/>
                    <a:p>
                      <a:pPr marR="13640" indent="0" algn="ctr" rtl="0">
                        <a:spcBef>
                          <a:spcPts val="450"/>
                        </a:spcBef>
                        <a:spcAft>
                          <a:spcPts val="270"/>
                        </a:spcAft>
                        <a:tabLst>
                          <a:tab pos="-27432" algn="l"/>
                        </a:tabLs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Percentage authorized Class 1 peak panel reactive antibody (PRA) levels of all active patients awaiting kidney transplant.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94" marR="359994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615793">
                <a:tc>
                  <a:txBody>
                    <a:bodyPr/>
                    <a:lstStyle/>
                    <a:p>
                      <a:pPr marR="9322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50" b="1" kern="1400" spc="-15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Patient</a:t>
                      </a: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 </a:t>
                      </a:r>
                      <a:r>
                        <a:rPr lang="en-US" sz="1050" b="1" kern="1400" spc="-15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peak PRA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97" marR="179997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50" b="1" kern="1400" spc="-15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Number of </a:t>
                      </a:r>
                      <a:br>
                        <a:rPr lang="en-US" sz="1050" b="1" kern="1400" spc="-15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</a:br>
                      <a:r>
                        <a:rPr lang="en-US" sz="1050" b="1" kern="1400" spc="-15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patients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97" marR="179997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50" b="1" kern="1400" spc="-15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Percentage of all </a:t>
                      </a:r>
                      <a:br>
                        <a:rPr lang="en-US" sz="1050" b="1" kern="1400" spc="-15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</a:br>
                      <a:r>
                        <a:rPr lang="en-US" sz="1050" b="1" kern="1400" spc="-15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patients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97" marR="179997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397699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not entered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97699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0-20%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555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397699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21-50%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7699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51-80%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397699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81-100%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7699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1400"/>
                        </a:spcAft>
                      </a:pPr>
                      <a:r>
                        <a:rPr lang="en-US" sz="10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1400"/>
                        </a:spcAft>
                      </a:pPr>
                      <a:r>
                        <a:rPr lang="en-US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689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1400"/>
                        </a:spcAft>
                      </a:pPr>
                      <a:r>
                        <a:rPr lang="en-US" sz="10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-501650" y="10458450"/>
            <a:ext cx="3292475" cy="25431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589490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1004248"/>
              </p:ext>
            </p:extLst>
          </p:nvPr>
        </p:nvGraphicFramePr>
        <p:xfrm>
          <a:off x="1619672" y="764704"/>
          <a:ext cx="5976663" cy="4710237"/>
        </p:xfrm>
        <a:graphic>
          <a:graphicData uri="http://schemas.openxmlformats.org/drawingml/2006/table">
            <a:tbl>
              <a:tblPr/>
              <a:tblGrid>
                <a:gridCol w="1992221"/>
                <a:gridCol w="1992221"/>
                <a:gridCol w="1992221"/>
              </a:tblGrid>
              <a:tr h="688977">
                <a:tc gridSpan="3">
                  <a:txBody>
                    <a:bodyPr/>
                    <a:lstStyle/>
                    <a:p>
                      <a:pPr marR="0" indent="0" algn="l" rtl="0">
                        <a:spcBef>
                          <a:spcPts val="450"/>
                        </a:spcBef>
                        <a:spcAft>
                          <a:spcPts val="270"/>
                        </a:spcAft>
                        <a:tabLst>
                          <a:tab pos="-27432" algn="l"/>
                        </a:tabLst>
                      </a:pPr>
                      <a:r>
                        <a:rPr lang="en-US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7.12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679175">
                <a:tc gridSpan="3">
                  <a:txBody>
                    <a:bodyPr/>
                    <a:lstStyle/>
                    <a:p>
                      <a:pPr marR="0" indent="0" algn="ctr" rtl="0">
                        <a:spcBef>
                          <a:spcPts val="450"/>
                        </a:spcBef>
                        <a:spcAft>
                          <a:spcPts val="270"/>
                        </a:spcAft>
                        <a:tabLst>
                          <a:tab pos="-27432" algn="l"/>
                        </a:tabLs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ABO blood groups of all active patients awaiting kidney transplant.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94" marR="359994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970831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50" b="1" kern="1400" spc="-15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Patient ABO blood group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50" b="1" kern="1400" spc="-15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Number of patients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50" b="1" kern="1400" spc="-15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Percentage of </a:t>
                      </a:r>
                      <a:r>
                        <a:rPr lang="en-US" sz="1050" b="1" kern="1400" spc="-15" dirty="0" smtClean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all</a:t>
                      </a:r>
                      <a:r>
                        <a:rPr lang="en-US" sz="1050" b="1" kern="1400" spc="-15" baseline="0" dirty="0" smtClean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 </a:t>
                      </a:r>
                      <a:r>
                        <a:rPr lang="en-US" sz="1050" b="1" kern="1400" spc="-15" dirty="0" smtClean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patients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395209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not yet grouped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95209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245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395209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AB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5209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395209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301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5209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1400"/>
                        </a:spcAft>
                      </a:pPr>
                      <a:r>
                        <a:rPr lang="en-US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All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1400"/>
                        </a:spcAft>
                      </a:pPr>
                      <a:r>
                        <a:rPr lang="en-US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689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1400"/>
                        </a:spcAft>
                      </a:pPr>
                      <a:r>
                        <a:rPr lang="en-US" sz="10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2855913" y="10464800"/>
            <a:ext cx="3265487" cy="253365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830559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4697284"/>
              </p:ext>
            </p:extLst>
          </p:nvPr>
        </p:nvGraphicFramePr>
        <p:xfrm>
          <a:off x="2051721" y="936839"/>
          <a:ext cx="5040560" cy="4105261"/>
        </p:xfrm>
        <a:graphic>
          <a:graphicData uri="http://schemas.openxmlformats.org/drawingml/2006/table">
            <a:tbl>
              <a:tblPr/>
              <a:tblGrid>
                <a:gridCol w="1260140"/>
                <a:gridCol w="1260140"/>
                <a:gridCol w="1260140"/>
                <a:gridCol w="1260140"/>
              </a:tblGrid>
              <a:tr h="675974">
                <a:tc gridSpan="4">
                  <a:txBody>
                    <a:bodyPr/>
                    <a:lstStyle/>
                    <a:p>
                      <a:pPr marR="13640" indent="0" algn="l" rtl="0">
                        <a:spcBef>
                          <a:spcPts val="450"/>
                        </a:spcBef>
                        <a:spcAft>
                          <a:spcPts val="270"/>
                        </a:spcAft>
                        <a:tabLst>
                          <a:tab pos="-27432" algn="l"/>
                        </a:tabLs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 Figure 7.13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520043">
                <a:tc gridSpan="4">
                  <a:txBody>
                    <a:bodyPr/>
                    <a:lstStyle/>
                    <a:p>
                      <a:pPr marR="13640" indent="0" algn="ctr" rtl="0">
                        <a:spcBef>
                          <a:spcPts val="250"/>
                        </a:spcBef>
                        <a:spcAft>
                          <a:spcPts val="27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Time waiting on dialysis (in years) of all active patients awaiting kidney transplant and patient ABO blood group.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94" marR="359994" marT="17996" marB="17996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884925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400" spc="-15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Patient ABO blood group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400" spc="-15" dirty="0" err="1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Avg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400" spc="-15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Median 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400" spc="-15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Maximum 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373658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3.03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2.25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24.58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73658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AB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3.13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2.04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11.25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373658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2.42</a:t>
                      </a:r>
                      <a:endParaRPr lang="en-US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US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7.17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3658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3.31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2.5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15.83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373658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1400"/>
                        </a:spcAft>
                      </a:pPr>
                      <a:r>
                        <a:rPr lang="en-US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ALL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1400"/>
                        </a:spcAft>
                      </a:pPr>
                      <a:r>
                        <a:rPr lang="en-US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3.08</a:t>
                      </a:r>
                      <a:endParaRPr lang="en-US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1400"/>
                        </a:spcAft>
                      </a:pPr>
                      <a:r>
                        <a:rPr lang="en-US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2.25</a:t>
                      </a:r>
                      <a:endParaRPr lang="en-US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1400"/>
                        </a:spcAft>
                      </a:pPr>
                      <a:r>
                        <a:rPr lang="en-US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24.58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7402513" y="4092575"/>
            <a:ext cx="2936875" cy="2325688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60284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4823918"/>
              </p:ext>
            </p:extLst>
          </p:nvPr>
        </p:nvGraphicFramePr>
        <p:xfrm>
          <a:off x="1547664" y="1052736"/>
          <a:ext cx="6098416" cy="3960439"/>
        </p:xfrm>
        <a:graphic>
          <a:graphicData uri="http://schemas.openxmlformats.org/drawingml/2006/table">
            <a:tbl>
              <a:tblPr/>
              <a:tblGrid>
                <a:gridCol w="1524604"/>
                <a:gridCol w="1524604"/>
                <a:gridCol w="1524604"/>
                <a:gridCol w="1524604"/>
              </a:tblGrid>
              <a:tr h="658705">
                <a:tc gridSpan="4">
                  <a:txBody>
                    <a:bodyPr/>
                    <a:lstStyle/>
                    <a:p>
                      <a:pPr marR="0" indent="0" algn="l" rtl="0">
                        <a:spcBef>
                          <a:spcPts val="450"/>
                        </a:spcBef>
                        <a:spcAft>
                          <a:spcPts val="270"/>
                        </a:spcAft>
                        <a:tabLst>
                          <a:tab pos="-27432" algn="l"/>
                        </a:tabLs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7.14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781454">
                <a:tc gridSpan="4">
                  <a:txBody>
                    <a:bodyPr/>
                    <a:lstStyle/>
                    <a:p>
                      <a:pPr marR="0" indent="0" algn="ctr" rtl="0">
                        <a:spcBef>
                          <a:spcPts val="450"/>
                        </a:spcBef>
                        <a:spcAft>
                          <a:spcPts val="270"/>
                        </a:spcAft>
                        <a:tabLst>
                          <a:tab pos="-27432" algn="l"/>
                        </a:tabLs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Time waiting on dialysis (in years) for all active patients awaiting kidney transplant and patient state or territory.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94" marR="359994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100" b="1" kern="1400" spc="-15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State/Territory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100" b="1" kern="1400" spc="-15" dirty="0" err="1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Avg</a:t>
                      </a:r>
                      <a:r>
                        <a:rPr lang="en-US" sz="1100" b="1" kern="1400" spc="-15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 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100" b="1" kern="1400" spc="-15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Median 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100" b="1" kern="1400" spc="-15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Maximum 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450050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Auckland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3.16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2.46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16.17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50050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Wellington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3.65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2.83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24.58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450050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Christchurch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2.47</a:t>
                      </a:r>
                      <a:endParaRPr lang="en-US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1.75</a:t>
                      </a:r>
                      <a:endParaRPr lang="en-US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12.58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0050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1400"/>
                        </a:spcAft>
                      </a:pPr>
                      <a:r>
                        <a:rPr lang="en-US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ALL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1400"/>
                        </a:spcAft>
                      </a:pPr>
                      <a:r>
                        <a:rPr lang="en-US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3.08</a:t>
                      </a:r>
                      <a:endParaRPr lang="en-US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1400"/>
                        </a:spcAft>
                      </a:pPr>
                      <a:r>
                        <a:rPr lang="en-US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2.25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1400"/>
                        </a:spcAft>
                      </a:pPr>
                      <a:r>
                        <a:rPr lang="en-US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24.58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10033000" y="4083050"/>
            <a:ext cx="3622675" cy="23399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72599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8404834"/>
              </p:ext>
            </p:extLst>
          </p:nvPr>
        </p:nvGraphicFramePr>
        <p:xfrm>
          <a:off x="827584" y="1268083"/>
          <a:ext cx="7588564" cy="3515835"/>
        </p:xfrm>
        <a:graphic>
          <a:graphicData uri="http://schemas.openxmlformats.org/drawingml/2006/table">
            <a:tbl>
              <a:tblPr/>
              <a:tblGrid>
                <a:gridCol w="1407014"/>
                <a:gridCol w="618155"/>
                <a:gridCol w="618155"/>
                <a:gridCol w="618155"/>
                <a:gridCol w="618155"/>
                <a:gridCol w="618155"/>
                <a:gridCol w="618155"/>
                <a:gridCol w="618155"/>
                <a:gridCol w="618155"/>
                <a:gridCol w="618155"/>
                <a:gridCol w="618155"/>
              </a:tblGrid>
              <a:tr h="511211">
                <a:tc gridSpan="11">
                  <a:txBody>
                    <a:bodyPr/>
                    <a:lstStyle/>
                    <a:p>
                      <a:pPr marR="0" indent="0" algn="l" rtl="0">
                        <a:spcBef>
                          <a:spcPts val="450"/>
                        </a:spcBef>
                        <a:spcAft>
                          <a:spcPts val="270"/>
                        </a:spcAft>
                        <a:tabLst>
                          <a:tab pos="-27432" algn="l"/>
                        </a:tabLst>
                      </a:pPr>
                      <a:r>
                        <a:rPr lang="en-US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7.15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53562">
                <a:tc gridSpan="11">
                  <a:txBody>
                    <a:bodyPr/>
                    <a:lstStyle/>
                    <a:p>
                      <a:pPr marR="0" indent="0" algn="ctr" rtl="0">
                        <a:spcBef>
                          <a:spcPts val="450"/>
                        </a:spcBef>
                        <a:spcAft>
                          <a:spcPts val="270"/>
                        </a:spcAft>
                        <a:tabLst>
                          <a:tab pos="-27432" algn="l"/>
                        </a:tabLs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Age of all active patients awaiting kidney transplant.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94" marR="359994" marT="17996" marB="17996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645207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50" b="1" kern="1400" spc="-15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State/Territory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50" b="1" kern="1400" spc="-15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0-9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50" b="1" kern="1400" spc="-15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10-19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50" b="1" kern="1400" spc="-15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20-29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50" b="1" kern="1400" spc="-15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30-39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50" b="1" kern="1400" spc="-15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40-49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50" b="1" kern="1400" spc="-15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50-59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50" b="1" kern="1400" spc="-15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60-69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50" b="1" kern="1400" spc="-15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70-79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50" b="1" kern="1400" spc="-15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80+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50" b="1" kern="1400" spc="-15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ALL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401171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AUCKLAND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143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124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492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01171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WELLINGTON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129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401171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CHRISTCHURCH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171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1400"/>
                        </a:spcAft>
                      </a:pPr>
                      <a:r>
                        <a:rPr lang="en-US" sz="10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ALL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1400"/>
                        </a:spcAft>
                      </a:pPr>
                      <a:r>
                        <a:rPr lang="en-US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1400"/>
                        </a:spcAft>
                      </a:pPr>
                      <a:r>
                        <a:rPr lang="en-US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1400"/>
                        </a:spcAft>
                      </a:pPr>
                      <a:r>
                        <a:rPr lang="en-US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1400"/>
                        </a:spcAft>
                      </a:pPr>
                      <a:r>
                        <a:rPr lang="en-US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1400"/>
                        </a:spcAft>
                      </a:pPr>
                      <a:r>
                        <a:rPr lang="en-US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137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1400"/>
                        </a:spcAft>
                      </a:pPr>
                      <a:r>
                        <a:rPr lang="en-US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1400"/>
                        </a:spcAft>
                      </a:pPr>
                      <a:r>
                        <a:rPr lang="en-US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172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1400"/>
                        </a:spcAft>
                      </a:pPr>
                      <a:r>
                        <a:rPr lang="en-US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1400"/>
                        </a:spcAft>
                      </a:pPr>
                      <a:r>
                        <a:rPr lang="en-US" sz="10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1400"/>
                        </a:spcAft>
                      </a:pPr>
                      <a:r>
                        <a:rPr lang="en-US" sz="10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689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01171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4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050" b="1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of total</a:t>
                      </a:r>
                      <a:endParaRPr lang="en-US" sz="1800" kern="1400" dirty="0">
                        <a:solidFill>
                          <a:srgbClr val="000000"/>
                        </a:solidFill>
                        <a:effectLst/>
                        <a:latin typeface="Perpetua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1400"/>
                        </a:spcAft>
                      </a:pPr>
                      <a:r>
                        <a:rPr lang="en-US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0.4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1400"/>
                        </a:spcAft>
                      </a:pPr>
                      <a:r>
                        <a:rPr lang="en-US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1.9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1400"/>
                        </a:spcAft>
                      </a:pPr>
                      <a:r>
                        <a:rPr lang="en-US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9.0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1400"/>
                        </a:spcAft>
                      </a:pPr>
                      <a:r>
                        <a:rPr lang="en-US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10.2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1400"/>
                        </a:spcAft>
                      </a:pPr>
                      <a:r>
                        <a:rPr lang="en-US" sz="10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19.9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1400"/>
                        </a:spcAft>
                      </a:pPr>
                      <a:r>
                        <a:rPr lang="en-US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29.2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1400"/>
                        </a:spcAft>
                      </a:pPr>
                      <a:r>
                        <a:rPr lang="en-US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25.0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1400"/>
                        </a:spcAft>
                      </a:pPr>
                      <a:r>
                        <a:rPr lang="en-US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4.5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1400"/>
                        </a:spcAft>
                      </a:pPr>
                      <a:r>
                        <a:rPr lang="en-US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0.0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1400"/>
                        </a:spcAft>
                      </a:pPr>
                      <a:r>
                        <a:rPr lang="en-US" sz="10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100.0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5567363" y="6618288"/>
            <a:ext cx="6602412" cy="25273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749387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2398955"/>
              </p:ext>
            </p:extLst>
          </p:nvPr>
        </p:nvGraphicFramePr>
        <p:xfrm>
          <a:off x="2483768" y="1268760"/>
          <a:ext cx="4104456" cy="4176472"/>
        </p:xfrm>
        <a:graphic>
          <a:graphicData uri="http://schemas.openxmlformats.org/drawingml/2006/table">
            <a:tbl>
              <a:tblPr/>
              <a:tblGrid>
                <a:gridCol w="1368152"/>
                <a:gridCol w="1368152"/>
                <a:gridCol w="1368152"/>
              </a:tblGrid>
              <a:tr h="532417">
                <a:tc gridSpan="3">
                  <a:txBody>
                    <a:bodyPr/>
                    <a:lstStyle/>
                    <a:p>
                      <a:pPr marR="0" indent="0" algn="l" rtl="0">
                        <a:spcBef>
                          <a:spcPts val="450"/>
                        </a:spcBef>
                        <a:spcAft>
                          <a:spcPts val="270"/>
                        </a:spcAft>
                        <a:tabLst>
                          <a:tab pos="-27432" algn="l"/>
                        </a:tabLs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7.16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75695">
                <a:tc gridSpan="3">
                  <a:txBody>
                    <a:bodyPr/>
                    <a:lstStyle/>
                    <a:p>
                      <a:pPr marR="0" indent="0" algn="ctr" rtl="0">
                        <a:spcBef>
                          <a:spcPts val="450"/>
                        </a:spcBef>
                        <a:spcAft>
                          <a:spcPts val="270"/>
                        </a:spcAft>
                        <a:tabLst>
                          <a:tab pos="-27432" algn="l"/>
                        </a:tabLs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Number of previous transplants of all active patients awaiting kidney transplant.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94" marR="359994" marT="17996" marB="17996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504095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100" b="1" kern="1400" spc="-15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Number of previous transplants</a:t>
                      </a:r>
                      <a:endParaRPr lang="en-US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100" b="1" kern="1400" spc="-15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Number of  </a:t>
                      </a:r>
                      <a:br>
                        <a:rPr lang="en-US" sz="1100" b="1" kern="1400" spc="-15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</a:br>
                      <a:r>
                        <a:rPr lang="en-US" sz="1100" b="1" kern="1400" spc="-15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patients</a:t>
                      </a:r>
                      <a:endParaRPr lang="en-US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100" b="1" kern="1400" spc="-15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% of all patients waiting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586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US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  <a:endParaRPr lang="en-US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US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US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1400"/>
                        </a:spcAft>
                      </a:pPr>
                      <a:r>
                        <a:rPr lang="en-US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ALL</a:t>
                      </a:r>
                      <a:endParaRPr lang="en-US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1400"/>
                        </a:spcAft>
                      </a:pPr>
                      <a:r>
                        <a:rPr lang="en-US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689</a:t>
                      </a:r>
                      <a:endParaRPr lang="en-US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1400"/>
                        </a:spcAft>
                      </a:pPr>
                      <a:r>
                        <a:rPr lang="en-US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9648825" y="9029700"/>
            <a:ext cx="2527300" cy="3084513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81172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3"/>
          <p:cNvSpPr>
            <a:spLocks noChangeArrowheads="1" noChangeShapeType="1"/>
          </p:cNvSpPr>
          <p:nvPr/>
        </p:nvSpPr>
        <p:spPr bwMode="auto">
          <a:xfrm>
            <a:off x="-433388" y="5246688"/>
            <a:ext cx="4883151" cy="341471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-655638" y="5540375"/>
            <a:ext cx="5302251" cy="447675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619672" y="620688"/>
            <a:ext cx="5884763" cy="5688632"/>
            <a:chOff x="103026995" y="108478110"/>
            <a:chExt cx="3293352" cy="3621055"/>
          </a:xfrm>
        </p:grpSpPr>
        <p:sp>
          <p:nvSpPr>
            <p:cNvPr id="6" name="Text Box 3"/>
            <p:cNvSpPr txBox="1">
              <a:spLocks noChangeArrowheads="1"/>
            </p:cNvSpPr>
            <p:nvPr/>
          </p:nvSpPr>
          <p:spPr bwMode="auto">
            <a:xfrm>
              <a:off x="103026995" y="108478110"/>
              <a:ext cx="3293352" cy="512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ts val="450"/>
                </a:spcBef>
                <a:spcAft>
                  <a:spcPts val="263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itchFamily="34" charset="0"/>
                </a:rPr>
                <a:t>Figure 7.1 </a:t>
              </a:r>
              <a:r>
                <a:rPr kumimoji="0" 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Numbers of people on active kidney transplant waiting list by year (Australia).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pic>
          <p:nvPicPr>
            <p:cNvPr id="1028" name="Picture 4" descr="WLnums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029801" y="108990763"/>
              <a:ext cx="3108996" cy="31084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358775" y="887571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7712075" y="2876550"/>
            <a:ext cx="5354638" cy="615632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6215036"/>
              </p:ext>
            </p:extLst>
          </p:nvPr>
        </p:nvGraphicFramePr>
        <p:xfrm>
          <a:off x="2454223" y="608016"/>
          <a:ext cx="4278018" cy="5629299"/>
        </p:xfrm>
        <a:graphic>
          <a:graphicData uri="http://schemas.openxmlformats.org/drawingml/2006/table">
            <a:tbl>
              <a:tblPr/>
              <a:tblGrid>
                <a:gridCol w="1426006"/>
                <a:gridCol w="1426006"/>
                <a:gridCol w="1426006"/>
              </a:tblGrid>
              <a:tr h="503544">
                <a:tc gridSpan="3">
                  <a:txBody>
                    <a:bodyPr/>
                    <a:lstStyle/>
                    <a:p>
                      <a:pPr marR="0" indent="0" algn="l" rtl="0">
                        <a:spcBef>
                          <a:spcPts val="450"/>
                        </a:spcBef>
                        <a:spcAft>
                          <a:spcPts val="270"/>
                        </a:spcAft>
                        <a:tabLst>
                          <a:tab pos="-27432" algn="l"/>
                        </a:tabLs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7.2 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644471">
                <a:tc gridSpan="3">
                  <a:txBody>
                    <a:bodyPr/>
                    <a:lstStyle/>
                    <a:p>
                      <a:pPr marR="0" indent="0" algn="ctr" rtl="0">
                        <a:spcBef>
                          <a:spcPts val="450"/>
                        </a:spcBef>
                        <a:spcAft>
                          <a:spcPts val="270"/>
                        </a:spcAft>
                        <a:tabLst>
                          <a:tab pos="-27432" algn="l"/>
                        </a:tabLs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Number of active patients awaiting kidney transplant by state or territory.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611464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27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100" b="1" kern="1400" spc="-15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State/Territory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27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100" b="1" kern="1400" spc="-15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Number of active patients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27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100" b="1" kern="1400" spc="-15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Percentage of all patients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429980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27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1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NSW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27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1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503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27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100" kern="1400" spc="-15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43%</a:t>
                      </a:r>
                      <a:endParaRPr lang="en-US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29980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27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1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VIC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27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1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318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27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1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28%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429980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27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1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QLD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27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1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128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27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1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11%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9980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27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1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WA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27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1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95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27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1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8%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429980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27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1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27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1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43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27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1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4%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9980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27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1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ACT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27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1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45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27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1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4%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429980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27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1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TAS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27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1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17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27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1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1%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29980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27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1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NT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27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1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9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27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1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1%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429980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27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100" b="1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ALL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27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100" b="1" kern="1400" spc="-15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1158</a:t>
                      </a:r>
                      <a:endParaRPr lang="en-US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27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100" b="1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100%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Control 1"/>
          <p:cNvSpPr>
            <a:spLocks noChangeArrowheads="1" noChangeShapeType="1"/>
          </p:cNvSpPr>
          <p:nvPr/>
        </p:nvSpPr>
        <p:spPr bwMode="auto">
          <a:xfrm>
            <a:off x="3636963" y="5897563"/>
            <a:ext cx="2717800" cy="35591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68932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3476262"/>
              </p:ext>
            </p:extLst>
          </p:nvPr>
        </p:nvGraphicFramePr>
        <p:xfrm>
          <a:off x="1989914" y="620514"/>
          <a:ext cx="5102367" cy="5112742"/>
        </p:xfrm>
        <a:graphic>
          <a:graphicData uri="http://schemas.openxmlformats.org/drawingml/2006/table">
            <a:tbl>
              <a:tblPr/>
              <a:tblGrid>
                <a:gridCol w="1700789"/>
                <a:gridCol w="1700789"/>
                <a:gridCol w="1700789"/>
              </a:tblGrid>
              <a:tr h="604826">
                <a:tc gridSpan="3">
                  <a:txBody>
                    <a:bodyPr/>
                    <a:lstStyle/>
                    <a:p>
                      <a:pPr marR="13640" indent="0" algn="l" rtl="0">
                        <a:spcBef>
                          <a:spcPts val="450"/>
                        </a:spcBef>
                        <a:spcAft>
                          <a:spcPts val="270"/>
                        </a:spcAft>
                        <a:tabLst>
                          <a:tab pos="-27432" algn="l"/>
                        </a:tabLs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7.3 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975016">
                <a:tc gridSpan="3">
                  <a:txBody>
                    <a:bodyPr/>
                    <a:lstStyle/>
                    <a:p>
                      <a:pPr marR="13640" indent="0" algn="ctr" rtl="0">
                        <a:spcBef>
                          <a:spcPts val="450"/>
                        </a:spcBef>
                        <a:spcAft>
                          <a:spcPts val="270"/>
                        </a:spcAft>
                        <a:tabLst>
                          <a:tab pos="-27432" algn="l"/>
                        </a:tabLs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Percentage authorized Class 1 peak panel reactive antibody (PRA) levels of all active patients awaiting kidney transplant.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94" marR="359994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769071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400" spc="-15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Patient</a:t>
                      </a: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 </a:t>
                      </a:r>
                      <a:r>
                        <a:rPr lang="en-US" sz="1100" b="1" kern="1400" spc="-15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peak PRA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400" spc="-15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Number of patients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400" spc="-15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Percentage of all </a:t>
                      </a:r>
                      <a:br>
                        <a:rPr lang="en-US" sz="1100" b="1" kern="1400" spc="-15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</a:br>
                      <a:r>
                        <a:rPr lang="en-US" sz="1100" b="1" kern="1400" spc="-15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patients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473120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Not entered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9525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102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9%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62735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– 20%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9525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789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68%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461488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kern="1400" spc="-15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21- 50%</a:t>
                      </a:r>
                      <a:endParaRPr lang="en-US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9525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kern="1400" spc="-15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122</a:t>
                      </a:r>
                      <a:endParaRPr lang="en-US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11%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1488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51- 80%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9525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84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7%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414386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4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100" kern="1400" spc="-15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81-100%</a:t>
                      </a:r>
                      <a:endParaRPr lang="en-US" sz="2000" kern="1400">
                        <a:solidFill>
                          <a:srgbClr val="000000"/>
                        </a:solidFill>
                        <a:effectLst/>
                        <a:latin typeface="Perpetua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9525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kern="1400" spc="-15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61</a:t>
                      </a:r>
                      <a:endParaRPr lang="en-US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5%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061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4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100" b="1" kern="1400" spc="-15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ALL</a:t>
                      </a:r>
                      <a:endParaRPr lang="en-US" sz="2000" kern="1400">
                        <a:solidFill>
                          <a:srgbClr val="000000"/>
                        </a:solidFill>
                        <a:effectLst/>
                        <a:latin typeface="Perpetua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9525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400" spc="-15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1158</a:t>
                      </a:r>
                      <a:endParaRPr lang="en-US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100%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-463550" y="9952038"/>
            <a:ext cx="3214688" cy="281305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10613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-146050" y="5715000"/>
            <a:ext cx="2601913" cy="38227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6941089"/>
              </p:ext>
            </p:extLst>
          </p:nvPr>
        </p:nvGraphicFramePr>
        <p:xfrm>
          <a:off x="1942861" y="760412"/>
          <a:ext cx="5221428" cy="4540796"/>
        </p:xfrm>
        <a:graphic>
          <a:graphicData uri="http://schemas.openxmlformats.org/drawingml/2006/table">
            <a:tbl>
              <a:tblPr/>
              <a:tblGrid>
                <a:gridCol w="1740476"/>
                <a:gridCol w="1740476"/>
                <a:gridCol w="1740476"/>
              </a:tblGrid>
              <a:tr h="566930">
                <a:tc gridSpan="3">
                  <a:txBody>
                    <a:bodyPr/>
                    <a:lstStyle/>
                    <a:p>
                      <a:pPr marR="0" indent="0" algn="l" rtl="0">
                        <a:spcBef>
                          <a:spcPts val="450"/>
                        </a:spcBef>
                        <a:spcAft>
                          <a:spcPts val="270"/>
                        </a:spcAft>
                        <a:tabLst>
                          <a:tab pos="-27432" algn="l"/>
                        </a:tabLs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7.4 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873533">
                <a:tc gridSpan="3">
                  <a:txBody>
                    <a:bodyPr/>
                    <a:lstStyle/>
                    <a:p>
                      <a:pPr marR="0" indent="0" algn="ctr" rtl="0">
                        <a:spcBef>
                          <a:spcPts val="450"/>
                        </a:spcBef>
                        <a:spcAft>
                          <a:spcPts val="270"/>
                        </a:spcAft>
                        <a:tabLst>
                          <a:tab pos="-27432" algn="l"/>
                        </a:tabLs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ABO blood groups of all active patients awaiting kidney transplant.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94" marR="359994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873533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400" spc="-15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Patient ABO blood group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400" spc="-15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Number of patients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400" spc="-15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Percentage of all patients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445360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350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30%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45360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AB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1%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445360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174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15%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5360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619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54%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445360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ALL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400" spc="-15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1158</a:t>
                      </a:r>
                      <a:endParaRPr lang="en-US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100%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2751138" y="9942513"/>
            <a:ext cx="3308350" cy="28241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35040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2227263" y="5567363"/>
            <a:ext cx="3890962" cy="49307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8324879"/>
              </p:ext>
            </p:extLst>
          </p:nvPr>
        </p:nvGraphicFramePr>
        <p:xfrm>
          <a:off x="1691680" y="724185"/>
          <a:ext cx="5687512" cy="4168299"/>
        </p:xfrm>
        <a:graphic>
          <a:graphicData uri="http://schemas.openxmlformats.org/drawingml/2006/table">
            <a:tbl>
              <a:tblPr/>
              <a:tblGrid>
                <a:gridCol w="1421878"/>
                <a:gridCol w="1421878"/>
                <a:gridCol w="1421878"/>
                <a:gridCol w="1421878"/>
              </a:tblGrid>
              <a:tr h="603009">
                <a:tc gridSpan="4">
                  <a:txBody>
                    <a:bodyPr/>
                    <a:lstStyle/>
                    <a:p>
                      <a:pPr marR="13640" indent="0" algn="l" rtl="0">
                        <a:spcBef>
                          <a:spcPts val="450"/>
                        </a:spcBef>
                        <a:spcAft>
                          <a:spcPts val="270"/>
                        </a:spcAft>
                        <a:tabLst>
                          <a:tab pos="-27432" algn="l"/>
                        </a:tabLs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 Figure 7.5 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589638">
                <a:tc gridSpan="4">
                  <a:txBody>
                    <a:bodyPr/>
                    <a:lstStyle/>
                    <a:p>
                      <a:pPr marR="13640" indent="0" algn="ctr" rtl="0">
                        <a:spcBef>
                          <a:spcPts val="250"/>
                        </a:spcBef>
                        <a:spcAft>
                          <a:spcPts val="27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Time waiting on dialysis (in years) of all active patients awaiting kidney transplant and patient ABO blood group.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94" marR="359994" marT="17996" marB="17996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400" spc="-15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Patient ABO blood group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400" spc="-15" dirty="0" err="1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Avg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400" spc="-15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Median 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400" spc="-15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Maximum 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465516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3.1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2.6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18.4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65516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AB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4.1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4.0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10.5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465516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kern="1400" spc="-15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4.0</a:t>
                      </a:r>
                      <a:endParaRPr lang="en-US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kern="1400" spc="-15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3.4</a:t>
                      </a:r>
                      <a:endParaRPr lang="en-US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19.2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5516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3.7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3.2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16.7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465516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ALL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400" spc="-15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3.6</a:t>
                      </a:r>
                      <a:endParaRPr lang="en-US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400" spc="-15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3.1</a:t>
                      </a:r>
                      <a:endParaRPr lang="en-US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19.2</a:t>
                      </a:r>
                      <a:endParaRPr lang="en-US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10150475" y="3563938"/>
            <a:ext cx="3521075" cy="26066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73818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-506413" y="8047038"/>
            <a:ext cx="5102226" cy="403542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6957402"/>
              </p:ext>
            </p:extLst>
          </p:nvPr>
        </p:nvGraphicFramePr>
        <p:xfrm>
          <a:off x="1115616" y="620688"/>
          <a:ext cx="6964418" cy="4822433"/>
        </p:xfrm>
        <a:graphic>
          <a:graphicData uri="http://schemas.openxmlformats.org/drawingml/2006/table">
            <a:tbl>
              <a:tblPr/>
              <a:tblGrid>
                <a:gridCol w="1152128"/>
                <a:gridCol w="581229"/>
                <a:gridCol w="581229"/>
                <a:gridCol w="581229"/>
                <a:gridCol w="581229"/>
                <a:gridCol w="581229"/>
                <a:gridCol w="581229"/>
                <a:gridCol w="581229"/>
                <a:gridCol w="581229"/>
                <a:gridCol w="581229"/>
                <a:gridCol w="581229"/>
              </a:tblGrid>
              <a:tr h="565608">
                <a:tc gridSpan="11">
                  <a:txBody>
                    <a:bodyPr/>
                    <a:lstStyle/>
                    <a:p>
                      <a:pPr marR="0" indent="0" algn="l" rtl="0">
                        <a:spcBef>
                          <a:spcPts val="450"/>
                        </a:spcBef>
                        <a:spcAft>
                          <a:spcPts val="270"/>
                        </a:spcAft>
                        <a:tabLst>
                          <a:tab pos="-27432" algn="l"/>
                        </a:tabLs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7.6 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42504">
                <a:tc gridSpan="11">
                  <a:txBody>
                    <a:bodyPr/>
                    <a:lstStyle/>
                    <a:p>
                      <a:pPr marR="0" indent="0" algn="ctr" rtl="0">
                        <a:spcBef>
                          <a:spcPts val="450"/>
                        </a:spcBef>
                        <a:spcAft>
                          <a:spcPts val="270"/>
                        </a:spcAft>
                        <a:tabLst>
                          <a:tab pos="-27432" algn="l"/>
                        </a:tabLs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Age of all active patients awaiting kidney transplant.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94" marR="359994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713864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400" spc="-15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State/Territory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400" spc="-15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0-9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400" spc="-15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10-19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400" spc="-15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20-29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400" spc="-15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30-39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400" spc="-15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40-49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400" spc="-15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50-59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400" spc="-15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60-69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400" spc="-15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70-79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400" spc="-15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80+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400" spc="-15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ALL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446060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kern="1400" spc="-15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NSW/ACT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117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155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145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1*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548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35078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VIC/TAS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108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335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435078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kern="1400" spc="-15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QLD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kern="1400" spc="-15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kern="1400" spc="-15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kern="1400" spc="-15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kern="1400" spc="-15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kern="1400" spc="-15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kern="1400" spc="-15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kern="1400" spc="-15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kern="1400" spc="-15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128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5078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WA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95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446060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kern="1400" spc="-15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SA/NT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kern="1400" spc="-15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kern="1400" spc="-15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kern="1400" spc="-15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kern="1400" spc="-15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kern="1400" spc="-15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kern="1400" spc="-15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kern="1400" spc="-15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kern="1400" spc="-15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52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6060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400" spc="-15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ALL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400" spc="-15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400" spc="-15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400" spc="-15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400" spc="-15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151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400" spc="-15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254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400" spc="-15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342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400" spc="-15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289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400" spc="-15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kern="1400" spc="-15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1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1158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57043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4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000" b="1" kern="1400" spc="-15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of total</a:t>
                      </a:r>
                      <a:endParaRPr lang="en-US" sz="1600" kern="1400">
                        <a:solidFill>
                          <a:srgbClr val="000000"/>
                        </a:solidFill>
                        <a:effectLst/>
                        <a:latin typeface="Perpetua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400" spc="-15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0%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400" spc="-15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2%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400" spc="-15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6%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400" spc="-15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13%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400" spc="-15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22%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400" spc="-15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30%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400" spc="-15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25%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400" spc="-15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2%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400" spc="-15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0%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100%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Control 1"/>
          <p:cNvSpPr>
            <a:spLocks noChangeArrowheads="1" noChangeShapeType="1"/>
          </p:cNvSpPr>
          <p:nvPr/>
        </p:nvSpPr>
        <p:spPr bwMode="auto">
          <a:xfrm>
            <a:off x="6604000" y="6005513"/>
            <a:ext cx="4633913" cy="290512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97421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7937500" y="6407150"/>
            <a:ext cx="4981575" cy="57689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0675466"/>
              </p:ext>
            </p:extLst>
          </p:nvPr>
        </p:nvGraphicFramePr>
        <p:xfrm>
          <a:off x="2333638" y="1333606"/>
          <a:ext cx="4470609" cy="3751578"/>
        </p:xfrm>
        <a:graphic>
          <a:graphicData uri="http://schemas.openxmlformats.org/drawingml/2006/table">
            <a:tbl>
              <a:tblPr/>
              <a:tblGrid>
                <a:gridCol w="1490203"/>
                <a:gridCol w="1490203"/>
                <a:gridCol w="1490203"/>
              </a:tblGrid>
              <a:tr h="571500">
                <a:tc gridSpan="3">
                  <a:txBody>
                    <a:bodyPr/>
                    <a:lstStyle/>
                    <a:p>
                      <a:pPr marR="0" indent="0" algn="l" rtl="0">
                        <a:spcBef>
                          <a:spcPts val="450"/>
                        </a:spcBef>
                        <a:spcAft>
                          <a:spcPts val="270"/>
                        </a:spcAft>
                        <a:tabLst>
                          <a:tab pos="-27432" algn="l"/>
                        </a:tabLst>
                      </a:pPr>
                      <a:r>
                        <a:rPr lang="en-US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7.7 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504706">
                <a:tc gridSpan="3">
                  <a:txBody>
                    <a:bodyPr/>
                    <a:lstStyle/>
                    <a:p>
                      <a:pPr marR="0" indent="0" algn="ctr" rtl="0">
                        <a:spcBef>
                          <a:spcPts val="450"/>
                        </a:spcBef>
                        <a:spcAft>
                          <a:spcPts val="270"/>
                        </a:spcAft>
                        <a:tabLst>
                          <a:tab pos="-27432" algn="l"/>
                        </a:tabLs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Number of previous transplants of all active patients awaiting kidney transplant.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94" marR="359994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050" b="1" kern="1400" spc="-15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Number of previous transplants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050" b="1" kern="1400" spc="-15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Number of  </a:t>
                      </a:r>
                      <a:br>
                        <a:rPr lang="en-US" sz="1050" b="1" kern="1400" spc="-15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</a:br>
                      <a:r>
                        <a:rPr lang="en-US" sz="1050" b="1" kern="1400" spc="-15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patients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050" b="1" kern="1400" spc="-15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% of all patients waiting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484674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050" kern="1400" spc="-15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0*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05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912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05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79%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73022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05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05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208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05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18%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473022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050" kern="1400" spc="-15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050" kern="1400" spc="-15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31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05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3%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4674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05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05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7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05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0%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327932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050" b="1" kern="1400" spc="-15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ALL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050" b="1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1158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050" b="1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100%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Control 1"/>
          <p:cNvSpPr>
            <a:spLocks noChangeArrowheads="1" noChangeShapeType="1"/>
          </p:cNvSpPr>
          <p:nvPr/>
        </p:nvSpPr>
        <p:spPr bwMode="auto">
          <a:xfrm>
            <a:off x="7667625" y="9415463"/>
            <a:ext cx="2527300" cy="280511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6829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276225" y="3430588"/>
            <a:ext cx="5114925" cy="617855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-1711325" y="8996363"/>
            <a:ext cx="6137275" cy="33782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7" name="Control 2"/>
          <p:cNvSpPr>
            <a:spLocks noChangeArrowheads="1" noChangeShapeType="1"/>
          </p:cNvSpPr>
          <p:nvPr/>
        </p:nvSpPr>
        <p:spPr bwMode="auto">
          <a:xfrm>
            <a:off x="-1711325" y="8996363"/>
            <a:ext cx="6137275" cy="33782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9" name="Control 3"/>
          <p:cNvSpPr>
            <a:spLocks noChangeArrowheads="1" noChangeShapeType="1"/>
          </p:cNvSpPr>
          <p:nvPr/>
        </p:nvSpPr>
        <p:spPr bwMode="auto">
          <a:xfrm>
            <a:off x="-1711325" y="9001125"/>
            <a:ext cx="6137275" cy="3363913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4573364"/>
              </p:ext>
            </p:extLst>
          </p:nvPr>
        </p:nvGraphicFramePr>
        <p:xfrm>
          <a:off x="1785952" y="593626"/>
          <a:ext cx="5522352" cy="5499667"/>
        </p:xfrm>
        <a:graphic>
          <a:graphicData uri="http://schemas.openxmlformats.org/drawingml/2006/table">
            <a:tbl>
              <a:tblPr/>
              <a:tblGrid>
                <a:gridCol w="1380588"/>
                <a:gridCol w="1380588"/>
                <a:gridCol w="1380588"/>
                <a:gridCol w="1380588"/>
              </a:tblGrid>
              <a:tr h="521726">
                <a:tc gridSpan="4">
                  <a:txBody>
                    <a:bodyPr/>
                    <a:lstStyle/>
                    <a:p>
                      <a:pPr marR="0" indent="0" algn="l" rtl="0">
                        <a:spcBef>
                          <a:spcPts val="450"/>
                        </a:spcBef>
                        <a:spcAft>
                          <a:spcPts val="270"/>
                        </a:spcAft>
                        <a:tabLst>
                          <a:tab pos="-27432" algn="l"/>
                        </a:tabLst>
                      </a:pPr>
                      <a:r>
                        <a:rPr lang="en-US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7.8 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717178">
                <a:tc gridSpan="4">
                  <a:txBody>
                    <a:bodyPr/>
                    <a:lstStyle/>
                    <a:p>
                      <a:pPr marR="0" indent="0" algn="ctr" rtl="0">
                        <a:spcBef>
                          <a:spcPts val="450"/>
                        </a:spcBef>
                        <a:spcAft>
                          <a:spcPts val="270"/>
                        </a:spcAft>
                        <a:tabLst>
                          <a:tab pos="-27432" algn="l"/>
                        </a:tabLs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Time waiting on dialysis (in years) for all active patients awaiting kidney transplant and patient state or territory.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94" marR="359994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507592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050" b="1" kern="1400" spc="-15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State/Territory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050" b="1" kern="1400" spc="-15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Avg 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050" b="1" kern="1400" spc="-15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Median 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050" b="1" kern="1400" spc="-15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Maximum 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417019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05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05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2.4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05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1.6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05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8.5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17019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05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TAS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05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2.5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05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1.8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05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6.3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417019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05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QLD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05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2.8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050" kern="1400" spc="-15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2.3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05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11.4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7019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05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WA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05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3.2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05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2.7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05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19.2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417019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05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VIC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050" kern="1400" spc="-15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3.4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050" kern="1400" spc="-15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2.9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05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16.7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7019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05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NSW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05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4.0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05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3.6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05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18.4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417019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05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NT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050" kern="1400" spc="-15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4.1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050" kern="1400" spc="-15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3.3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05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8.4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7019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05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ACT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05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4.1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05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3.5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050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12.0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417019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050" b="1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ALL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050" b="1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3.6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050" b="1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3.1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27432" algn="l"/>
                          <a:tab pos="0" algn="l"/>
                        </a:tabLst>
                      </a:pPr>
                      <a:r>
                        <a:rPr lang="en-US" sz="1050" b="1" kern="1400" spc="-15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19.2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9912350" y="9093200"/>
            <a:ext cx="3622675" cy="3443288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92601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01 pp">
  <a:themeElements>
    <a:clrScheme name="">
      <a:dk1>
        <a:srgbClr val="000000"/>
      </a:dk1>
      <a:lt1>
        <a:srgbClr val="3365FB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ADB8FD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Registr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7938" cap="flat" cmpd="sng" algn="ctr">
          <a:solidFill>
            <a:srgbClr val="FFFF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85000"/>
          </a:lnSpc>
          <a:spcBef>
            <a:spcPct val="30000"/>
          </a:spcBef>
          <a:spcAft>
            <a:spcPct val="0"/>
          </a:spcAft>
          <a:buClrTx/>
          <a:buSzTx/>
          <a:buFontTx/>
          <a:buNone/>
          <a:tabLst/>
          <a:defRPr kumimoji="0" lang="en-US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7938" cap="flat" cmpd="sng" algn="ctr">
          <a:solidFill>
            <a:srgbClr val="FFFF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85000"/>
          </a:lnSpc>
          <a:spcBef>
            <a:spcPct val="30000"/>
          </a:spcBef>
          <a:spcAft>
            <a:spcPct val="0"/>
          </a:spcAft>
          <a:buClrTx/>
          <a:buSzTx/>
          <a:buFontTx/>
          <a:buNone/>
          <a:tabLst/>
          <a:defRPr kumimoji="0" lang="en-US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Registr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gistr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gistr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gistr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gistr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gistr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gistr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C01 pp</Template>
  <TotalTime>56</TotalTime>
  <Pages>1</Pages>
  <Words>871</Words>
  <Application>Microsoft Office PowerPoint</Application>
  <PresentationFormat>On-screen Show (4:3)</PresentationFormat>
  <Paragraphs>461</Paragraphs>
  <Slides>17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C01 pp</vt:lpstr>
      <vt:lpstr>Worksheet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Anzdata Registry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Alan Hurst</dc:creator>
  <cp:keywords/>
  <dc:description/>
  <cp:lastModifiedBy>ANZDATA </cp:lastModifiedBy>
  <cp:revision>52</cp:revision>
  <cp:lastPrinted>2012-04-30T00:52:03Z</cp:lastPrinted>
  <dcterms:created xsi:type="dcterms:W3CDTF">2012-04-30T00:29:48Z</dcterms:created>
  <dcterms:modified xsi:type="dcterms:W3CDTF">2012-06-05T05:57:33Z</dcterms:modified>
</cp:coreProperties>
</file>