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2" autoAdjust="0"/>
    <p:restoredTop sz="94660"/>
  </p:normalViewPr>
  <p:slideViewPr>
    <p:cSldViewPr snapToGrid="0">
      <p:cViewPr varScale="1">
        <p:scale>
          <a:sx n="111" d="100"/>
          <a:sy n="111" d="100"/>
        </p:scale>
        <p:origin x="30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26/11/2025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07241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26/11/2025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147390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26/11/2025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334593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26/11/2025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730352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26/11/2025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37723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26/11/2025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02932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26/11/2025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416932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26/11/2025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33735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CDDD60-8BC9-4A56-805C-3B1FC1BAEC1F}" type="datetimeFigureOut">
              <a:rPr lang="en-AU" smtClean="0"/>
              <a:t>26/11/2025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969730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DDD60-8BC9-4A56-805C-3B1FC1BAEC1F}" type="datetimeFigureOut">
              <a:rPr lang="en-AU" smtClean="0"/>
              <a:t>26/11/2025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226436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CDDD60-8BC9-4A56-805C-3B1FC1BAEC1F}" type="datetimeFigureOut">
              <a:rPr lang="en-AU" smtClean="0"/>
              <a:t>26/11/2025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693278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CDDD60-8BC9-4A56-805C-3B1FC1BAEC1F}" type="datetimeFigureOut">
              <a:rPr lang="en-AU" smtClean="0"/>
              <a:t>26/11/2025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1881131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CDDD60-8BC9-4A56-805C-3B1FC1BAEC1F}" type="datetimeFigureOut">
              <a:rPr lang="en-AU" smtClean="0"/>
              <a:t>26/11/2025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404487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CDDD60-8BC9-4A56-805C-3B1FC1BAEC1F}" type="datetimeFigureOut">
              <a:rPr lang="en-AU" smtClean="0"/>
              <a:t>26/11/2025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359165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6CDDD60-8BC9-4A56-805C-3B1FC1BAEC1F}" type="datetimeFigureOut">
              <a:rPr lang="en-AU" smtClean="0"/>
              <a:t>26/11/2025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Tree>
    <p:extLst>
      <p:ext uri="{BB962C8B-B14F-4D97-AF65-F5344CB8AC3E}">
        <p14:creationId xmlns:p14="http://schemas.microsoft.com/office/powerpoint/2010/main" val="296953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CD35A42-0430-4B7F-A768-F5C77B9302EB}" type="slidenum">
              <a:rPr lang="en-AU" smtClean="0"/>
              <a:t>‹#›</a:t>
            </a:fld>
            <a:endParaRPr lang="en-AU"/>
          </a:p>
        </p:txBody>
      </p:sp>
      <p:sp>
        <p:nvSpPr>
          <p:cNvPr id="5" name="Date Placeholder 4"/>
          <p:cNvSpPr>
            <a:spLocks noGrp="1"/>
          </p:cNvSpPr>
          <p:nvPr>
            <p:ph type="dt" sz="half" idx="10"/>
          </p:nvPr>
        </p:nvSpPr>
        <p:spPr/>
        <p:txBody>
          <a:bodyPr/>
          <a:lstStyle/>
          <a:p>
            <a:fld id="{A6CDDD60-8BC9-4A56-805C-3B1FC1BAEC1F}" type="datetimeFigureOut">
              <a:rPr lang="en-AU" smtClean="0"/>
              <a:t>26/11/2025</a:t>
            </a:fld>
            <a:endParaRPr lang="en-AU"/>
          </a:p>
        </p:txBody>
      </p:sp>
    </p:spTree>
    <p:extLst>
      <p:ext uri="{BB962C8B-B14F-4D97-AF65-F5344CB8AC3E}">
        <p14:creationId xmlns:p14="http://schemas.microsoft.com/office/powerpoint/2010/main" val="261196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6CDDD60-8BC9-4A56-805C-3B1FC1BAEC1F}" type="datetimeFigureOut">
              <a:rPr lang="en-AU" smtClean="0"/>
              <a:t>26/11/2025</a:t>
            </a:fld>
            <a:endParaRPr lang="en-A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D35A42-0430-4B7F-A768-F5C77B9302EB}" type="slidenum">
              <a:rPr lang="en-AU" smtClean="0"/>
              <a:t>‹#›</a:t>
            </a:fld>
            <a:endParaRPr lang="en-AU"/>
          </a:p>
        </p:txBody>
      </p:sp>
    </p:spTree>
    <p:extLst>
      <p:ext uri="{BB962C8B-B14F-4D97-AF65-F5344CB8AC3E}">
        <p14:creationId xmlns:p14="http://schemas.microsoft.com/office/powerpoint/2010/main" val="427971144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3.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hyperlink" Target="https://anzorrg.org.au/data-management/attribution-statement" TargetMode="Externa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14.xml"/><Relationship Id="rId3" Type="http://schemas.openxmlformats.org/officeDocument/2006/relationships/slide" Target="slide4.xml"/><Relationship Id="rId7" Type="http://schemas.openxmlformats.org/officeDocument/2006/relationships/slide" Target="slide8.xml"/><Relationship Id="rId12" Type="http://schemas.openxmlformats.org/officeDocument/2006/relationships/slide" Target="slide13.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12.xml"/><Relationship Id="rId5" Type="http://schemas.openxmlformats.org/officeDocument/2006/relationships/slide" Target="slide6.xml"/><Relationship Id="rId15" Type="http://schemas.openxmlformats.org/officeDocument/2006/relationships/image" Target="../media/image3.svg"/><Relationship Id="rId10" Type="http://schemas.openxmlformats.org/officeDocument/2006/relationships/slide" Target="slide11.xml"/><Relationship Id="rId4" Type="http://schemas.openxmlformats.org/officeDocument/2006/relationships/slide" Target="slide5.xml"/><Relationship Id="rId9" Type="http://schemas.openxmlformats.org/officeDocument/2006/relationships/slide" Target="slide10.xml"/><Relationship Id="rId1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8.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9.emf"/><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67230" y="-8468"/>
            <a:ext cx="4763558" cy="6866467"/>
            <a:chOff x="67175" y="-8467"/>
            <a:chExt cx="4763558" cy="6866467"/>
          </a:xfrm>
        </p:grpSpPr>
        <p:cxnSp>
          <p:nvCxnSpPr>
            <p:cNvPr id="11" name="Straight Connector 10">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Isosceles Triangle 14">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Isosceles Triangle 16">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 name="Title 1"/>
          <p:cNvSpPr>
            <a:spLocks noGrp="1"/>
          </p:cNvSpPr>
          <p:nvPr>
            <p:ph type="ctrTitle"/>
          </p:nvPr>
        </p:nvSpPr>
        <p:spPr>
          <a:xfrm>
            <a:off x="677335" y="1282701"/>
            <a:ext cx="5096060" cy="4307148"/>
          </a:xfrm>
        </p:spPr>
        <p:txBody>
          <a:bodyPr anchor="ctr">
            <a:normAutofit/>
          </a:bodyPr>
          <a:lstStyle/>
          <a:p>
            <a:pPr>
              <a:lnSpc>
                <a:spcPct val="90000"/>
              </a:lnSpc>
            </a:pPr>
            <a:r>
              <a:rPr lang="en-AU" sz="4600" dirty="0"/>
              <a:t>Kidney Donation</a:t>
            </a:r>
          </a:p>
        </p:txBody>
      </p:sp>
      <p:sp>
        <p:nvSpPr>
          <p:cNvPr id="19" name="Freeform: Shape 18">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497" y="-8468"/>
            <a:ext cx="5074930" cy="6866468"/>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ubtitle 2"/>
          <p:cNvSpPr>
            <a:spLocks noGrp="1"/>
          </p:cNvSpPr>
          <p:nvPr>
            <p:ph type="subTitle" idx="1"/>
          </p:nvPr>
        </p:nvSpPr>
        <p:spPr>
          <a:xfrm>
            <a:off x="7821120" y="2753679"/>
            <a:ext cx="4078935" cy="1663907"/>
          </a:xfrm>
        </p:spPr>
        <p:txBody>
          <a:bodyPr anchor="ctr">
            <a:normAutofit/>
          </a:bodyPr>
          <a:lstStyle/>
          <a:p>
            <a:pPr algn="l">
              <a:lnSpc>
                <a:spcPct val="150000"/>
              </a:lnSpc>
            </a:pPr>
            <a:r>
              <a:rPr lang="en-AU" dirty="0">
                <a:solidFill>
                  <a:schemeClr val="bg1"/>
                </a:solidFill>
              </a:rPr>
              <a:t>ANZDATA Registry 48</a:t>
            </a:r>
            <a:r>
              <a:rPr lang="en-AU" baseline="30000" dirty="0">
                <a:solidFill>
                  <a:schemeClr val="bg1"/>
                </a:solidFill>
              </a:rPr>
              <a:t>th</a:t>
            </a:r>
            <a:r>
              <a:rPr lang="en-AU" dirty="0">
                <a:solidFill>
                  <a:schemeClr val="bg1"/>
                </a:solidFill>
              </a:rPr>
              <a:t> Annual Report</a:t>
            </a:r>
            <a:br>
              <a:rPr lang="en-AU" dirty="0">
                <a:solidFill>
                  <a:schemeClr val="bg1"/>
                </a:solidFill>
              </a:rPr>
            </a:br>
            <a:r>
              <a:rPr lang="en-AU" dirty="0">
                <a:solidFill>
                  <a:srgbClr val="FFFFFF"/>
                </a:solidFill>
              </a:rPr>
              <a:t>Data to 31-Dec-2024</a:t>
            </a:r>
          </a:p>
          <a:p>
            <a:pPr algn="l"/>
            <a:r>
              <a:rPr lang="en-AU" sz="3500" dirty="0">
                <a:solidFill>
                  <a:schemeClr val="bg1"/>
                </a:solidFill>
              </a:rPr>
              <a:t>Chapter 8 - Graphs</a:t>
            </a:r>
            <a:endParaRPr lang="en-AU" sz="3500" dirty="0">
              <a:solidFill>
                <a:srgbClr val="FFFFFF"/>
              </a:solidFill>
            </a:endParaRPr>
          </a:p>
        </p:txBody>
      </p:sp>
      <p:pic>
        <p:nvPicPr>
          <p:cNvPr id="4" name="Picture 3" descr="A blue and white logo&#10;&#10;Description automatically generated">
            <a:extLst>
              <a:ext uri="{FF2B5EF4-FFF2-40B4-BE49-F238E27FC236}">
                <a16:creationId xmlns:a16="http://schemas.microsoft.com/office/drawing/2014/main" id="{F6D3BD9B-BD04-C83B-9BEF-00913E6B89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6643" y="4951039"/>
            <a:ext cx="1527053" cy="1080000"/>
          </a:xfrm>
          <a:prstGeom prst="rect">
            <a:avLst/>
          </a:prstGeom>
        </p:spPr>
      </p:pic>
      <p:sp>
        <p:nvSpPr>
          <p:cNvPr id="5" name="TextBox 4">
            <a:extLst>
              <a:ext uri="{FF2B5EF4-FFF2-40B4-BE49-F238E27FC236}">
                <a16:creationId xmlns:a16="http://schemas.microsoft.com/office/drawing/2014/main" id="{7FBE7DF0-AFCE-88BA-7054-54F8F271AE67}"/>
              </a:ext>
            </a:extLst>
          </p:cNvPr>
          <p:cNvSpPr txBox="1"/>
          <p:nvPr/>
        </p:nvSpPr>
        <p:spPr>
          <a:xfrm>
            <a:off x="686643" y="6093119"/>
            <a:ext cx="2379690" cy="276999"/>
          </a:xfrm>
          <a:prstGeom prst="rect">
            <a:avLst/>
          </a:prstGeom>
          <a:noFill/>
        </p:spPr>
        <p:txBody>
          <a:bodyPr wrap="square" rtlCol="0">
            <a:spAutoFit/>
          </a:bodyPr>
          <a:lstStyle/>
          <a:p>
            <a:r>
              <a:rPr lang="en-AU" sz="1200" b="1" dirty="0"/>
              <a:t>Release Date: 26/11/2025 </a:t>
            </a:r>
          </a:p>
        </p:txBody>
      </p:sp>
    </p:spTree>
    <p:extLst>
      <p:ext uri="{BB962C8B-B14F-4D97-AF65-F5344CB8AC3E}">
        <p14:creationId xmlns:p14="http://schemas.microsoft.com/office/powerpoint/2010/main" val="1140272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330" y="561519"/>
            <a:ext cx="7873340"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A8ECC66B-1B85-06F1-2F64-B43337C1BE4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864534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330" y="561519"/>
            <a:ext cx="7873340"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85EE6B40-D971-BC89-C2D0-CA35846C65C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651652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330" y="561519"/>
            <a:ext cx="7873340"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24AE30A5-4594-D13F-517D-B1D41DD0D77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3822836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330" y="561519"/>
            <a:ext cx="7873340"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93716AF9-A43A-9D79-168D-B2EAF79B2F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496059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330" y="561519"/>
            <a:ext cx="7873340"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5A7D5705-8011-741E-5AD2-C09B6CD2887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991308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79965FF-4BA0-97CD-97BD-EC28BA8CF120}"/>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DAF93F10-D242-7A2E-DFCF-D822ED1F07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C5D39AC6-DC20-F54C-321B-4BC667C4085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D23D64A6-E77F-8D92-9CB9-EC40FD0B1D8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FDF4A31C-5CA7-0BE0-917D-A6B55E2EFC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6F930824-F2A0-453C-1BCE-44F6970461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40026511-B112-63F6-3DFC-E60AD3EC77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867D23A8-25AB-5545-EDC6-1380C53D8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4314C4D5-57C3-52D1-18E4-F8D9205993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82AC9661-573A-EE54-ABF3-AD53D17F7B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F7A4A11B-2701-D48F-5502-44BA1D8752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550D3EDF-C54D-ACEA-2CEC-FA474DD25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432FEB63-85AF-758A-9B8F-AB030DB7A9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1F8BE4FE-7062-964C-C887-4FCD2FDEE35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CFBE7663-4E8E-C994-5774-2F8259AC055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46068DB8-861C-896F-7626-8E08B22BA4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A586A424-0701-D0F8-0E2B-E9DB1FC372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06E697CF-2E8C-8BCC-55B8-CD46A3438F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2070D17C-0FBA-1F42-CB24-188596C52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734F7319-E4D8-89EF-A7EC-E7914503AD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06322FAE-935E-7DD5-0F51-D1A91C5C7C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A818E8C3-44FC-CB2B-F8E3-0979C22649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017268EA-9A37-8303-33E1-762BBFF0A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2CDED005-AD20-E5DF-34E0-4EE60EE151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A blue and white logo&#10;&#10;Description automatically generated">
            <a:hlinkClick r:id="rId2" action="ppaction://hlinksldjump"/>
            <a:extLst>
              <a:ext uri="{FF2B5EF4-FFF2-40B4-BE49-F238E27FC236}">
                <a16:creationId xmlns:a16="http://schemas.microsoft.com/office/drawing/2014/main" id="{1AEC514D-5E9C-8813-5507-36800A61DC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
        <p:nvSpPr>
          <p:cNvPr id="4" name="TextBox 3">
            <a:extLst>
              <a:ext uri="{FF2B5EF4-FFF2-40B4-BE49-F238E27FC236}">
                <a16:creationId xmlns:a16="http://schemas.microsoft.com/office/drawing/2014/main" id="{4703CB63-7C83-4181-DE47-A2EEC78C4F39}"/>
              </a:ext>
            </a:extLst>
          </p:cNvPr>
          <p:cNvSpPr txBox="1"/>
          <p:nvPr/>
        </p:nvSpPr>
        <p:spPr>
          <a:xfrm>
            <a:off x="703518" y="1422041"/>
            <a:ext cx="10784964" cy="4013919"/>
          </a:xfrm>
          <a:prstGeom prst="rect">
            <a:avLst/>
          </a:prstGeom>
          <a:noFill/>
        </p:spPr>
        <p:txBody>
          <a:bodyPr wrap="square">
            <a:spAutoFit/>
          </a:bodyPr>
          <a:lstStyle/>
          <a:p>
            <a:r>
              <a:rPr lang="en-AU" b="1" i="0" dirty="0">
                <a:solidFill>
                  <a:srgbClr val="4A4A4A"/>
                </a:solidFill>
                <a:effectLst/>
                <a:latin typeface="Open Sans" panose="020B0606030504020204" pitchFamily="34" charset="0"/>
              </a:rPr>
              <a:t>Attribution Statement</a:t>
            </a:r>
          </a:p>
          <a:p>
            <a:endParaRPr lang="en-US" b="0" i="0" dirty="0">
              <a:solidFill>
                <a:srgbClr val="4A4A4A"/>
              </a:solidFill>
              <a:effectLst/>
              <a:latin typeface="Open Sans" panose="020B0606030504020204" pitchFamily="34" charset="0"/>
            </a:endParaRPr>
          </a:p>
          <a:p>
            <a:r>
              <a:rPr lang="en-US" dirty="0">
                <a:solidFill>
                  <a:srgbClr val="4A4A4A"/>
                </a:solidFill>
                <a:latin typeface="Open Sans" panose="020B0606030504020204" pitchFamily="34" charset="0"/>
              </a:rPr>
              <a:t>ANZDATA encourages </a:t>
            </a:r>
            <a:r>
              <a:rPr lang="en-US" dirty="0" err="1">
                <a:solidFill>
                  <a:srgbClr val="4A4A4A"/>
                </a:solidFill>
                <a:latin typeface="Open Sans" panose="020B0606030504020204" pitchFamily="34" charset="0"/>
              </a:rPr>
              <a:t>utilisation</a:t>
            </a:r>
            <a:r>
              <a:rPr lang="en-US" dirty="0">
                <a:solidFill>
                  <a:srgbClr val="4A4A4A"/>
                </a:solidFill>
                <a:latin typeface="Open Sans" panose="020B0606030504020204" pitchFamily="34" charset="0"/>
              </a:rPr>
              <a:t> of data presented in these graphs for the benefit of patients and the renal community in Australia and New Zealand, to improve care quality and health</a:t>
            </a:r>
          </a:p>
          <a:p>
            <a:r>
              <a:rPr lang="en-US" dirty="0">
                <a:solidFill>
                  <a:srgbClr val="4A4A4A"/>
                </a:solidFill>
                <a:latin typeface="Open Sans" panose="020B0606030504020204" pitchFamily="34" charset="0"/>
              </a:rPr>
              <a:t>Outcomes. For more information v</a:t>
            </a:r>
            <a:r>
              <a:rPr lang="en-US" b="0" i="0" dirty="0">
                <a:solidFill>
                  <a:srgbClr val="4A4A4A"/>
                </a:solidFill>
                <a:effectLst/>
                <a:latin typeface="Open Sans" panose="020B0606030504020204" pitchFamily="34" charset="0"/>
              </a:rPr>
              <a:t>isit </a:t>
            </a:r>
            <a:br>
              <a:rPr lang="en-US" b="0" i="0" dirty="0">
                <a:solidFill>
                  <a:srgbClr val="4A4A4A"/>
                </a:solidFill>
                <a:effectLst/>
                <a:latin typeface="Open Sans" panose="020B0606030504020204" pitchFamily="34" charset="0"/>
              </a:rPr>
            </a:br>
            <a:r>
              <a:rPr lang="en-AU" dirty="0">
                <a:hlinkClick r:id="rId4"/>
              </a:rPr>
              <a:t>https://anzorrg.org.au/data-management/attribution-statement</a:t>
            </a:r>
            <a:r>
              <a:rPr lang="en-AU" dirty="0"/>
              <a:t>  </a:t>
            </a:r>
          </a:p>
          <a:p>
            <a:endParaRPr lang="en-US" b="0" i="0" dirty="0">
              <a:solidFill>
                <a:srgbClr val="4A4A4A"/>
              </a:solidFill>
              <a:effectLst/>
              <a:latin typeface="Open Sans" panose="020B0606030504020204" pitchFamily="34" charset="0"/>
            </a:endParaRPr>
          </a:p>
          <a:p>
            <a:r>
              <a:rPr lang="en-US" b="0" i="0" dirty="0">
                <a:solidFill>
                  <a:srgbClr val="4A4A4A"/>
                </a:solidFill>
                <a:effectLst/>
                <a:latin typeface="Open Sans" panose="020B0606030504020204" pitchFamily="34" charset="0"/>
              </a:rPr>
              <a:t>Publications which incorporate ANZDATA sourced data such as displayed in these graphs, then “ANZDATA Registry” should be acknowledged with the disclaimer below included.</a:t>
            </a:r>
          </a:p>
          <a:p>
            <a:pPr algn="l" fontAlgn="base">
              <a:spcBef>
                <a:spcPts val="2475"/>
              </a:spcBef>
              <a:spcAft>
                <a:spcPts val="750"/>
              </a:spcAft>
            </a:pPr>
            <a:r>
              <a:rPr lang="en-US" b="0" i="1" dirty="0">
                <a:solidFill>
                  <a:srgbClr val="333399"/>
                </a:solidFill>
                <a:effectLst/>
                <a:latin typeface="Open Sans" panose="020B0606030504020204" pitchFamily="34" charset="0"/>
              </a:rPr>
              <a:t>“The data reported here have been supplied by the Australia and New Zealand Dialysis and Transplant Registry (ANZDATA). The interpretation and reporting of these data are the responsibility of the Editors and in no way should be seen as an official policy or interpretation of the Australia and New Zealand Dialysis and Transplant Registry.”</a:t>
            </a:r>
            <a:endParaRPr lang="en-US" b="0" i="0" dirty="0">
              <a:solidFill>
                <a:srgbClr val="4A4A4A"/>
              </a:solidFill>
              <a:effectLst/>
              <a:latin typeface="Open Sans" panose="020B0606030504020204" pitchFamily="34" charset="0"/>
            </a:endParaRPr>
          </a:p>
        </p:txBody>
      </p:sp>
    </p:spTree>
    <p:extLst>
      <p:ext uri="{BB962C8B-B14F-4D97-AF65-F5344CB8AC3E}">
        <p14:creationId xmlns:p14="http://schemas.microsoft.com/office/powerpoint/2010/main" val="1521614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8A10D7E8-7049-4CCB-A0CE-BD98A89F510D}"/>
              </a:ext>
            </a:extLst>
          </p:cNvPr>
          <p:cNvSpPr/>
          <p:nvPr/>
        </p:nvSpPr>
        <p:spPr>
          <a:xfrm>
            <a:off x="4604529" y="1662745"/>
            <a:ext cx="7211990" cy="3524042"/>
          </a:xfrm>
          <a:prstGeom prst="rect">
            <a:avLst/>
          </a:prstGeom>
        </p:spPr>
        <p:txBody>
          <a:bodyPr wrap="square">
            <a:spAutoFit/>
          </a:bodyPr>
          <a:lstStyle/>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2" action="ppaction://hlinksldjump"/>
              </a:rPr>
              <a:t>Figure 8.1.1 </a:t>
            </a:r>
            <a:r>
              <a:rPr lang="en-AU" sz="1200" dirty="0">
                <a:latin typeface="Arial" panose="020B0604020202020204" pitchFamily="34" charset="0"/>
                <a:cs typeface="Arial" panose="020B0604020202020204" pitchFamily="34" charset="0"/>
              </a:rPr>
              <a:t>	Deceased Kidney Donor Type - Australia 2015-2024</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3" action="ppaction://hlinksldjump"/>
              </a:rPr>
              <a:t>Figure 8.1.2 </a:t>
            </a:r>
            <a:r>
              <a:rPr lang="en-AU" sz="1200" dirty="0">
                <a:latin typeface="Arial" panose="020B0604020202020204" pitchFamily="34" charset="0"/>
                <a:cs typeface="Arial" panose="020B0604020202020204" pitchFamily="34" charset="0"/>
              </a:rPr>
              <a:t>	Deceased Kidney Donor Type - New Zealand 2015-2024</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4" action="ppaction://hlinksldjump"/>
              </a:rPr>
              <a:t>Figure 8.2.1 </a:t>
            </a:r>
            <a:r>
              <a:rPr lang="en-AU" sz="1200" dirty="0">
                <a:latin typeface="Arial" panose="020B0604020202020204" pitchFamily="34" charset="0"/>
                <a:cs typeface="Arial" panose="020B0604020202020204" pitchFamily="34" charset="0"/>
              </a:rPr>
              <a:t>	Cause of Donor Death - Australia 2015-2024</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5" action="ppaction://hlinksldjump"/>
              </a:rPr>
              <a:t>Figure 8.2.2 </a:t>
            </a:r>
            <a:r>
              <a:rPr lang="en-AU" sz="1200" dirty="0">
                <a:latin typeface="Arial" panose="020B0604020202020204" pitchFamily="34" charset="0"/>
                <a:cs typeface="Arial" panose="020B0604020202020204" pitchFamily="34" charset="0"/>
              </a:rPr>
              <a:t>	Cause of Donor Death - New Zealand 2015-2024</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6" action="ppaction://hlinksldjump"/>
              </a:rPr>
              <a:t>Figure 8.3.1 </a:t>
            </a:r>
            <a:r>
              <a:rPr lang="en-AU" sz="1200" dirty="0">
                <a:latin typeface="Arial" panose="020B0604020202020204" pitchFamily="34" charset="0"/>
                <a:cs typeface="Arial" panose="020B0604020202020204" pitchFamily="34" charset="0"/>
              </a:rPr>
              <a:t>	Deceased Kidney Donor Age - Australia 1989-2024</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7" action="ppaction://hlinksldjump"/>
              </a:rPr>
              <a:t>Figure 8.3.2 </a:t>
            </a:r>
            <a:r>
              <a:rPr lang="en-AU" sz="1200" dirty="0">
                <a:latin typeface="Arial" panose="020B0604020202020204" pitchFamily="34" charset="0"/>
                <a:cs typeface="Arial" panose="020B0604020202020204" pitchFamily="34" charset="0"/>
              </a:rPr>
              <a:t>	Deceased Kidney Donor Age - New Zealand 1993-2024</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8" action="ppaction://hlinksldjump"/>
              </a:rPr>
              <a:t>Figure 8.4.1 </a:t>
            </a:r>
            <a:r>
              <a:rPr lang="en-AU" sz="1200" dirty="0">
                <a:latin typeface="Arial" panose="020B0604020202020204" pitchFamily="34" charset="0"/>
                <a:cs typeface="Arial" panose="020B0604020202020204" pitchFamily="34" charset="0"/>
              </a:rPr>
              <a:t>	Deceased Kidney Donor KDRI - Australia 2005-2024</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9" action="ppaction://hlinksldjump"/>
              </a:rPr>
              <a:t>Figure 8.4.2 </a:t>
            </a:r>
            <a:r>
              <a:rPr lang="en-AU" sz="1200" dirty="0">
                <a:latin typeface="Arial" panose="020B0604020202020204" pitchFamily="34" charset="0"/>
                <a:cs typeface="Arial" panose="020B0604020202020204" pitchFamily="34" charset="0"/>
              </a:rPr>
              <a:t>	Deceased Kidney Donor KDRI - New Zealand 2005-2024</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10" action="ppaction://hlinksldjump"/>
              </a:rPr>
              <a:t>Figure 8.5 </a:t>
            </a:r>
            <a:r>
              <a:rPr lang="en-AU" sz="1200" dirty="0">
                <a:latin typeface="Arial" panose="020B0604020202020204" pitchFamily="34" charset="0"/>
                <a:cs typeface="Arial" panose="020B0604020202020204" pitchFamily="34" charset="0"/>
              </a:rPr>
              <a:t>	Deceased Kidney Donor KDPI by Transplant Hospital - Australia and New Zealand 2020-2024</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11" action="ppaction://hlinksldjump"/>
              </a:rPr>
              <a:t>Figure 8.6 </a:t>
            </a:r>
            <a:r>
              <a:rPr lang="en-AU" sz="1200" dirty="0">
                <a:latin typeface="Arial" panose="020B0604020202020204" pitchFamily="34" charset="0"/>
                <a:cs typeface="Arial" panose="020B0604020202020204" pitchFamily="34" charset="0"/>
              </a:rPr>
              <a:t>	Deceased Kidney Donor KDPI by Transplant Region - Australia and New Zealand 2020-2024</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12" action="ppaction://hlinksldjump"/>
              </a:rPr>
              <a:t>Figure 8.7.1 </a:t>
            </a:r>
            <a:r>
              <a:rPr lang="en-AU" sz="1200" dirty="0">
                <a:latin typeface="Arial" panose="020B0604020202020204" pitchFamily="34" charset="0"/>
                <a:cs typeface="Arial" panose="020B0604020202020204" pitchFamily="34" charset="0"/>
              </a:rPr>
              <a:t>	Non-utilisation Rate of Retrieved Kidneys - Australia 2015-2024</a:t>
            </a:r>
          </a:p>
          <a:p>
            <a:pPr marL="1250950" indent="-1250950">
              <a:spcBef>
                <a:spcPts val="300"/>
              </a:spcBef>
              <a:spcAft>
                <a:spcPts val="300"/>
              </a:spcAft>
            </a:pPr>
            <a:r>
              <a:rPr lang="en-AU" sz="1200" dirty="0">
                <a:latin typeface="Arial" panose="020B0604020202020204" pitchFamily="34" charset="0"/>
                <a:cs typeface="Arial" panose="020B0604020202020204" pitchFamily="34" charset="0"/>
                <a:hlinkClick r:id="rId13" action="ppaction://hlinksldjump"/>
              </a:rPr>
              <a:t>Figure 8.7.2 </a:t>
            </a:r>
            <a:r>
              <a:rPr lang="en-AU" sz="1200" dirty="0">
                <a:latin typeface="Arial" panose="020B0604020202020204" pitchFamily="34" charset="0"/>
                <a:cs typeface="Arial" panose="020B0604020202020204" pitchFamily="34" charset="0"/>
              </a:rPr>
              <a:t>	Non-utilisation Rate of Retrieved Kidneys - New Zealand 2015-2024</a:t>
            </a:r>
          </a:p>
        </p:txBody>
      </p:sp>
      <p:pic>
        <p:nvPicPr>
          <p:cNvPr id="4" name="Graphic 3" descr="Bar chart RTL">
            <a:extLst>
              <a:ext uri="{FF2B5EF4-FFF2-40B4-BE49-F238E27FC236}">
                <a16:creationId xmlns:a16="http://schemas.microsoft.com/office/drawing/2014/main" id="{E74C6A5F-0F6C-4144-8833-EFE6EBD44E88}"/>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rcRect/>
          <a:stretch/>
        </p:blipFill>
        <p:spPr>
          <a:xfrm>
            <a:off x="1177456" y="2217683"/>
            <a:ext cx="2804022" cy="2804022"/>
          </a:xfrm>
          <a:prstGeom prst="rect">
            <a:avLst/>
          </a:prstGeom>
        </p:spPr>
      </p:pic>
      <p:sp>
        <p:nvSpPr>
          <p:cNvPr id="5" name="Rectangle 4">
            <a:extLst>
              <a:ext uri="{FF2B5EF4-FFF2-40B4-BE49-F238E27FC236}">
                <a16:creationId xmlns:a16="http://schemas.microsoft.com/office/drawing/2014/main" id="{16DE45F5-1AD8-444A-A88F-B26ED6F04E6E}"/>
              </a:ext>
            </a:extLst>
          </p:cNvPr>
          <p:cNvSpPr/>
          <p:nvPr/>
        </p:nvSpPr>
        <p:spPr>
          <a:xfrm>
            <a:off x="473838" y="482325"/>
            <a:ext cx="4371515" cy="1064650"/>
          </a:xfrm>
          <a:prstGeom prst="rect">
            <a:avLst/>
          </a:prstGeom>
        </p:spPr>
        <p:txBody>
          <a:bodyPr wrap="square">
            <a:spAutoFit/>
          </a:bodyPr>
          <a:lstStyle/>
          <a:p>
            <a:pPr>
              <a:lnSpc>
                <a:spcPct val="150000"/>
              </a:lnSpc>
            </a:pPr>
            <a:r>
              <a:rPr lang="en-AU" sz="4800" dirty="0">
                <a:solidFill>
                  <a:schemeClr val="accent2"/>
                </a:solidFill>
              </a:rPr>
              <a:t>List of Figures</a:t>
            </a:r>
          </a:p>
        </p:txBody>
      </p:sp>
    </p:spTree>
    <p:extLst>
      <p:ext uri="{BB962C8B-B14F-4D97-AF65-F5344CB8AC3E}">
        <p14:creationId xmlns:p14="http://schemas.microsoft.com/office/powerpoint/2010/main" val="3965713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7832" y="560428"/>
            <a:ext cx="7876335" cy="5737143"/>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4B7F238C-06BE-633A-C2FF-3478D1FE52D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91577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330" y="561519"/>
            <a:ext cx="7873340"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41C3DBDF-0476-F198-B7A4-238E6555B2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487307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7833" y="560428"/>
            <a:ext cx="7876334" cy="5737142"/>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C250D083-1525-EFC1-8717-AB9D09BF6F0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962645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330" y="561519"/>
            <a:ext cx="7873340"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709B6567-F558-7CE5-B641-464150EAEA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1181815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330" y="561519"/>
            <a:ext cx="7873340"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30564A12-681A-3EB3-DF3A-7244ABD3FE8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2568235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330" y="561519"/>
            <a:ext cx="7873340"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EFDE0C38-EEF9-F7BB-CC45-736A411B98F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717912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4D026A2-7476-44B0-9648-BB98882F7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48F8FC21-0A44-4045-95A1-B7935DBC60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209B962-CD29-4D46-A7B0-10F6C7CF1C0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CC8D40CF-4D47-411D-A8B7-0E4B29E983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3" name="Rectangle 25">
              <a:extLst>
                <a:ext uri="{FF2B5EF4-FFF2-40B4-BE49-F238E27FC236}">
                  <a16:creationId xmlns:a16="http://schemas.microsoft.com/office/drawing/2014/main" id="{9B48A2AD-5257-4384-A7F5-A1EE4E6883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4" name="Isosceles Triangle 13">
              <a:extLst>
                <a:ext uri="{FF2B5EF4-FFF2-40B4-BE49-F238E27FC236}">
                  <a16:creationId xmlns:a16="http://schemas.microsoft.com/office/drawing/2014/main" id="{04C26DE3-844C-47DA-831E-E7D7BF61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5" name="Rectangle 27">
              <a:extLst>
                <a:ext uri="{FF2B5EF4-FFF2-40B4-BE49-F238E27FC236}">
                  <a16:creationId xmlns:a16="http://schemas.microsoft.com/office/drawing/2014/main" id="{922D975E-0684-4AA6-9FB7-929B250D5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6" name="Rectangle 28">
              <a:extLst>
                <a:ext uri="{FF2B5EF4-FFF2-40B4-BE49-F238E27FC236}">
                  <a16:creationId xmlns:a16="http://schemas.microsoft.com/office/drawing/2014/main" id="{38ED5A9A-F0C7-4547-BC1E-22FC89BD26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7" name="Rectangle 29">
              <a:extLst>
                <a:ext uri="{FF2B5EF4-FFF2-40B4-BE49-F238E27FC236}">
                  <a16:creationId xmlns:a16="http://schemas.microsoft.com/office/drawing/2014/main" id="{2D743765-A245-4349-A5CE-4AB5F078F9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8" name="Isosceles Triangle 17">
              <a:extLst>
                <a:ext uri="{FF2B5EF4-FFF2-40B4-BE49-F238E27FC236}">
                  <a16:creationId xmlns:a16="http://schemas.microsoft.com/office/drawing/2014/main" id="{0AF7217B-D042-44D2-9FC7-71FAB6651A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19" name="Isosceles Triangle 18">
              <a:extLst>
                <a:ext uri="{FF2B5EF4-FFF2-40B4-BE49-F238E27FC236}">
                  <a16:creationId xmlns:a16="http://schemas.microsoft.com/office/drawing/2014/main" id="{1CC9171B-8BEB-48B1-B9BE-E9584522D0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AU"/>
            </a:p>
          </p:txBody>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FEF10CD-66D9-4024-AEA6-C67B4F9C00DA}"/>
              </a:ext>
            </a:extLst>
          </p:cNvPr>
          <p:cNvPicPr>
            <a:picLocks noChangeAspect="1"/>
          </p:cNvPicPr>
          <p:nvPr/>
        </p:nvPicPr>
        <p:blipFill>
          <a:blip r:embed="rId2"/>
          <a:srcRect/>
          <a:stretch/>
        </p:blipFill>
        <p:spPr>
          <a:xfrm>
            <a:off x="2159330" y="561519"/>
            <a:ext cx="7873340" cy="5734961"/>
          </a:xfrm>
          <a:prstGeom prst="rect">
            <a:avLst/>
          </a:prstGeom>
        </p:spPr>
      </p:pic>
      <p:pic>
        <p:nvPicPr>
          <p:cNvPr id="2" name="Picture 1" descr="A blue and white logo&#10;&#10;Description automatically generated">
            <a:hlinkClick r:id="rId3" action="ppaction://hlinksldjump"/>
            <a:extLst>
              <a:ext uri="{FF2B5EF4-FFF2-40B4-BE49-F238E27FC236}">
                <a16:creationId xmlns:a16="http://schemas.microsoft.com/office/drawing/2014/main" id="{9B49821F-D689-70E7-EAF2-D49555EFF4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5245" y="5269706"/>
            <a:ext cx="1527053" cy="1080000"/>
          </a:xfrm>
          <a:prstGeom prst="rect">
            <a:avLst/>
          </a:prstGeom>
        </p:spPr>
      </p:pic>
    </p:spTree>
    <p:extLst>
      <p:ext uri="{BB962C8B-B14F-4D97-AF65-F5344CB8AC3E}">
        <p14:creationId xmlns:p14="http://schemas.microsoft.com/office/powerpoint/2010/main" val="381851851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125</TotalTime>
  <Words>296</Words>
  <Application>Microsoft Office PowerPoint</Application>
  <PresentationFormat>Widescreen</PresentationFormat>
  <Paragraphs>24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Open Sans</vt:lpstr>
      <vt:lpstr>Trebuchet MS</vt:lpstr>
      <vt:lpstr>Wingdings 3</vt:lpstr>
      <vt:lpstr>Facet</vt:lpstr>
      <vt:lpstr>Kidney Donation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Kidney Donation ANZDATA AR 2024</dc:title>
  <dc:creator>ANZ DATA</dc:creator>
  <cp:keywords>#kidneydonation, #ANZDATA</cp:keywords>
  <cp:lastModifiedBy>Chris Davies</cp:lastModifiedBy>
  <cp:revision>22</cp:revision>
  <dcterms:created xsi:type="dcterms:W3CDTF">2019-09-24T02:19:39Z</dcterms:created>
  <dcterms:modified xsi:type="dcterms:W3CDTF">2025-11-26T04:03:02Z</dcterms:modified>
  <cp:category>47th Annual Report 2024 on 2023 Data</cp:category>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