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2" autoAdjust="0"/>
    <p:restoredTop sz="94660"/>
  </p:normalViewPr>
  <p:slideViewPr>
    <p:cSldViewPr snapToGrid="0">
      <p:cViewPr varScale="1">
        <p:scale>
          <a:sx n="91" d="100"/>
          <a:sy n="91" d="100"/>
        </p:scale>
        <p:origin x="84" y="6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3/10/2020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07241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3/10/2020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47390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3/10/2020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334593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3/10/2020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303528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3/10/2020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377232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3/10/2020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029322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3/10/2020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169323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3/10/2020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7358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3/10/2020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69730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3/10/2020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26436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3/10/2020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93278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3/10/2020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81131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3/10/2020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4487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3/10/2020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59165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3/10/2020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6953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3/10/2020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11961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DDD60-8BC9-4A56-805C-3B1FC1BAEC1F}" type="datetimeFigureOut">
              <a:rPr lang="en-AU" smtClean="0"/>
              <a:t>3/10/2020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79711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ADFFC45-3DC9-4433-926F-043E879D9D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5F26A87-0610-435F-AA13-BD658385C9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267230" y="-8468"/>
            <a:ext cx="4763558" cy="6866467"/>
            <a:chOff x="67175" y="-8467"/>
            <a:chExt cx="4763558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E6321436-5AAD-4FB6-BB0D-316D4540E8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448300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94B0BD33-3D46-4F43-947A-825DFEF610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67175" y="3681413"/>
              <a:ext cx="4763558" cy="3176587"/>
            </a:xfrm>
            <a:prstGeom prst="line">
              <a:avLst/>
            </a:prstGeom>
            <a:ln w="9525">
              <a:solidFill>
                <a:schemeClr val="tx1">
                  <a:lumMod val="50000"/>
                  <a:lumOff val="50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92E26C27-E1F5-47DC-9F83-469D196C55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58764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95F944E7-2B4E-4AE2-B4DB-846FF8AE0B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80730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FF14952D-390F-46CC-B302-73DDD9C416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9621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867CDE55-B22A-40D0-882A-9452919EEC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411788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8C409231-C942-4808-B529-DAC32A7DB0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448954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7335" y="1282701"/>
            <a:ext cx="5096060" cy="4307148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AU" sz="4600" dirty="0"/>
              <a:t>Kidney Donation</a:t>
            </a: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69370F01-B8C9-4CE4-824C-92B2792E6E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36497" y="-8468"/>
            <a:ext cx="5074930" cy="6866468"/>
          </a:xfrm>
          <a:custGeom>
            <a:avLst/>
            <a:gdLst>
              <a:gd name="connsiteX0" fmla="*/ 0 w 5074930"/>
              <a:gd name="connsiteY0" fmla="*/ 0 h 6858000"/>
              <a:gd name="connsiteX1" fmla="*/ 1249825 w 5074930"/>
              <a:gd name="connsiteY1" fmla="*/ 0 h 6858000"/>
              <a:gd name="connsiteX2" fmla="*/ 1249825 w 5074930"/>
              <a:gd name="connsiteY2" fmla="*/ 8457 h 6858000"/>
              <a:gd name="connsiteX3" fmla="*/ 5074930 w 5074930"/>
              <a:gd name="connsiteY3" fmla="*/ 8457 h 6858000"/>
              <a:gd name="connsiteX4" fmla="*/ 5074930 w 5074930"/>
              <a:gd name="connsiteY4" fmla="*/ 6858000 h 6858000"/>
              <a:gd name="connsiteX5" fmla="*/ 1249825 w 5074930"/>
              <a:gd name="connsiteY5" fmla="*/ 6858000 h 6858000"/>
              <a:gd name="connsiteX6" fmla="*/ 1109383 w 507493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74930" h="6858000">
                <a:moveTo>
                  <a:pt x="0" y="0"/>
                </a:moveTo>
                <a:lnTo>
                  <a:pt x="1249825" y="0"/>
                </a:lnTo>
                <a:lnTo>
                  <a:pt x="1249825" y="8457"/>
                </a:lnTo>
                <a:lnTo>
                  <a:pt x="5074930" y="8457"/>
                </a:lnTo>
                <a:lnTo>
                  <a:pt x="5074930" y="6858000"/>
                </a:lnTo>
                <a:lnTo>
                  <a:pt x="1249825" y="6858000"/>
                </a:lnTo>
                <a:lnTo>
                  <a:pt x="1109383" y="685800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21120" y="2753679"/>
            <a:ext cx="4078935" cy="1663907"/>
          </a:xfrm>
        </p:spPr>
        <p:txBody>
          <a:bodyPr anchor="ctr"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AU" dirty="0">
                <a:solidFill>
                  <a:schemeClr val="bg1"/>
                </a:solidFill>
              </a:rPr>
              <a:t>ANZDATA Registry 43</a:t>
            </a:r>
            <a:r>
              <a:rPr lang="en-AU" baseline="30000" dirty="0">
                <a:solidFill>
                  <a:schemeClr val="bg1"/>
                </a:solidFill>
              </a:rPr>
              <a:t>rd</a:t>
            </a:r>
            <a:r>
              <a:rPr lang="en-AU" dirty="0">
                <a:solidFill>
                  <a:schemeClr val="bg1"/>
                </a:solidFill>
              </a:rPr>
              <a:t> Annual Report</a:t>
            </a:r>
            <a:br>
              <a:rPr lang="en-AU" dirty="0">
                <a:solidFill>
                  <a:schemeClr val="bg1"/>
                </a:solidFill>
              </a:rPr>
            </a:br>
            <a:r>
              <a:rPr lang="en-AU" dirty="0">
                <a:solidFill>
                  <a:srgbClr val="FFFFFF"/>
                </a:solidFill>
              </a:rPr>
              <a:t>Data to 31-Dec-2019</a:t>
            </a:r>
          </a:p>
          <a:p>
            <a:pPr algn="l"/>
            <a:r>
              <a:rPr lang="en-AU" sz="3500" dirty="0">
                <a:solidFill>
                  <a:schemeClr val="bg1"/>
                </a:solidFill>
              </a:rPr>
              <a:t>Chapter 8 - Graphs</a:t>
            </a:r>
            <a:endParaRPr lang="en-AU" sz="35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02720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712" y="550095"/>
            <a:ext cx="7918577" cy="5757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5347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712" y="550095"/>
            <a:ext cx="7918577" cy="5757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16523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712" y="550095"/>
            <a:ext cx="7918577" cy="5757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22836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712" y="550095"/>
            <a:ext cx="7918577" cy="5757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60599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712" y="550095"/>
            <a:ext cx="7918577" cy="5757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13080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712" y="550095"/>
            <a:ext cx="7918577" cy="5757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06761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712" y="550095"/>
            <a:ext cx="7918577" cy="5757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5306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712" y="550095"/>
            <a:ext cx="7918577" cy="5757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66335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A10D7E8-7049-4CCB-A0CE-BD98A89F510D}"/>
              </a:ext>
            </a:extLst>
          </p:cNvPr>
          <p:cNvSpPr/>
          <p:nvPr/>
        </p:nvSpPr>
        <p:spPr>
          <a:xfrm>
            <a:off x="5778829" y="794355"/>
            <a:ext cx="5778587" cy="51552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89013" indent="-989013">
              <a:spcBef>
                <a:spcPts val="300"/>
              </a:spcBef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8.1.1 Deceased Kidney Donor Type - Australia 2010-2019</a:t>
            </a:r>
          </a:p>
          <a:p>
            <a:pPr marL="989013" indent="-989013">
              <a:spcBef>
                <a:spcPts val="300"/>
              </a:spcBef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8.1.2 Deceased Kidney Donor Type - New Zealand 2010-2019</a:t>
            </a:r>
          </a:p>
          <a:p>
            <a:pPr marL="989013" indent="-989013">
              <a:spcBef>
                <a:spcPts val="300"/>
              </a:spcBef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8.2.1 Cause of Donor Death - Australia 2010-2019</a:t>
            </a:r>
          </a:p>
          <a:p>
            <a:pPr marL="989013" indent="-989013">
              <a:spcBef>
                <a:spcPts val="300"/>
              </a:spcBef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8.2.2 Cause of Donor Death - New Zealand 2010-2019</a:t>
            </a:r>
          </a:p>
          <a:p>
            <a:pPr marL="989013" indent="-989013">
              <a:spcBef>
                <a:spcPts val="300"/>
              </a:spcBef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8.3.1 Deceased Kidney Donor Age - Australia 2000-2019</a:t>
            </a:r>
          </a:p>
          <a:p>
            <a:pPr marL="989013" indent="-989013">
              <a:spcBef>
                <a:spcPts val="300"/>
              </a:spcBef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8.3.2 Deceased Kidney Donor Age - New Zealand 2000-2019</a:t>
            </a:r>
          </a:p>
          <a:p>
            <a:pPr marL="989013" indent="-989013">
              <a:spcBef>
                <a:spcPts val="300"/>
              </a:spcBef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8.4.1 Non-utilisation Rate of Retrieved Kidneys - Australia </a:t>
            </a:r>
            <a:b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2010-2019</a:t>
            </a:r>
          </a:p>
          <a:p>
            <a:pPr marL="989013" indent="-989013">
              <a:spcBef>
                <a:spcPts val="300"/>
              </a:spcBef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8.4.2 Non-utilisation Rate of Retrieved Kidneys - New Zealand 2010-2019</a:t>
            </a:r>
          </a:p>
          <a:p>
            <a:pPr marL="989013" indent="-989013">
              <a:spcBef>
                <a:spcPts val="300"/>
              </a:spcBef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8.5.1 Living Donor Percentage of Transplants - Australia - Stratified by Age of Recipient, 2012-2015 vs 2016-2019</a:t>
            </a:r>
          </a:p>
          <a:p>
            <a:pPr marL="989013" indent="-989013">
              <a:spcBef>
                <a:spcPts val="300"/>
              </a:spcBef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8.5.2 Living Donor Percentage of Transplants - New Zealand - Stratified by Age of Recipient, 2012-2015 vs 2016-2019</a:t>
            </a:r>
          </a:p>
          <a:p>
            <a:pPr marL="989013" indent="-989013">
              <a:spcBef>
                <a:spcPts val="300"/>
              </a:spcBef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8.6 Living Donor Percentage of Transplants by Transplant Region - Age 25-44, 2012-2015 vs 2016-2019</a:t>
            </a:r>
          </a:p>
          <a:p>
            <a:pPr marL="989013" indent="-989013">
              <a:spcBef>
                <a:spcPts val="300"/>
              </a:spcBef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8.7.1 Living Kidney Donor Age - Australia 2010-2019</a:t>
            </a:r>
          </a:p>
          <a:p>
            <a:pPr marL="989013" indent="-989013">
              <a:spcBef>
                <a:spcPts val="300"/>
              </a:spcBef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8.7.2 Living Kidney Donor Age - New Zealand 2010-2019</a:t>
            </a:r>
          </a:p>
          <a:p>
            <a:pPr marL="989013" indent="-989013">
              <a:spcBef>
                <a:spcPts val="300"/>
              </a:spcBef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8.8.1 Source of Living Kidney Donor - Australia 2010-2019</a:t>
            </a:r>
          </a:p>
          <a:p>
            <a:pPr marL="989013" indent="-989013">
              <a:spcBef>
                <a:spcPts val="300"/>
              </a:spcBef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8.8.2 Source of Living Kidney Donor - New Zealand 2010-2019</a:t>
            </a:r>
          </a:p>
          <a:p>
            <a:endParaRPr lang="en-A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Graphic 3" descr="Bar chart RTL">
            <a:extLst>
              <a:ext uri="{FF2B5EF4-FFF2-40B4-BE49-F238E27FC236}">
                <a16:creationId xmlns:a16="http://schemas.microsoft.com/office/drawing/2014/main" id="{E74C6A5F-0F6C-4144-8833-EFE6EBD44E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601788" y="2642015"/>
            <a:ext cx="2379690" cy="237969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6DE45F5-1AD8-444A-A88F-B26ED6F04E6E}"/>
              </a:ext>
            </a:extLst>
          </p:cNvPr>
          <p:cNvSpPr/>
          <p:nvPr/>
        </p:nvSpPr>
        <p:spPr>
          <a:xfrm>
            <a:off x="933478" y="1093261"/>
            <a:ext cx="4371515" cy="1064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AU" sz="4800" dirty="0">
                <a:solidFill>
                  <a:schemeClr val="accent2"/>
                </a:solidFill>
              </a:rPr>
              <a:t>List of Figures</a:t>
            </a:r>
          </a:p>
        </p:txBody>
      </p:sp>
    </p:spTree>
    <p:extLst>
      <p:ext uri="{BB962C8B-B14F-4D97-AF65-F5344CB8AC3E}">
        <p14:creationId xmlns:p14="http://schemas.microsoft.com/office/powerpoint/2010/main" val="39657138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5206" y="549000"/>
            <a:ext cx="7921589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15770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712" y="550095"/>
            <a:ext cx="7918577" cy="5757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73074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712" y="549000"/>
            <a:ext cx="7918577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6455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712" y="550095"/>
            <a:ext cx="7918577" cy="5757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18159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712" y="550095"/>
            <a:ext cx="7918577" cy="5757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82352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712" y="550095"/>
            <a:ext cx="7918577" cy="5757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79125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712" y="550095"/>
            <a:ext cx="7918577" cy="5757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51851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50</TotalTime>
  <Words>193</Words>
  <Application>Microsoft Office PowerPoint</Application>
  <PresentationFormat>Widescreen</PresentationFormat>
  <Paragraphs>19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Trebuchet MS</vt:lpstr>
      <vt:lpstr>Wingdings 3</vt:lpstr>
      <vt:lpstr>Facet</vt:lpstr>
      <vt:lpstr>Kidney Donation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Kidney Donation Chapter 8 ANZDATA Annual Report 2019</dc:title>
  <dc:creator>ANZ DATA</dc:creator>
  <cp:keywords>#ANZDATA #kidneydonation</cp:keywords>
  <cp:lastModifiedBy>Kylie Hurst</cp:lastModifiedBy>
  <cp:revision>8</cp:revision>
  <dcterms:created xsi:type="dcterms:W3CDTF">2019-09-24T02:19:39Z</dcterms:created>
  <dcterms:modified xsi:type="dcterms:W3CDTF">2020-10-03T06:13:12Z</dcterms:modified>
  <cp:category>Annual Report</cp:category>
  <cp:contentStatus/>
</cp:coreProperties>
</file>