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304" r:id="rId3"/>
    <p:sldId id="306" r:id="rId4"/>
    <p:sldId id="307" r:id="rId5"/>
    <p:sldId id="30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8" r:id="rId25"/>
    <p:sldId id="277" r:id="rId26"/>
    <p:sldId id="279" r:id="rId27"/>
    <p:sldId id="280" r:id="rId28"/>
    <p:sldId id="284" r:id="rId29"/>
    <p:sldId id="281" r:id="rId30"/>
    <p:sldId id="282" r:id="rId31"/>
    <p:sldId id="285" r:id="rId32"/>
    <p:sldId id="286" r:id="rId33"/>
    <p:sldId id="287" r:id="rId34"/>
    <p:sldId id="288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8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e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6877" y="1275426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Kidney Failure</a:t>
            </a:r>
            <a:br>
              <a:rPr lang="en-AU" sz="4600" dirty="0"/>
            </a:br>
            <a:r>
              <a:rPr lang="en-AU" sz="4600" dirty="0"/>
              <a:t>in Aotearoa </a:t>
            </a:r>
            <a:br>
              <a:rPr lang="en-AU" sz="4600" dirty="0"/>
            </a:br>
            <a:r>
              <a:rPr lang="en-AU" sz="4600" dirty="0"/>
              <a:t>New Zealand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45</a:t>
            </a:r>
            <a:r>
              <a:rPr lang="en-AU" baseline="30000" dirty="0">
                <a:solidFill>
                  <a:schemeClr val="bg1"/>
                </a:solidFill>
              </a:rPr>
              <a:t>th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31-Dec-2021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9 -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51921"/>
            <a:ext cx="7911364" cy="575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51921"/>
            <a:ext cx="7911364" cy="575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1920"/>
            <a:ext cx="7911366" cy="575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51921"/>
            <a:ext cx="7911364" cy="575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61817"/>
            <a:ext cx="7911364" cy="573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61817"/>
            <a:ext cx="7911364" cy="573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51921"/>
            <a:ext cx="7911364" cy="575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51921"/>
            <a:ext cx="7911364" cy="575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51921"/>
            <a:ext cx="7911363" cy="575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51921"/>
            <a:ext cx="7911363" cy="575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4F97A16-821F-5934-45C6-039BA8122CC7}"/>
              </a:ext>
            </a:extLst>
          </p:cNvPr>
          <p:cNvSpPr/>
          <p:nvPr/>
        </p:nvSpPr>
        <p:spPr>
          <a:xfrm>
            <a:off x="4974645" y="882149"/>
            <a:ext cx="6740343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9.1 	Incidence of Kidney Replacement Therapy - Aotearoa New Zealand 1992-2021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9.2 	Trends in Modality at Start of Kidney Replacement Therapy - Aotearoa New Zealand 2012-2021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9.3 	Primary Cause of Kidney Disease of New Patients Commencing Kidney Replacement Therapy, 2021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9.4 	Children and Young Adults (0-24 years) Commencing KRT - Aotearoa New Zealand 2012-2021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9.5 	Incidence of Kidney Replacement Therapy by Age Group - Aotearoa New Zealand, 2012-2021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9.6 	Incidence of KRT by Age Group and Modality - Per Million Population, Aotearoa New Zealand 2021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9.7 	Prevalence of Dialysis and Transplantation - Aotearoa New Zealand 1992-2021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9.8 	Prevalence of Kidney Replacement Therapy - Aotearoa New Zealand 2017-2021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9.9 	Method and Location of Dialysis - Aotearoa New Zealand, 2017-2021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9.10 	Home and Facility Based Dialysis - Aotearoa New Zealand, 2017-2021</a:t>
            </a:r>
            <a:endParaRPr lang="en-A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BB5B146-722C-8705-B1EB-925C56E10C2F}"/>
              </a:ext>
            </a:extLst>
          </p:cNvPr>
          <p:cNvSpPr/>
          <p:nvPr/>
        </p:nvSpPr>
        <p:spPr>
          <a:xfrm>
            <a:off x="693778" y="534316"/>
            <a:ext cx="40411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  <p:pic>
        <p:nvPicPr>
          <p:cNvPr id="8" name="Graphic 7" descr="Bar chart RTL">
            <a:extLst>
              <a:ext uri="{FF2B5EF4-FFF2-40B4-BE49-F238E27FC236}">
                <a16:creationId xmlns:a16="http://schemas.microsoft.com/office/drawing/2014/main" id="{E3078DBD-EABC-BB92-6C36-84F7707A93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65724" y="2223903"/>
            <a:ext cx="3146955" cy="3146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0045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51921"/>
            <a:ext cx="7911363" cy="575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185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88323" y="547687"/>
            <a:ext cx="7911364" cy="575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247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50394"/>
            <a:ext cx="7915562" cy="575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7820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50394"/>
            <a:ext cx="7915562" cy="575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4132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50394"/>
            <a:ext cx="7915562" cy="575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9184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50394"/>
            <a:ext cx="7915562" cy="575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3717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50394"/>
            <a:ext cx="7915562" cy="575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7166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50394"/>
            <a:ext cx="7915562" cy="575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570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50394"/>
            <a:ext cx="7915562" cy="575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6391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50394"/>
            <a:ext cx="7915562" cy="575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862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4F97A16-821F-5934-45C6-039BA8122CC7}"/>
              </a:ext>
            </a:extLst>
          </p:cNvPr>
          <p:cNvSpPr/>
          <p:nvPr/>
        </p:nvSpPr>
        <p:spPr>
          <a:xfrm>
            <a:off x="4951711" y="843677"/>
            <a:ext cx="6740343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9.11 	New Kidney Transplants in Aotearoa New Zealand 2017-2021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9.12 	Late Referral Rates by Age Group - Aotearoa New Zealand 2012 - 2021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9.13 	Incidence of KRT by Ethnicity - Aotearoa New Zealand 2017-2021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9.14 	Incidence of KRT by Ethnicity and Modality - Aotearoa New Zealand 2021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9.15 	Percentage of Patients Starting KRT with Pre-emptive Kidney Transplant in Aotearoa New Zealand 2017-2021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9.16 	Percentage of New Patients Commencing on Haemodialysis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9.17 	Unadjusted Incident KRT Rate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9.18 	Relative Incidence Rate of Treated Kidney Failure for Māori and Pasifika Patients, compared with non-Māori, non-Pasifika patients - Aotearoa New Zealand 2017-2021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9.19.1 	Age-specific Incidence Rates of Treated Kidney Failure - Non-Māori, non-Pasifika,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9.19.2 	Age-specific Incidence Rates of Treated Kidney Failure - Māori,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9.19.3 	Age-specific Incidence Rates of Treated Kidney Failure - Pasifika, Aotearoa New Zealand</a:t>
            </a:r>
          </a:p>
        </p:txBody>
      </p:sp>
      <p:pic>
        <p:nvPicPr>
          <p:cNvPr id="6" name="Graphic 5" descr="Bar chart RTL">
            <a:extLst>
              <a:ext uri="{FF2B5EF4-FFF2-40B4-BE49-F238E27FC236}">
                <a16:creationId xmlns:a16="http://schemas.microsoft.com/office/drawing/2014/main" id="{76663980-AA82-D1E1-97DF-736AC38BE4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65724" y="2223903"/>
            <a:ext cx="3146955" cy="314695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BB5B146-722C-8705-B1EB-925C56E10C2F}"/>
              </a:ext>
            </a:extLst>
          </p:cNvPr>
          <p:cNvSpPr/>
          <p:nvPr/>
        </p:nvSpPr>
        <p:spPr>
          <a:xfrm>
            <a:off x="693778" y="534316"/>
            <a:ext cx="4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  <a:p>
            <a:r>
              <a:rPr lang="en-AU" sz="3200" i="1" dirty="0">
                <a:solidFill>
                  <a:schemeClr val="accent2"/>
                </a:solidFill>
              </a:rPr>
              <a:t>Continued…</a:t>
            </a:r>
          </a:p>
        </p:txBody>
      </p:sp>
    </p:spTree>
    <p:extLst>
      <p:ext uri="{BB962C8B-B14F-4D97-AF65-F5344CB8AC3E}">
        <p14:creationId xmlns:p14="http://schemas.microsoft.com/office/powerpoint/2010/main" val="2595780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50394"/>
            <a:ext cx="7915562" cy="575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517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Isosceles Triangle 47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0" y="549000"/>
            <a:ext cx="7919401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4420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0" y="549000"/>
            <a:ext cx="79194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1588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Isosceles Triangle 47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0" y="549000"/>
            <a:ext cx="79194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5680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50393"/>
            <a:ext cx="7915562" cy="575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0224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50393"/>
            <a:ext cx="7915562" cy="575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60835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Isosceles Triangle 47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0" y="549000"/>
            <a:ext cx="79194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9439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50393"/>
            <a:ext cx="7915562" cy="575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441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50393"/>
            <a:ext cx="7915562" cy="575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3072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Isosceles Triangle 47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0" y="549000"/>
            <a:ext cx="79194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704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4F97A16-821F-5934-45C6-039BA8122CC7}"/>
              </a:ext>
            </a:extLst>
          </p:cNvPr>
          <p:cNvSpPr/>
          <p:nvPr/>
        </p:nvSpPr>
        <p:spPr>
          <a:xfrm>
            <a:off x="4951711" y="1197620"/>
            <a:ext cx="6740343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9.20.1 	Prevalent Patients by Modality - Aotearoa New Zealand - Māori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9.20.2 	Prevalent Patients by Modality - Aotearoa New Zealand - Pasifika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9.20.3 	Prevalent Patients by Modality - Aotearoa New Zealand - Non-Māori, non-Pasifika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9.21 	Prevalent Haemodialysis at Home* (% of all HD) by Ethnicity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9.22 	Diabetes as a Comorbidity in Prevalent Patients - Aotearoa New Zealand, 2012-2021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9.23 	Incidence of New Patients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9.24 	Incidence of New Transplants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9.25 	Prevalent Haemodialysis Patients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9.26 	Prevalent Peritoneal Dialysis Patients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9.27 	Prevalent Transplant Patients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9.28 	Deaths of KRT Patients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9.29 	Donor Type by Ethnicity - Aotearoa New Zealand 2012-2021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9.30 	Donor Type by Ethnicity and Year - Aotearoa New Zealand</a:t>
            </a:r>
          </a:p>
        </p:txBody>
      </p:sp>
      <p:pic>
        <p:nvPicPr>
          <p:cNvPr id="6" name="Graphic 5" descr="Bar chart RTL">
            <a:extLst>
              <a:ext uri="{FF2B5EF4-FFF2-40B4-BE49-F238E27FC236}">
                <a16:creationId xmlns:a16="http://schemas.microsoft.com/office/drawing/2014/main" id="{76663980-AA82-D1E1-97DF-736AC38BE4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65724" y="2223903"/>
            <a:ext cx="3146955" cy="314695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BB5B146-722C-8705-B1EB-925C56E10C2F}"/>
              </a:ext>
            </a:extLst>
          </p:cNvPr>
          <p:cNvSpPr/>
          <p:nvPr/>
        </p:nvSpPr>
        <p:spPr>
          <a:xfrm>
            <a:off x="693778" y="534316"/>
            <a:ext cx="4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  <a:p>
            <a:r>
              <a:rPr lang="en-AU" sz="3200" i="1" dirty="0">
                <a:solidFill>
                  <a:schemeClr val="accent2"/>
                </a:solidFill>
              </a:rPr>
              <a:t>Continued…</a:t>
            </a:r>
          </a:p>
        </p:txBody>
      </p:sp>
    </p:spTree>
    <p:extLst>
      <p:ext uri="{BB962C8B-B14F-4D97-AF65-F5344CB8AC3E}">
        <p14:creationId xmlns:p14="http://schemas.microsoft.com/office/powerpoint/2010/main" val="5224534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50393"/>
            <a:ext cx="7915562" cy="575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27423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50393"/>
            <a:ext cx="7915562" cy="575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85835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9" y="550393"/>
            <a:ext cx="7915560" cy="5757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12140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Isosceles Triangle 47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0" y="549000"/>
            <a:ext cx="79194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24658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9" y="550393"/>
            <a:ext cx="7915560" cy="5757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97164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9" y="550393"/>
            <a:ext cx="7915560" cy="5757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71944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9" y="550393"/>
            <a:ext cx="7915560" cy="5757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91707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9" y="550393"/>
            <a:ext cx="7915560" cy="5757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3953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9" y="550393"/>
            <a:ext cx="7915560" cy="5757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349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4F97A16-821F-5934-45C6-039BA8122CC7}"/>
              </a:ext>
            </a:extLst>
          </p:cNvPr>
          <p:cNvSpPr/>
          <p:nvPr/>
        </p:nvSpPr>
        <p:spPr>
          <a:xfrm>
            <a:off x="4951711" y="1197620"/>
            <a:ext cx="674034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9.31 	Percentage of Patients Starting KRT with Pre-emptive Kidney Transplant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9.32 	Patient Survival, Recipients of Primary Deceased Donor Grafts - Aotearoa New Zealand 2012-2021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9.33 	Graft Survival, Recipients of Primary Deceased Donor Grafts - Aotearoa New Zealand 2012-2021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9.34 	Transplant Outcomes, Aotearoa New Zealand - Primary Deceased Donor Kidney-only Transplants 2012-2021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9.35 	Dialysis Modality End 2021 - Aotearoa New Zealand, by Ethnicity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9.36 	Patient Survival, Incident Dialysis Patients - Aotearoa New Zealand 2012-2021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9.37 	eGFR at Dialysis Initiation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9.38 	Cause of Death by Modality and Ethnicity - Deaths Occurring During 2021,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9.39 	Late Referral Rates by Ethnicity - Aotearoa New Zealand 2017 - 2021</a:t>
            </a:r>
          </a:p>
        </p:txBody>
      </p:sp>
      <p:pic>
        <p:nvPicPr>
          <p:cNvPr id="6" name="Graphic 5" descr="Bar chart RTL">
            <a:extLst>
              <a:ext uri="{FF2B5EF4-FFF2-40B4-BE49-F238E27FC236}">
                <a16:creationId xmlns:a16="http://schemas.microsoft.com/office/drawing/2014/main" id="{76663980-AA82-D1E1-97DF-736AC38BE4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65724" y="2223903"/>
            <a:ext cx="3146955" cy="314695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BB5B146-722C-8705-B1EB-925C56E10C2F}"/>
              </a:ext>
            </a:extLst>
          </p:cNvPr>
          <p:cNvSpPr/>
          <p:nvPr/>
        </p:nvSpPr>
        <p:spPr>
          <a:xfrm>
            <a:off x="693778" y="534316"/>
            <a:ext cx="4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  <a:p>
            <a:r>
              <a:rPr lang="en-AU" sz="3200" i="1" dirty="0">
                <a:solidFill>
                  <a:schemeClr val="accent2"/>
                </a:solidFill>
              </a:rPr>
              <a:t>Continued…</a:t>
            </a:r>
          </a:p>
        </p:txBody>
      </p:sp>
    </p:spTree>
    <p:extLst>
      <p:ext uri="{BB962C8B-B14F-4D97-AF65-F5344CB8AC3E}">
        <p14:creationId xmlns:p14="http://schemas.microsoft.com/office/powerpoint/2010/main" val="3916214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1920"/>
            <a:ext cx="7911367" cy="575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51921"/>
            <a:ext cx="7911364" cy="575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61817"/>
            <a:ext cx="7911364" cy="573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51921"/>
            <a:ext cx="7911364" cy="575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1224</TotalTime>
  <Words>673</Words>
  <Application>Microsoft Office PowerPoint</Application>
  <PresentationFormat>Widescreen</PresentationFormat>
  <Paragraphs>53</Paragraphs>
  <Slides>48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2" baseType="lpstr">
      <vt:lpstr>Arial</vt:lpstr>
      <vt:lpstr>Trebuchet MS</vt:lpstr>
      <vt:lpstr>Wingdings 3</vt:lpstr>
      <vt:lpstr>Facet</vt:lpstr>
      <vt:lpstr>Kidney Failure in Aotearoa  New Zealand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ANZDATA Registry Manager</Manager>
  <Company>ANZDAT Registry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ANZDATA AR 2022 - Aotearoa New Zealand</dc:title>
  <dc:subject>Aotearoa New Zealand</dc:subject>
  <dc:creator>ANZDATA Registry</dc:creator>
  <cp:keywords>#Aotearoa, #ANZDATA, new zealand, aotearoa, kidney, dialysis, transplant</cp:keywords>
  <dc:description>Chapter 9 ANZDATA Annual Report</dc:description>
  <cp:lastModifiedBy>Eliza Partridge</cp:lastModifiedBy>
  <cp:revision>21</cp:revision>
  <dcterms:created xsi:type="dcterms:W3CDTF">2020-03-04T00:25:18Z</dcterms:created>
  <dcterms:modified xsi:type="dcterms:W3CDTF">2023-06-27T06:04:59Z</dcterms:modified>
  <cp:category>45th Annual Report 2022</cp:category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