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91" r:id="rId3"/>
    <p:sldId id="292" r:id="rId4"/>
    <p:sldId id="293" r:id="rId5"/>
    <p:sldId id="259" r:id="rId6"/>
    <p:sldId id="260" r:id="rId7"/>
    <p:sldId id="261" r:id="rId8"/>
    <p:sldId id="294" r:id="rId9"/>
    <p:sldId id="263" r:id="rId10"/>
    <p:sldId id="262" r:id="rId11"/>
    <p:sldId id="264" r:id="rId12"/>
    <p:sldId id="265" r:id="rId13"/>
    <p:sldId id="266" r:id="rId14"/>
    <p:sldId id="267" r:id="rId15"/>
    <p:sldId id="268" r:id="rId16"/>
    <p:sldId id="269" r:id="rId17"/>
    <p:sldId id="270" r:id="rId18"/>
    <p:sldId id="274" r:id="rId19"/>
    <p:sldId id="275" r:id="rId20"/>
    <p:sldId id="298" r:id="rId21"/>
    <p:sldId id="272" r:id="rId22"/>
    <p:sldId id="273" r:id="rId23"/>
    <p:sldId id="271" r:id="rId24"/>
    <p:sldId id="276" r:id="rId25"/>
    <p:sldId id="278" r:id="rId26"/>
    <p:sldId id="277" r:id="rId27"/>
    <p:sldId id="279" r:id="rId28"/>
    <p:sldId id="280" r:id="rId29"/>
    <p:sldId id="284" r:id="rId30"/>
    <p:sldId id="281" r:id="rId31"/>
    <p:sldId id="282" r:id="rId32"/>
    <p:sldId id="285" r:id="rId33"/>
    <p:sldId id="286" r:id="rId34"/>
    <p:sldId id="287" r:id="rId35"/>
    <p:sldId id="288" r:id="rId36"/>
    <p:sldId id="295" r:id="rId37"/>
    <p:sldId id="296" r:id="rId38"/>
    <p:sldId id="297"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10/12/2025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10/12/2025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10/12/2025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10/12/2025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10/12/2025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10/12/2025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10/12/2025</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10/12/2025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svg"/><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3.svg"/><Relationship Id="rId7" Type="http://schemas.openxmlformats.org/officeDocument/2006/relationships/slide" Target="slide17.xml"/><Relationship Id="rId12" Type="http://schemas.openxmlformats.org/officeDocument/2006/relationships/slide" Target="slide22.xml"/><Relationship Id="rId2" Type="http://schemas.openxmlformats.org/officeDocument/2006/relationships/image" Target="../media/image2.png"/><Relationship Id="rId16"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5" Type="http://schemas.openxmlformats.org/officeDocument/2006/relationships/slide" Target="slide25.xml"/><Relationship Id="rId10" Type="http://schemas.openxmlformats.org/officeDocument/2006/relationships/slide" Target="slide20.xml"/><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hyperlink" Target="https://anzorrg.org.au/data-management/attribution-statement"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36.xml"/><Relationship Id="rId3" Type="http://schemas.openxmlformats.org/officeDocument/2006/relationships/image" Target="../media/image3.svg"/><Relationship Id="rId7" Type="http://schemas.openxmlformats.org/officeDocument/2006/relationships/slide" Target="slide30.xml"/><Relationship Id="rId12" Type="http://schemas.openxmlformats.org/officeDocument/2006/relationships/slide" Target="slide3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34.xml"/><Relationship Id="rId5" Type="http://schemas.openxmlformats.org/officeDocument/2006/relationships/slide" Target="slide28.xml"/><Relationship Id="rId15" Type="http://schemas.openxmlformats.org/officeDocument/2006/relationships/slide" Target="slide38.xml"/><Relationship Id="rId10" Type="http://schemas.openxmlformats.org/officeDocument/2006/relationships/slide" Target="slide33.xml"/><Relationship Id="rId4" Type="http://schemas.openxmlformats.org/officeDocument/2006/relationships/slide" Target="slide27.xml"/><Relationship Id="rId9" Type="http://schemas.openxmlformats.org/officeDocument/2006/relationships/slide" Target="slide32.xml"/><Relationship Id="rId14" Type="http://schemas.openxmlformats.org/officeDocument/2006/relationships/slide" Target="slide3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291944" y="1275426"/>
            <a:ext cx="5569413" cy="4307148"/>
          </a:xfrm>
        </p:spPr>
        <p:txBody>
          <a:bodyPr anchor="ctr">
            <a:normAutofit/>
          </a:bodyPr>
          <a:lstStyle/>
          <a:p>
            <a:pPr>
              <a:lnSpc>
                <a:spcPct val="90000"/>
              </a:lnSpc>
            </a:pPr>
            <a:r>
              <a:rPr lang="en-AU" sz="4600" dirty="0"/>
              <a:t>Kidney Failure in Aboriginal and Torres Strait Islander Australians</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fontScale="92500"/>
          </a:bodyPr>
          <a:lstStyle/>
          <a:p>
            <a:pPr algn="l">
              <a:lnSpc>
                <a:spcPct val="150000"/>
              </a:lnSpc>
            </a:pPr>
            <a:r>
              <a:rPr lang="en-AU" dirty="0">
                <a:solidFill>
                  <a:schemeClr val="bg1"/>
                </a:solidFill>
              </a:rPr>
              <a:t>ANZDATA Registry 48</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31-Dec-2024</a:t>
            </a:r>
          </a:p>
          <a:p>
            <a:pPr algn="l"/>
            <a:r>
              <a:rPr lang="en-AU" sz="3500" dirty="0">
                <a:solidFill>
                  <a:schemeClr val="bg1"/>
                </a:solidFill>
              </a:rPr>
              <a:t>Chapter 10 - Graphs</a:t>
            </a:r>
            <a:endParaRPr lang="en-AU" sz="3500" dirty="0">
              <a:solidFill>
                <a:srgbClr val="FFFFFF"/>
              </a:solidFill>
            </a:endParaRPr>
          </a:p>
        </p:txBody>
      </p:sp>
      <p:pic>
        <p:nvPicPr>
          <p:cNvPr id="4" name="Picture 3" descr="A blue and white logo&#10;&#10;Description automatically generated">
            <a:extLst>
              <a:ext uri="{FF2B5EF4-FFF2-40B4-BE49-F238E27FC236}">
                <a16:creationId xmlns:a16="http://schemas.microsoft.com/office/drawing/2014/main" id="{5EE603FC-FD34-F208-5011-0BBAD0699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43" y="4951039"/>
            <a:ext cx="1527053" cy="1080000"/>
          </a:xfrm>
          <a:prstGeom prst="rect">
            <a:avLst/>
          </a:prstGeom>
        </p:spPr>
      </p:pic>
      <p:sp>
        <p:nvSpPr>
          <p:cNvPr id="6" name="TextBox 5">
            <a:extLst>
              <a:ext uri="{FF2B5EF4-FFF2-40B4-BE49-F238E27FC236}">
                <a16:creationId xmlns:a16="http://schemas.microsoft.com/office/drawing/2014/main" id="{02E313D0-6BE9-A29D-CF33-588DDBB1CFEA}"/>
              </a:ext>
            </a:extLst>
          </p:cNvPr>
          <p:cNvSpPr txBox="1"/>
          <p:nvPr/>
        </p:nvSpPr>
        <p:spPr>
          <a:xfrm>
            <a:off x="686643" y="6093119"/>
            <a:ext cx="2379690" cy="276999"/>
          </a:xfrm>
          <a:prstGeom prst="rect">
            <a:avLst/>
          </a:prstGeom>
          <a:noFill/>
        </p:spPr>
        <p:txBody>
          <a:bodyPr wrap="square" rtlCol="0">
            <a:spAutoFit/>
          </a:bodyPr>
          <a:lstStyle/>
          <a:p>
            <a:r>
              <a:rPr lang="en-AU" sz="1200" b="1" dirty="0"/>
              <a:t>Release Date: 10/12/2025  </a:t>
            </a:r>
          </a:p>
        </p:txBody>
      </p:sp>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3C72ABCB-F233-259E-CBD3-64EF2C38E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33D10449-9F20-0A61-BDC6-2CE422B37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111889B-67F8-5BED-8344-FA5C5CD97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BCA2F33-B729-B777-E6A8-6ACF0611A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86453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03E328D-3728-18DA-D652-E5A4B161F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24501E0-3355-F2B1-0D2D-1D552AB1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FF108CC-6A49-7B8A-D20C-BC9ABC5A7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49605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253F6B3-1E35-C5D6-95D2-E43BDCC63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99130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6FFB3C7-2C3E-5E54-9C68-CAA95D0A6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56572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AB8C6E-75D5-9C15-CEA8-1544B3F3D9F4}"/>
              </a:ext>
            </a:extLst>
          </p:cNvPr>
          <p:cNvPicPr>
            <a:picLocks noChangeAspect="1"/>
          </p:cNvPicPr>
          <p:nvPr/>
        </p:nvPicPr>
        <p:blipFill>
          <a:blip r:embed="rId2"/>
          <a:srcRect/>
          <a:stretch/>
        </p:blipFill>
        <p:spPr>
          <a:xfrm>
            <a:off x="2159440" y="589612"/>
            <a:ext cx="7873119" cy="57347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B7E9688-6609-3104-9C5D-E03799C30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56178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2240" y="2351765"/>
            <a:ext cx="2900912" cy="2900912"/>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25628" y="480060"/>
            <a:ext cx="4374245" cy="830997"/>
          </a:xfrm>
          <a:prstGeom prst="rect">
            <a:avLst/>
          </a:prstGeom>
        </p:spPr>
        <p:txBody>
          <a:bodyPr wrap="square">
            <a:spAutoFit/>
          </a:bodyPr>
          <a:lstStyle/>
          <a:p>
            <a:r>
              <a:rPr lang="en-AU" sz="4800" dirty="0">
                <a:solidFill>
                  <a:schemeClr val="accent2"/>
                </a:solidFill>
              </a:rPr>
              <a:t>List of Figures</a:t>
            </a:r>
          </a:p>
        </p:txBody>
      </p:sp>
      <p:sp>
        <p:nvSpPr>
          <p:cNvPr id="3" name="Rectangle 2">
            <a:extLst>
              <a:ext uri="{FF2B5EF4-FFF2-40B4-BE49-F238E27FC236}">
                <a16:creationId xmlns:a16="http://schemas.microsoft.com/office/drawing/2014/main" id="{30F20F29-5A9D-4360-B60B-D70C496C3A47}"/>
              </a:ext>
            </a:extLst>
          </p:cNvPr>
          <p:cNvSpPr/>
          <p:nvPr/>
        </p:nvSpPr>
        <p:spPr>
          <a:xfrm>
            <a:off x="4771376" y="569690"/>
            <a:ext cx="6943612" cy="5869364"/>
          </a:xfrm>
          <a:prstGeom prst="rect">
            <a:avLst/>
          </a:prstGeom>
        </p:spPr>
        <p:txBody>
          <a:bodyPr wrap="square">
            <a:spAutoFit/>
          </a:bodyPr>
          <a:lstStyle/>
          <a:p>
            <a:pPr marL="1250950" indent="-1250950">
              <a:lnSpc>
                <a:spcPct val="150000"/>
              </a:lnSpc>
            </a:pPr>
            <a:r>
              <a:rPr lang="en-AU" sz="1400" dirty="0">
                <a:latin typeface="Arial" panose="020B0604020202020204" pitchFamily="34" charset="0"/>
                <a:cs typeface="Arial" panose="020B0604020202020204" pitchFamily="34" charset="0"/>
                <a:hlinkClick r:id="rId4" action="ppaction://hlinksldjump"/>
              </a:rPr>
              <a:t>Figure 10.1 </a:t>
            </a:r>
            <a:r>
              <a:rPr lang="en-AU" sz="1400" dirty="0">
                <a:latin typeface="Arial" panose="020B0604020202020204" pitchFamily="34" charset="0"/>
                <a:cs typeface="Arial" panose="020B0604020202020204" pitchFamily="34" charset="0"/>
              </a:rPr>
              <a:t>	Percentage of New Patients Commencing on Haemodialysis - Australia</a:t>
            </a:r>
          </a:p>
          <a:p>
            <a:pPr marL="1250950" indent="-1250950">
              <a:lnSpc>
                <a:spcPct val="150000"/>
              </a:lnSpc>
            </a:pPr>
            <a:r>
              <a:rPr lang="en-AU" sz="1400" dirty="0">
                <a:latin typeface="Arial" panose="020B0604020202020204" pitchFamily="34" charset="0"/>
                <a:cs typeface="Arial" panose="020B0604020202020204" pitchFamily="34" charset="0"/>
                <a:hlinkClick r:id="rId5" action="ppaction://hlinksldjump"/>
              </a:rPr>
              <a:t>Figure 10.2 </a:t>
            </a:r>
            <a:r>
              <a:rPr lang="en-AU" sz="1400" dirty="0">
                <a:latin typeface="Arial" panose="020B0604020202020204" pitchFamily="34" charset="0"/>
                <a:cs typeface="Arial" panose="020B0604020202020204" pitchFamily="34" charset="0"/>
              </a:rPr>
              <a:t>	Percentage of New Patients Commencing on Peritoneal Dialysis - Australia</a:t>
            </a:r>
          </a:p>
          <a:p>
            <a:pPr marL="1250950" indent="-1250950">
              <a:lnSpc>
                <a:spcPct val="150000"/>
              </a:lnSpc>
            </a:pPr>
            <a:r>
              <a:rPr lang="en-AU" sz="1400" dirty="0">
                <a:latin typeface="Arial" panose="020B0604020202020204" pitchFamily="34" charset="0"/>
                <a:cs typeface="Arial" panose="020B0604020202020204" pitchFamily="34" charset="0"/>
                <a:hlinkClick r:id="rId6" action="ppaction://hlinksldjump"/>
              </a:rPr>
              <a:t>Figure 10.3 </a:t>
            </a:r>
            <a:r>
              <a:rPr lang="en-AU" sz="1400" dirty="0">
                <a:latin typeface="Arial" panose="020B0604020202020204" pitchFamily="34" charset="0"/>
                <a:cs typeface="Arial" panose="020B0604020202020204" pitchFamily="34" charset="0"/>
              </a:rPr>
              <a:t>	Percentage of New Patients Commencing with Pre-emptive Kidney Transplant - Australia</a:t>
            </a:r>
          </a:p>
          <a:p>
            <a:pPr marL="1250950" indent="-1250950">
              <a:lnSpc>
                <a:spcPct val="150000"/>
              </a:lnSpc>
            </a:pPr>
            <a:r>
              <a:rPr lang="en-AU" sz="1400" dirty="0">
                <a:latin typeface="Arial" panose="020B0604020202020204" pitchFamily="34" charset="0"/>
                <a:cs typeface="Arial" panose="020B0604020202020204" pitchFamily="34" charset="0"/>
                <a:hlinkClick r:id="rId7" action="ppaction://hlinksldjump"/>
              </a:rPr>
              <a:t>Figure 10.4 </a:t>
            </a:r>
            <a:r>
              <a:rPr lang="en-AU" sz="1400" dirty="0">
                <a:latin typeface="Arial" panose="020B0604020202020204" pitchFamily="34" charset="0"/>
                <a:cs typeface="Arial" panose="020B0604020202020204" pitchFamily="34" charset="0"/>
              </a:rPr>
              <a:t>	Unadjusted Incident KRT Rate - Australia</a:t>
            </a:r>
          </a:p>
          <a:p>
            <a:pPr marL="1250950" indent="-1250950">
              <a:lnSpc>
                <a:spcPct val="150000"/>
              </a:lnSpc>
            </a:pPr>
            <a:r>
              <a:rPr lang="en-AU" sz="1400" dirty="0">
                <a:latin typeface="Arial" panose="020B0604020202020204" pitchFamily="34" charset="0"/>
                <a:cs typeface="Arial" panose="020B0604020202020204" pitchFamily="34" charset="0"/>
                <a:hlinkClick r:id="rId8" action="ppaction://hlinksldjump"/>
              </a:rPr>
              <a:t>Figure 10.5 </a:t>
            </a:r>
            <a:r>
              <a:rPr lang="en-AU" sz="1400" dirty="0">
                <a:latin typeface="Arial" panose="020B0604020202020204" pitchFamily="34" charset="0"/>
                <a:cs typeface="Arial" panose="020B0604020202020204" pitchFamily="34" charset="0"/>
              </a:rPr>
              <a:t>	Relative Incidence Rate of Treated Kidney Failure for First Nations Patients by Gender (Comparison to Non-Indigenous Australians) - 2020-2024</a:t>
            </a:r>
          </a:p>
          <a:p>
            <a:pPr marL="1250950" indent="-1250950">
              <a:lnSpc>
                <a:spcPct val="150000"/>
              </a:lnSpc>
            </a:pPr>
            <a:r>
              <a:rPr lang="en-AU" sz="1400" dirty="0">
                <a:latin typeface="Arial" panose="020B0604020202020204" pitchFamily="34" charset="0"/>
                <a:cs typeface="Arial" panose="020B0604020202020204" pitchFamily="34" charset="0"/>
                <a:hlinkClick r:id="rId9" action="ppaction://hlinksldjump"/>
              </a:rPr>
              <a:t>Figure 10.6 </a:t>
            </a:r>
            <a:r>
              <a:rPr lang="en-AU" sz="1400" dirty="0">
                <a:latin typeface="Arial" panose="020B0604020202020204" pitchFamily="34" charset="0"/>
                <a:cs typeface="Arial" panose="020B0604020202020204" pitchFamily="34" charset="0"/>
              </a:rPr>
              <a:t>	Age-specific Incidence Rates of Treated Kidney Failure - By Ethnicity, State and Age at KRT start 2020-2024</a:t>
            </a:r>
          </a:p>
          <a:p>
            <a:pPr marL="1250950" indent="-1250950">
              <a:lnSpc>
                <a:spcPct val="150000"/>
              </a:lnSpc>
            </a:pPr>
            <a:r>
              <a:rPr lang="en-AU" sz="1400" dirty="0">
                <a:latin typeface="Arial" panose="020B0604020202020204" pitchFamily="34" charset="0"/>
                <a:cs typeface="Arial" panose="020B0604020202020204" pitchFamily="34" charset="0"/>
                <a:hlinkClick r:id="rId10" action="ppaction://hlinksldjump"/>
              </a:rPr>
              <a:t>Figure 10.7.1 </a:t>
            </a:r>
            <a:r>
              <a:rPr lang="en-AU" sz="1400" dirty="0">
                <a:latin typeface="Arial" panose="020B0604020202020204" pitchFamily="34" charset="0"/>
                <a:cs typeface="Arial" panose="020B0604020202020204" pitchFamily="34" charset="0"/>
              </a:rPr>
              <a:t>	Age-specific Incidence Rates of Treated Kidney Failure - Non-Indigenous, Australia</a:t>
            </a:r>
          </a:p>
          <a:p>
            <a:pPr marL="1250950" indent="-1250950">
              <a:lnSpc>
                <a:spcPct val="150000"/>
              </a:lnSpc>
            </a:pPr>
            <a:r>
              <a:rPr lang="en-AU" sz="1400" dirty="0">
                <a:latin typeface="Arial" panose="020B0604020202020204" pitchFamily="34" charset="0"/>
                <a:cs typeface="Arial" panose="020B0604020202020204" pitchFamily="34" charset="0"/>
                <a:hlinkClick r:id="rId11" action="ppaction://hlinksldjump"/>
              </a:rPr>
              <a:t>Figure 10.7.2 </a:t>
            </a:r>
            <a:r>
              <a:rPr lang="en-AU" sz="1400" dirty="0">
                <a:latin typeface="Arial" panose="020B0604020202020204" pitchFamily="34" charset="0"/>
                <a:cs typeface="Arial" panose="020B0604020202020204" pitchFamily="34" charset="0"/>
              </a:rPr>
              <a:t>	Age-specific Incidence Rates of Treated Kidney Failure - First Nations, Australia</a:t>
            </a:r>
          </a:p>
          <a:p>
            <a:pPr marL="1250950" indent="-1250950">
              <a:lnSpc>
                <a:spcPct val="150000"/>
              </a:lnSpc>
            </a:pPr>
            <a:r>
              <a:rPr lang="en-AU" sz="1400" dirty="0">
                <a:latin typeface="Arial" panose="020B0604020202020204" pitchFamily="34" charset="0"/>
                <a:cs typeface="Arial" panose="020B0604020202020204" pitchFamily="34" charset="0"/>
                <a:hlinkClick r:id="rId12" action="ppaction://hlinksldjump"/>
              </a:rPr>
              <a:t>Figure 10.8 </a:t>
            </a:r>
            <a:r>
              <a:rPr lang="en-AU" sz="1400" dirty="0">
                <a:latin typeface="Arial" panose="020B0604020202020204" pitchFamily="34" charset="0"/>
                <a:cs typeface="Arial" panose="020B0604020202020204" pitchFamily="34" charset="0"/>
              </a:rPr>
              <a:t>	Age-specific Incidence Rates of Treated Kidney Failure - By Ethnicity, Australia</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068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0211F35D-AAF1-99AE-09DC-8EF5B9C2A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56605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6261EE1-750A-0425-81ED-28B8276A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5553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010468B-66C6-F345-F772-5CC54F1BD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386218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D0047E7-28DC-5ADF-09C6-2F686E3BF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82067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2"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C9F52F9-628E-EB52-8228-A9BAA9D02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12941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CFA9C3A-4A16-AD39-741B-54C8BEC87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399918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6676264-57EA-38B7-264F-C52C8A90F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455371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05762F1-BC11-1651-C737-3D1FB4C9C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35971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4438DDA-C580-2E0C-F9B7-06D17E7A0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890157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2" y="549000"/>
            <a:ext cx="7907715" cy="57599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CEA6CFB-5C88-E426-F407-6CC82FADC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428563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2240" y="2351765"/>
            <a:ext cx="2900912" cy="2900912"/>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11222" y="481788"/>
            <a:ext cx="4374245"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Continues…</a:t>
            </a:r>
          </a:p>
        </p:txBody>
      </p:sp>
      <p:sp>
        <p:nvSpPr>
          <p:cNvPr id="3" name="Rectangle 2">
            <a:extLst>
              <a:ext uri="{FF2B5EF4-FFF2-40B4-BE49-F238E27FC236}">
                <a16:creationId xmlns:a16="http://schemas.microsoft.com/office/drawing/2014/main" id="{30F20F29-5A9D-4360-B60B-D70C496C3A47}"/>
              </a:ext>
            </a:extLst>
          </p:cNvPr>
          <p:cNvSpPr/>
          <p:nvPr/>
        </p:nvSpPr>
        <p:spPr>
          <a:xfrm>
            <a:off x="4771375" y="623843"/>
            <a:ext cx="6792535" cy="5456750"/>
          </a:xfrm>
          <a:prstGeom prst="rect">
            <a:avLst/>
          </a:prstGeom>
        </p:spPr>
        <p:txBody>
          <a:bodyPr wrap="square">
            <a:spAutoFit/>
          </a:bodyPr>
          <a:lstStyle/>
          <a:p>
            <a:pPr marL="1250950" indent="-1250950">
              <a:lnSpc>
                <a:spcPct val="150000"/>
              </a:lnSpc>
            </a:pPr>
            <a:r>
              <a:rPr lang="en-AU" sz="1300" dirty="0">
                <a:latin typeface="Arial" panose="020B0604020202020204" pitchFamily="34" charset="0"/>
                <a:cs typeface="Arial" panose="020B0604020202020204" pitchFamily="34" charset="0"/>
                <a:hlinkClick r:id="rId4" action="ppaction://hlinksldjump"/>
              </a:rPr>
              <a:t>Figure 10.9.1 </a:t>
            </a:r>
            <a:r>
              <a:rPr lang="en-AU" sz="1300" dirty="0">
                <a:latin typeface="Arial" panose="020B0604020202020204" pitchFamily="34" charset="0"/>
                <a:cs typeface="Arial" panose="020B0604020202020204" pitchFamily="34" charset="0"/>
              </a:rPr>
              <a:t>	Prevalent Patients by Modality - Australia - First Nations</a:t>
            </a:r>
          </a:p>
          <a:p>
            <a:pPr marL="1250950" indent="-1250950">
              <a:lnSpc>
                <a:spcPct val="150000"/>
              </a:lnSpc>
            </a:pPr>
            <a:r>
              <a:rPr lang="en-AU" sz="1300" dirty="0">
                <a:latin typeface="Arial" panose="020B0604020202020204" pitchFamily="34" charset="0"/>
                <a:cs typeface="Arial" panose="020B0604020202020204" pitchFamily="34" charset="0"/>
                <a:hlinkClick r:id="rId5" action="ppaction://hlinksldjump"/>
              </a:rPr>
              <a:t>Figure 10.9.2 </a:t>
            </a:r>
            <a:r>
              <a:rPr lang="en-AU" sz="1300" dirty="0">
                <a:latin typeface="Arial" panose="020B0604020202020204" pitchFamily="34" charset="0"/>
                <a:cs typeface="Arial" panose="020B0604020202020204" pitchFamily="34" charset="0"/>
              </a:rPr>
              <a:t>	Prevalent Patients by Modality - Australia - Non-Indigenous</a:t>
            </a:r>
          </a:p>
          <a:p>
            <a:pPr marL="1250950" indent="-1250950">
              <a:lnSpc>
                <a:spcPct val="150000"/>
              </a:lnSpc>
            </a:pPr>
            <a:r>
              <a:rPr lang="en-AU" sz="1300" dirty="0">
                <a:latin typeface="Arial" panose="020B0604020202020204" pitchFamily="34" charset="0"/>
                <a:cs typeface="Arial" panose="020B0604020202020204" pitchFamily="34" charset="0"/>
                <a:hlinkClick r:id="rId6" action="ppaction://hlinksldjump"/>
              </a:rPr>
              <a:t>Figure 10.10 </a:t>
            </a:r>
            <a:r>
              <a:rPr lang="en-AU" sz="1300" dirty="0">
                <a:latin typeface="Arial" panose="020B0604020202020204" pitchFamily="34" charset="0"/>
                <a:cs typeface="Arial" panose="020B0604020202020204" pitchFamily="34" charset="0"/>
              </a:rPr>
              <a:t>	Prevalent Haemodialysis at Home* (% of all HD^) by Ethnicity - Australia</a:t>
            </a:r>
          </a:p>
          <a:p>
            <a:pPr marL="1250950" indent="-1250950">
              <a:lnSpc>
                <a:spcPct val="150000"/>
              </a:lnSpc>
            </a:pPr>
            <a:r>
              <a:rPr lang="en-AU" sz="1300" dirty="0">
                <a:latin typeface="Arial" panose="020B0604020202020204" pitchFamily="34" charset="0"/>
                <a:cs typeface="Arial" panose="020B0604020202020204" pitchFamily="34" charset="0"/>
                <a:hlinkClick r:id="rId7" action="ppaction://hlinksldjump"/>
              </a:rPr>
              <a:t>Figure 10.11 </a:t>
            </a:r>
            <a:r>
              <a:rPr lang="en-AU" sz="1300" dirty="0">
                <a:latin typeface="Arial" panose="020B0604020202020204" pitchFamily="34" charset="0"/>
                <a:cs typeface="Arial" panose="020B0604020202020204" pitchFamily="34" charset="0"/>
              </a:rPr>
              <a:t>	Donor Type by Ethnicity - Australia 2015-2024</a:t>
            </a:r>
          </a:p>
          <a:p>
            <a:pPr marL="1250950" indent="-1250950">
              <a:lnSpc>
                <a:spcPct val="150000"/>
              </a:lnSpc>
            </a:pPr>
            <a:r>
              <a:rPr lang="en-AU" sz="1300" dirty="0">
                <a:latin typeface="Arial" panose="020B0604020202020204" pitchFamily="34" charset="0"/>
                <a:cs typeface="Arial" panose="020B0604020202020204" pitchFamily="34" charset="0"/>
                <a:hlinkClick r:id="rId8" action="ppaction://hlinksldjump"/>
              </a:rPr>
              <a:t>Figure 10.12 </a:t>
            </a:r>
            <a:r>
              <a:rPr lang="en-AU" sz="1300" dirty="0">
                <a:latin typeface="Arial" panose="020B0604020202020204" pitchFamily="34" charset="0"/>
                <a:cs typeface="Arial" panose="020B0604020202020204" pitchFamily="34" charset="0"/>
              </a:rPr>
              <a:t>	Donor Type by Ethnicity and Year - Australia</a:t>
            </a:r>
          </a:p>
          <a:p>
            <a:pPr marL="1250950" indent="-1250950">
              <a:lnSpc>
                <a:spcPct val="150000"/>
              </a:lnSpc>
            </a:pPr>
            <a:r>
              <a:rPr lang="en-AU" sz="1300" dirty="0">
                <a:latin typeface="Arial" panose="020B0604020202020204" pitchFamily="34" charset="0"/>
                <a:cs typeface="Arial" panose="020B0604020202020204" pitchFamily="34" charset="0"/>
                <a:hlinkClick r:id="rId9" action="ppaction://hlinksldjump"/>
              </a:rPr>
              <a:t>Figure 10.13 </a:t>
            </a:r>
            <a:r>
              <a:rPr lang="en-AU" sz="1300" dirty="0">
                <a:latin typeface="Arial" panose="020B0604020202020204" pitchFamily="34" charset="0"/>
                <a:cs typeface="Arial" panose="020B0604020202020204" pitchFamily="34" charset="0"/>
              </a:rPr>
              <a:t>	Time to Primary Transplant from KRT Start - Australian Incident KRT Patients 2015-2024</a:t>
            </a:r>
          </a:p>
          <a:p>
            <a:pPr marL="1250950" indent="-1250950">
              <a:lnSpc>
                <a:spcPct val="150000"/>
              </a:lnSpc>
            </a:pPr>
            <a:r>
              <a:rPr lang="en-AU" sz="1300" dirty="0">
                <a:latin typeface="Arial" panose="020B0604020202020204" pitchFamily="34" charset="0"/>
                <a:cs typeface="Arial" panose="020B0604020202020204" pitchFamily="34" charset="0"/>
                <a:hlinkClick r:id="rId10" action="ppaction://hlinksldjump"/>
              </a:rPr>
              <a:t>Figure 10.14 </a:t>
            </a:r>
            <a:r>
              <a:rPr lang="en-AU" sz="1300" dirty="0">
                <a:latin typeface="Arial" panose="020B0604020202020204" pitchFamily="34" charset="0"/>
                <a:cs typeface="Arial" panose="020B0604020202020204" pitchFamily="34" charset="0"/>
              </a:rPr>
              <a:t>	Time to Primary Transplant from KRT Start by Era - Australian Incident KRT Patients</a:t>
            </a:r>
          </a:p>
          <a:p>
            <a:pPr marL="1250950" indent="-1250950">
              <a:lnSpc>
                <a:spcPct val="150000"/>
              </a:lnSpc>
            </a:pPr>
            <a:r>
              <a:rPr lang="en-AU" sz="1300" dirty="0">
                <a:latin typeface="Arial" panose="020B0604020202020204" pitchFamily="34" charset="0"/>
                <a:cs typeface="Arial" panose="020B0604020202020204" pitchFamily="34" charset="0"/>
                <a:hlinkClick r:id="rId11" action="ppaction://hlinksldjump"/>
              </a:rPr>
              <a:t>Figure 10.15 </a:t>
            </a:r>
            <a:r>
              <a:rPr lang="en-AU" sz="1300" dirty="0">
                <a:latin typeface="Arial" panose="020B0604020202020204" pitchFamily="34" charset="0"/>
                <a:cs typeface="Arial" panose="020B0604020202020204" pitchFamily="34" charset="0"/>
              </a:rPr>
              <a:t>	Patient Survival, Recipients of Primary DD Transplants - Australia 2015-2024</a:t>
            </a:r>
          </a:p>
          <a:p>
            <a:pPr marL="1250950" indent="-1250950">
              <a:lnSpc>
                <a:spcPct val="150000"/>
              </a:lnSpc>
            </a:pPr>
            <a:r>
              <a:rPr lang="en-AU" sz="1300" dirty="0">
                <a:latin typeface="Arial" panose="020B0604020202020204" pitchFamily="34" charset="0"/>
                <a:cs typeface="Arial" panose="020B0604020202020204" pitchFamily="34" charset="0"/>
                <a:hlinkClick r:id="rId12" action="ppaction://hlinksldjump"/>
              </a:rPr>
              <a:t>Figure 10.16 </a:t>
            </a:r>
            <a:r>
              <a:rPr lang="en-AU" sz="1300" dirty="0">
                <a:latin typeface="Arial" panose="020B0604020202020204" pitchFamily="34" charset="0"/>
                <a:cs typeface="Arial" panose="020B0604020202020204" pitchFamily="34" charset="0"/>
              </a:rPr>
              <a:t>	Graft Survival, Recipients of Primary DD Transplants - Australia 2015-2024</a:t>
            </a:r>
          </a:p>
          <a:p>
            <a:pPr marL="1250950" indent="-1250950">
              <a:lnSpc>
                <a:spcPct val="150000"/>
              </a:lnSpc>
            </a:pPr>
            <a:r>
              <a:rPr lang="en-AU" sz="1300" dirty="0">
                <a:latin typeface="Arial" panose="020B0604020202020204" pitchFamily="34" charset="0"/>
                <a:cs typeface="Arial" panose="020B0604020202020204" pitchFamily="34" charset="0"/>
                <a:hlinkClick r:id="rId13" action="ppaction://hlinksldjump"/>
              </a:rPr>
              <a:t>Figure 10.17 </a:t>
            </a:r>
            <a:r>
              <a:rPr lang="en-AU" sz="1300" dirty="0">
                <a:latin typeface="Arial" panose="020B0604020202020204" pitchFamily="34" charset="0"/>
                <a:cs typeface="Arial" panose="020B0604020202020204" pitchFamily="34" charset="0"/>
              </a:rPr>
              <a:t>	Transplant Outcomes - Primary Deceased Donor Kidney-only Transplants Australia 2015-2024</a:t>
            </a:r>
          </a:p>
          <a:p>
            <a:pPr marL="1250950" indent="-1250950">
              <a:lnSpc>
                <a:spcPct val="150000"/>
              </a:lnSpc>
            </a:pPr>
            <a:r>
              <a:rPr lang="en-AU" sz="1300" dirty="0">
                <a:latin typeface="Arial" panose="020B0604020202020204" pitchFamily="34" charset="0"/>
                <a:cs typeface="Arial" panose="020B0604020202020204" pitchFamily="34" charset="0"/>
                <a:hlinkClick r:id="rId14" action="ppaction://hlinksldjump"/>
              </a:rPr>
              <a:t>Figure 10.18 </a:t>
            </a:r>
            <a:r>
              <a:rPr lang="en-AU" sz="1300" dirty="0">
                <a:latin typeface="Arial" panose="020B0604020202020204" pitchFamily="34" charset="0"/>
                <a:cs typeface="Arial" panose="020B0604020202020204" pitchFamily="34" charset="0"/>
              </a:rPr>
              <a:t>	Dialysis Modality End 2024 - Australia, by Ethnicity</a:t>
            </a:r>
          </a:p>
          <a:p>
            <a:pPr marL="1250950" indent="-1250950">
              <a:lnSpc>
                <a:spcPct val="150000"/>
              </a:lnSpc>
            </a:pPr>
            <a:r>
              <a:rPr lang="en-AU" sz="1300" dirty="0">
                <a:latin typeface="Arial" panose="020B0604020202020204" pitchFamily="34" charset="0"/>
                <a:cs typeface="Arial" panose="020B0604020202020204" pitchFamily="34" charset="0"/>
                <a:hlinkClick r:id="rId15" action="ppaction://hlinksldjump"/>
              </a:rPr>
              <a:t>Figure 10.19 </a:t>
            </a:r>
            <a:r>
              <a:rPr lang="en-AU" sz="1300" dirty="0">
                <a:latin typeface="Arial" panose="020B0604020202020204" pitchFamily="34" charset="0"/>
                <a:cs typeface="Arial" panose="020B0604020202020204" pitchFamily="34" charset="0"/>
              </a:rPr>
              <a:t>	Incident Dialysis Patient Mortality - Australia 2015-2024</a:t>
            </a:r>
          </a:p>
          <a:p>
            <a:pPr marL="1250950" indent="-1250950">
              <a:lnSpc>
                <a:spcPct val="150000"/>
              </a:lnSpc>
            </a:pPr>
            <a:r>
              <a:rPr lang="en-AU" sz="1300" dirty="0">
                <a:latin typeface="Arial" panose="020B0604020202020204" pitchFamily="34" charset="0"/>
                <a:cs typeface="Arial" panose="020B0604020202020204" pitchFamily="34" charset="0"/>
                <a:hlinkClick r:id="rId16" action="ppaction://hlinksldjump"/>
              </a:rPr>
              <a:t>Figure 10.20 </a:t>
            </a:r>
            <a:r>
              <a:rPr lang="en-AU" sz="1300" dirty="0">
                <a:latin typeface="Arial" panose="020B0604020202020204" pitchFamily="34" charset="0"/>
                <a:cs typeface="Arial" panose="020B0604020202020204" pitchFamily="34" charset="0"/>
              </a:rPr>
              <a:t>	Incident Dialysis Patient Mortality by Age Group - Australia 2015-2024</a:t>
            </a:r>
          </a:p>
        </p:txBody>
      </p:sp>
    </p:spTree>
    <p:extLst>
      <p:ext uri="{BB962C8B-B14F-4D97-AF65-F5344CB8AC3E}">
        <p14:creationId xmlns:p14="http://schemas.microsoft.com/office/powerpoint/2010/main" val="2152005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2" y="549000"/>
            <a:ext cx="7907715" cy="57599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E1B2E3C-C407-89A0-46A0-006DF4F5A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98086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2" y="549000"/>
            <a:ext cx="7907715" cy="5759999"/>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E4BA3EB-7781-F852-2B98-6DA7B3861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9105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4" y="549000"/>
            <a:ext cx="7907713" cy="575999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07502B5-C808-596E-681F-BE5D799D3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970442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270287" y="642338"/>
            <a:ext cx="7651425" cy="557331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C717014-1E35-1FB9-4006-2993ADCD4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71815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51" name="Rectangle 5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7" name="Isosceles Triangle 5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5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1" name="Isosceles Triangle 6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Isosceles Triangle 6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4" name="Rectangle 6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429809" y="758537"/>
            <a:ext cx="7332381" cy="534092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6BC1BB3-E403-A326-8451-9A4A6A7EF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70256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2100" y="729000"/>
            <a:ext cx="11107800" cy="540000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610A9C9-367C-EA3F-3690-F14EA8C94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99502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51201" y="549000"/>
            <a:ext cx="7689598" cy="575999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442D385-CD6D-8B2E-251E-43170B1D3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789029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7002" y="729000"/>
            <a:ext cx="10832898" cy="526635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8B3C5CA-A2BB-05D3-FEA2-02F1EB871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1080"/>
            <a:ext cx="1527053" cy="1080000"/>
          </a:xfrm>
          <a:prstGeom prst="rect">
            <a:avLst/>
          </a:prstGeom>
        </p:spPr>
      </p:pic>
    </p:spTree>
    <p:extLst>
      <p:ext uri="{BB962C8B-B14F-4D97-AF65-F5344CB8AC3E}">
        <p14:creationId xmlns:p14="http://schemas.microsoft.com/office/powerpoint/2010/main" val="112808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42144" y="549000"/>
            <a:ext cx="7907713" cy="575999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6962688-64E7-B9C0-8BEB-EA2952E2B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65135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FF7AD7-FAFE-6DAB-7860-CD19051D030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18531D5-42B6-8E55-C5FD-509C1FA6EC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A642C5A-DA70-DED5-4607-E13BF66BBA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6B58A37-09BA-2412-56B0-6A5939C190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FF9A0965-F3E5-9EB5-A373-4F616C03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D340D907-AAD7-9217-D029-0591D1177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7E6CCF7C-6EBA-130F-DF69-24F17DE35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0D572783-4068-C14C-ED4B-E6767DD89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26D871B0-B057-92AB-0420-913334907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D10952AC-4D0D-E7A4-64A9-B923DC7BF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D12F4D4F-5412-4E44-1E7C-EA570CC7F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31AE8C4-ABAC-A1F7-1327-890021ED0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4EC62A70-71C2-2302-C885-801D1261F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AC1BF44-E9E5-43BD-C6F0-41B0A16A5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4C2F219-831C-EBEE-03AF-E7978CC4F3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B4EC93C-61E5-4871-A33A-4A25A58E3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00381454-A3F7-8480-7699-1AC05D86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57737C58-4A70-1036-2882-736C6C4C9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4897BAFD-2457-C98B-F238-E204E0181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178ECD30-14B8-8593-3428-2B04B90D2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2482A3DB-091F-8408-8B68-4FACC0420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2B9A9A63-283E-8708-8486-BE7B274E6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782386AA-74A2-89EB-E675-6525BCCAA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DEC659D9-BB6B-4C3A-3709-33D50C3AE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logo&#10;&#10;Description automatically generated">
            <a:hlinkClick r:id="rId2" action="ppaction://hlinksldjump"/>
            <a:extLst>
              <a:ext uri="{FF2B5EF4-FFF2-40B4-BE49-F238E27FC236}">
                <a16:creationId xmlns:a16="http://schemas.microsoft.com/office/drawing/2014/main" id="{8662E606-0C09-FD83-DC13-8E1D668B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
        <p:nvSpPr>
          <p:cNvPr id="4" name="TextBox 3">
            <a:extLst>
              <a:ext uri="{FF2B5EF4-FFF2-40B4-BE49-F238E27FC236}">
                <a16:creationId xmlns:a16="http://schemas.microsoft.com/office/drawing/2014/main" id="{EA411CDE-1218-AC40-E101-42EBCE52495C}"/>
              </a:ext>
            </a:extLst>
          </p:cNvPr>
          <p:cNvSpPr txBox="1"/>
          <p:nvPr/>
        </p:nvSpPr>
        <p:spPr>
          <a:xfrm>
            <a:off x="703518" y="1422040"/>
            <a:ext cx="10784964" cy="4013919"/>
          </a:xfrm>
          <a:prstGeom prst="rect">
            <a:avLst/>
          </a:prstGeom>
          <a:noFill/>
        </p:spPr>
        <p:txBody>
          <a:bodyPr wrap="square">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a:t>
            </a:r>
            <a:r>
              <a:rPr lang="en-US" dirty="0" err="1">
                <a:solidFill>
                  <a:srgbClr val="4A4A4A"/>
                </a:solidFill>
                <a:latin typeface="Open Sans" panose="020B0606030504020204" pitchFamily="34" charset="0"/>
              </a:rPr>
              <a:t>utilisation</a:t>
            </a:r>
            <a:r>
              <a:rPr lang="en-US" dirty="0">
                <a:solidFill>
                  <a:srgbClr val="4A4A4A"/>
                </a:solidFill>
                <a:latin typeface="Open Sans" panose="020B0606030504020204" pitchFamily="34" charset="0"/>
              </a:rPr>
              <a:t>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p>
          <a:p>
            <a:r>
              <a:rPr lang="en-AU" dirty="0">
                <a:hlinkClick r:id="rId4"/>
              </a:rPr>
              <a:t>https://anzorrg.org.au/data-management/attribution-statement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which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p:txBody>
      </p:sp>
    </p:spTree>
    <p:extLst>
      <p:ext uri="{BB962C8B-B14F-4D97-AF65-F5344CB8AC3E}">
        <p14:creationId xmlns:p14="http://schemas.microsoft.com/office/powerpoint/2010/main" val="415857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2240" y="2351765"/>
            <a:ext cx="2900912" cy="2900912"/>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62677" y="480060"/>
            <a:ext cx="4374245" cy="1323439"/>
          </a:xfrm>
          <a:prstGeom prst="rect">
            <a:avLst/>
          </a:prstGeom>
        </p:spPr>
        <p:txBody>
          <a:bodyPr wrap="square">
            <a:spAutoFit/>
          </a:bodyPr>
          <a:lstStyle/>
          <a:p>
            <a:r>
              <a:rPr lang="en-AU" sz="4800" dirty="0">
                <a:solidFill>
                  <a:schemeClr val="accent2"/>
                </a:solidFill>
              </a:rPr>
              <a:t>List of Figures</a:t>
            </a:r>
          </a:p>
          <a:p>
            <a:r>
              <a:rPr lang="en-AU" sz="3200" i="1" dirty="0">
                <a:solidFill>
                  <a:schemeClr val="accent2"/>
                </a:solidFill>
              </a:rPr>
              <a:t>Continues…</a:t>
            </a:r>
          </a:p>
        </p:txBody>
      </p:sp>
      <p:sp>
        <p:nvSpPr>
          <p:cNvPr id="3" name="Rectangle 2">
            <a:extLst>
              <a:ext uri="{FF2B5EF4-FFF2-40B4-BE49-F238E27FC236}">
                <a16:creationId xmlns:a16="http://schemas.microsoft.com/office/drawing/2014/main" id="{30F20F29-5A9D-4360-B60B-D70C496C3A47}"/>
              </a:ext>
            </a:extLst>
          </p:cNvPr>
          <p:cNvSpPr/>
          <p:nvPr/>
        </p:nvSpPr>
        <p:spPr>
          <a:xfrm>
            <a:off x="4708733" y="692209"/>
            <a:ext cx="7034534" cy="5475992"/>
          </a:xfrm>
          <a:prstGeom prst="rect">
            <a:avLst/>
          </a:prstGeom>
        </p:spPr>
        <p:txBody>
          <a:bodyPr wrap="square">
            <a:spAutoFit/>
          </a:bodyPr>
          <a:lstStyle/>
          <a:p>
            <a:pPr marL="1250950" indent="-1250950">
              <a:lnSpc>
                <a:spcPct val="150000"/>
              </a:lnSpc>
            </a:pPr>
            <a:r>
              <a:rPr lang="en-AU" sz="1300" dirty="0">
                <a:latin typeface="Arial" panose="020B0604020202020204" pitchFamily="34" charset="0"/>
                <a:cs typeface="Arial" panose="020B0604020202020204" pitchFamily="34" charset="0"/>
                <a:hlinkClick r:id="rId4" action="ppaction://hlinksldjump"/>
              </a:rPr>
              <a:t>Figure 10.21 </a:t>
            </a:r>
            <a:r>
              <a:rPr lang="en-AU" sz="1300" dirty="0">
                <a:latin typeface="Arial" panose="020B0604020202020204" pitchFamily="34" charset="0"/>
                <a:cs typeface="Arial" panose="020B0604020202020204" pitchFamily="34" charset="0"/>
              </a:rPr>
              <a:t>	eGFR at Dialysis Initiation - Australia</a:t>
            </a:r>
          </a:p>
          <a:p>
            <a:pPr marL="1250950" indent="-1250950">
              <a:lnSpc>
                <a:spcPct val="150000"/>
              </a:lnSpc>
            </a:pPr>
            <a:r>
              <a:rPr lang="en-AU" sz="1300" dirty="0">
                <a:latin typeface="Arial" panose="020B0604020202020204" pitchFamily="34" charset="0"/>
                <a:cs typeface="Arial" panose="020B0604020202020204" pitchFamily="34" charset="0"/>
                <a:hlinkClick r:id="rId5" action="ppaction://hlinksldjump"/>
              </a:rPr>
              <a:t>Figure 10.22 </a:t>
            </a:r>
            <a:r>
              <a:rPr lang="en-AU" sz="1300" dirty="0">
                <a:latin typeface="Arial" panose="020B0604020202020204" pitchFamily="34" charset="0"/>
                <a:cs typeface="Arial" panose="020B0604020202020204" pitchFamily="34" charset="0"/>
              </a:rPr>
              <a:t>	Incidence of New First Nations Australian Patients</a:t>
            </a:r>
          </a:p>
          <a:p>
            <a:pPr marL="1250950" indent="-1250950">
              <a:lnSpc>
                <a:spcPct val="150000"/>
              </a:lnSpc>
            </a:pPr>
            <a:r>
              <a:rPr lang="en-AU" sz="1300" dirty="0">
                <a:latin typeface="Arial" panose="020B0604020202020204" pitchFamily="34" charset="0"/>
                <a:cs typeface="Arial" panose="020B0604020202020204" pitchFamily="34" charset="0"/>
                <a:hlinkClick r:id="rId6" action="ppaction://hlinksldjump"/>
              </a:rPr>
              <a:t>Figure 10.23 </a:t>
            </a:r>
            <a:r>
              <a:rPr lang="en-AU" sz="1300" dirty="0">
                <a:latin typeface="Arial" panose="020B0604020202020204" pitchFamily="34" charset="0"/>
                <a:cs typeface="Arial" panose="020B0604020202020204" pitchFamily="34" charset="0"/>
              </a:rPr>
              <a:t>	Incidence of New Transplants First Nations Australian Patients - By referring state</a:t>
            </a:r>
          </a:p>
          <a:p>
            <a:pPr marL="1250950" indent="-1250950">
              <a:lnSpc>
                <a:spcPct val="150000"/>
              </a:lnSpc>
            </a:pPr>
            <a:r>
              <a:rPr lang="en-AU" sz="1300" dirty="0">
                <a:latin typeface="Arial" panose="020B0604020202020204" pitchFamily="34" charset="0"/>
                <a:cs typeface="Arial" panose="020B0604020202020204" pitchFamily="34" charset="0"/>
                <a:hlinkClick r:id="rId7" action="ppaction://hlinksldjump"/>
              </a:rPr>
              <a:t>Figure 10.24 </a:t>
            </a:r>
            <a:r>
              <a:rPr lang="en-AU" sz="1300" dirty="0">
                <a:latin typeface="Arial" panose="020B0604020202020204" pitchFamily="34" charset="0"/>
                <a:cs typeface="Arial" panose="020B0604020202020204" pitchFamily="34" charset="0"/>
              </a:rPr>
              <a:t>	Time to Primary Transplant from KRT Start by State - Australian Incident KRT Patients 2015-2024</a:t>
            </a:r>
          </a:p>
          <a:p>
            <a:pPr marL="1250950" indent="-1250950">
              <a:lnSpc>
                <a:spcPct val="150000"/>
              </a:lnSpc>
            </a:pPr>
            <a:r>
              <a:rPr lang="en-AU" sz="1300" dirty="0">
                <a:latin typeface="Arial" panose="020B0604020202020204" pitchFamily="34" charset="0"/>
                <a:cs typeface="Arial" panose="020B0604020202020204" pitchFamily="34" charset="0"/>
                <a:hlinkClick r:id="rId8" action="ppaction://hlinksldjump"/>
              </a:rPr>
              <a:t>Figure 10.25 </a:t>
            </a:r>
            <a:r>
              <a:rPr lang="en-AU" sz="1300" dirty="0">
                <a:latin typeface="Arial" panose="020B0604020202020204" pitchFamily="34" charset="0"/>
                <a:cs typeface="Arial" panose="020B0604020202020204" pitchFamily="34" charset="0"/>
              </a:rPr>
              <a:t>	Prevalent First Nations Australian Haemodialysis^ Patients</a:t>
            </a:r>
          </a:p>
          <a:p>
            <a:pPr marL="1250950" indent="-1250950">
              <a:lnSpc>
                <a:spcPct val="150000"/>
              </a:lnSpc>
            </a:pPr>
            <a:r>
              <a:rPr lang="en-AU" sz="1300" dirty="0">
                <a:latin typeface="Arial" panose="020B0604020202020204" pitchFamily="34" charset="0"/>
                <a:cs typeface="Arial" panose="020B0604020202020204" pitchFamily="34" charset="0"/>
                <a:hlinkClick r:id="rId9" action="ppaction://hlinksldjump"/>
              </a:rPr>
              <a:t>Figure 10.26 </a:t>
            </a:r>
            <a:r>
              <a:rPr lang="en-AU" sz="1300" dirty="0">
                <a:latin typeface="Arial" panose="020B0604020202020204" pitchFamily="34" charset="0"/>
                <a:cs typeface="Arial" panose="020B0604020202020204" pitchFamily="34" charset="0"/>
              </a:rPr>
              <a:t>	Prevalent First Nations Australian Peritoneal Dialysis^ Patients</a:t>
            </a:r>
          </a:p>
          <a:p>
            <a:pPr marL="1250950" indent="-1250950">
              <a:lnSpc>
                <a:spcPct val="150000"/>
              </a:lnSpc>
            </a:pPr>
            <a:r>
              <a:rPr lang="en-AU" sz="1300" dirty="0">
                <a:latin typeface="Arial" panose="020B0604020202020204" pitchFamily="34" charset="0"/>
                <a:cs typeface="Arial" panose="020B0604020202020204" pitchFamily="34" charset="0"/>
                <a:hlinkClick r:id="rId10" action="ppaction://hlinksldjump"/>
              </a:rPr>
              <a:t>Figure 10.27 </a:t>
            </a:r>
            <a:r>
              <a:rPr lang="en-AU" sz="1300" dirty="0">
                <a:latin typeface="Arial" panose="020B0604020202020204" pitchFamily="34" charset="0"/>
                <a:cs typeface="Arial" panose="020B0604020202020204" pitchFamily="34" charset="0"/>
              </a:rPr>
              <a:t>	Prevalent First Nations Australian Transplant Patients</a:t>
            </a:r>
          </a:p>
          <a:p>
            <a:pPr marL="1250950" indent="-1250950">
              <a:lnSpc>
                <a:spcPct val="150000"/>
              </a:lnSpc>
            </a:pPr>
            <a:r>
              <a:rPr lang="en-AU" sz="1300" dirty="0">
                <a:latin typeface="Arial" panose="020B0604020202020204" pitchFamily="34" charset="0"/>
                <a:cs typeface="Arial" panose="020B0604020202020204" pitchFamily="34" charset="0"/>
                <a:hlinkClick r:id="rId11" action="ppaction://hlinksldjump"/>
              </a:rPr>
              <a:t>Figure 10.28 </a:t>
            </a:r>
            <a:r>
              <a:rPr lang="en-AU" sz="1300" dirty="0">
                <a:latin typeface="Arial" panose="020B0604020202020204" pitchFamily="34" charset="0"/>
                <a:cs typeface="Arial" panose="020B0604020202020204" pitchFamily="34" charset="0"/>
              </a:rPr>
              <a:t>	Deaths of First Nations Australian KRT patients</a:t>
            </a:r>
          </a:p>
          <a:p>
            <a:pPr marL="1250950" indent="-1250950">
              <a:lnSpc>
                <a:spcPct val="150000"/>
              </a:lnSpc>
            </a:pPr>
            <a:r>
              <a:rPr lang="en-AU" sz="1300" dirty="0">
                <a:latin typeface="Arial" panose="020B0604020202020204" pitchFamily="34" charset="0"/>
                <a:cs typeface="Arial" panose="020B0604020202020204" pitchFamily="34" charset="0"/>
                <a:hlinkClick r:id="rId12" action="ppaction://hlinksldjump"/>
              </a:rPr>
              <a:t>Figure 10.29 </a:t>
            </a:r>
            <a:r>
              <a:rPr lang="en-AU" sz="1300" dirty="0">
                <a:latin typeface="Arial" panose="020B0604020202020204" pitchFamily="34" charset="0"/>
                <a:cs typeface="Arial" panose="020B0604020202020204" pitchFamily="34" charset="0"/>
              </a:rPr>
              <a:t>	Incident First Nations Australian Kidney Replacement Therapy Patients 2020-2024 - By Postcode</a:t>
            </a:r>
          </a:p>
          <a:p>
            <a:pPr marL="1250950" indent="-1250950">
              <a:lnSpc>
                <a:spcPct val="150000"/>
              </a:lnSpc>
            </a:pPr>
            <a:r>
              <a:rPr lang="en-AU" sz="1300" dirty="0">
                <a:latin typeface="Arial" panose="020B0604020202020204" pitchFamily="34" charset="0"/>
                <a:cs typeface="Arial" panose="020B0604020202020204" pitchFamily="34" charset="0"/>
                <a:hlinkClick r:id="rId13" action="ppaction://hlinksldjump"/>
              </a:rPr>
              <a:t>Figure 10.30 </a:t>
            </a:r>
            <a:r>
              <a:rPr lang="en-AU" sz="1300" dirty="0">
                <a:latin typeface="Arial" panose="020B0604020202020204" pitchFamily="34" charset="0"/>
                <a:cs typeface="Arial" panose="020B0604020202020204" pitchFamily="34" charset="0"/>
              </a:rPr>
              <a:t>	Percentage of Prevalent Kidney Replacement Therapy Patients Identifying as First Nations Australian - 2024 By State</a:t>
            </a:r>
          </a:p>
          <a:p>
            <a:pPr marL="1250950" indent="-1250950">
              <a:lnSpc>
                <a:spcPct val="150000"/>
              </a:lnSpc>
            </a:pPr>
            <a:r>
              <a:rPr lang="en-AU" sz="1300" dirty="0">
                <a:latin typeface="Arial" panose="020B0604020202020204" pitchFamily="34" charset="0"/>
                <a:cs typeface="Arial" panose="020B0604020202020204" pitchFamily="34" charset="0"/>
                <a:hlinkClick r:id="rId14" action="ppaction://hlinksldjump"/>
              </a:rPr>
              <a:t>Figure 10.31 </a:t>
            </a:r>
            <a:r>
              <a:rPr lang="en-AU" sz="1300" dirty="0">
                <a:latin typeface="Arial" panose="020B0604020202020204" pitchFamily="34" charset="0"/>
                <a:cs typeface="Arial" panose="020B0604020202020204" pitchFamily="34" charset="0"/>
              </a:rPr>
              <a:t>	Prevalent First Nations Australian Dialysis Patients 2024 - By Statistical Area Level 3</a:t>
            </a:r>
          </a:p>
          <a:p>
            <a:pPr marL="1250950" indent="-1250950">
              <a:lnSpc>
                <a:spcPct val="150000"/>
              </a:lnSpc>
            </a:pPr>
            <a:r>
              <a:rPr lang="en-AU" sz="1300" dirty="0">
                <a:latin typeface="Arial" panose="020B0604020202020204" pitchFamily="34" charset="0"/>
                <a:cs typeface="Arial" panose="020B0604020202020204" pitchFamily="34" charset="0"/>
                <a:hlinkClick r:id="rId15" action="ppaction://hlinksldjump"/>
              </a:rPr>
              <a:t>Figure 10.32 </a:t>
            </a:r>
            <a:r>
              <a:rPr lang="en-AU" sz="1300" dirty="0">
                <a:latin typeface="Arial" panose="020B0604020202020204" pitchFamily="34" charset="0"/>
                <a:cs typeface="Arial" panose="020B0604020202020204" pitchFamily="34" charset="0"/>
              </a:rPr>
              <a:t>	Cause of Death by Modality and Ethnicity, Australia - Deaths Occurring During 2024</a:t>
            </a:r>
          </a:p>
        </p:txBody>
      </p:sp>
    </p:spTree>
    <p:extLst>
      <p:ext uri="{BB962C8B-B14F-4D97-AF65-F5344CB8AC3E}">
        <p14:creationId xmlns:p14="http://schemas.microsoft.com/office/powerpoint/2010/main" val="293960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1" y="561673"/>
            <a:ext cx="7872914" cy="5734650"/>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57F57E1C-CE4D-74CD-B7A1-6D5410816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AA74B798-A491-795D-2639-074C44C74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C825799-3A9A-464B-0225-557107FCC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4" y="561674"/>
            <a:ext cx="7872910" cy="573464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8473ACE9-2196-7554-642A-3638C0505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78246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EF10CD-66D9-4024-AEA6-C67B4F9C00DA}"/>
              </a:ext>
            </a:extLst>
          </p:cNvPr>
          <p:cNvPicPr>
            <a:picLocks noChangeAspect="1"/>
          </p:cNvPicPr>
          <p:nvPr/>
        </p:nvPicPr>
        <p:blipFill>
          <a:blip r:embed="rId2"/>
          <a:srcRect/>
          <a:stretch/>
        </p:blipFill>
        <p:spPr>
          <a:xfrm>
            <a:off x="2159543" y="561674"/>
            <a:ext cx="7872911" cy="5734648"/>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66E72B1-90BC-B92F-0CB2-A166E73B9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45" y="5269706"/>
            <a:ext cx="1527053" cy="108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261</TotalTime>
  <Words>639</Words>
  <Application>Microsoft Office PowerPoint</Application>
  <PresentationFormat>Widescreen</PresentationFormat>
  <Paragraphs>51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Open Sans</vt:lpstr>
      <vt:lpstr>Trebuchet MS</vt:lpstr>
      <vt:lpstr>Wingdings 3</vt:lpstr>
      <vt:lpstr>Facet</vt:lpstr>
      <vt:lpstr>Kidney Failure in Aboriginal and Torres Strait Islander Australians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ANZDATA Registry Manager</Manager>
  <Company>ANZDATA Rgeostry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ANZDATA AR 2024</dc:title>
  <dc:subject>Aboriginal and Torres Strait Islander</dc:subject>
  <dc:creator>Kylie Hurst;ANZDATA Registry</dc:creator>
  <cp:keywords>#indigenous #ANZDATA, kidney failure, kidney replacement therapy</cp:keywords>
  <dc:description>Chapter 10</dc:description>
  <cp:lastModifiedBy>Chris Davies</cp:lastModifiedBy>
  <cp:revision>28</cp:revision>
  <dcterms:created xsi:type="dcterms:W3CDTF">2020-03-04T00:25:18Z</dcterms:created>
  <dcterms:modified xsi:type="dcterms:W3CDTF">2025-12-10T05:42:49Z</dcterms:modified>
  <cp:category>47th Annual Report 2024 on 2023 Data</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