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91" r:id="rId3"/>
    <p:sldId id="292" r:id="rId4"/>
    <p:sldId id="293" r:id="rId5"/>
    <p:sldId id="259" r:id="rId6"/>
    <p:sldId id="260" r:id="rId7"/>
    <p:sldId id="261" r:id="rId8"/>
    <p:sldId id="29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4" r:id="rId29"/>
    <p:sldId id="281" r:id="rId30"/>
    <p:sldId id="282" r:id="rId31"/>
    <p:sldId id="285" r:id="rId32"/>
    <p:sldId id="286" r:id="rId33"/>
    <p:sldId id="287" r:id="rId34"/>
    <p:sldId id="288" r:id="rId35"/>
    <p:sldId id="295" r:id="rId36"/>
    <p:sldId id="296" r:id="rId37"/>
    <p:sldId id="29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44" y="1275426"/>
            <a:ext cx="5569413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End Stage Kidney Disease in Aboriginal and Torres Strait Islander Australians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45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31-Dec-2021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10 -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0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6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240" y="2351765"/>
            <a:ext cx="2900912" cy="2900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723271" y="567743"/>
            <a:ext cx="4374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4971393" y="817484"/>
            <a:ext cx="6337738" cy="554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10.1 	Percentage of New Patients Commencing on Haemodialysis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10.2 	Percentage of New Patients Commencing Peritoneal Dialysis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10.3 	Percentage of New Patients Commencing with Pre-emptive Kidney Transplant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10.4 	Unadjusted Incident KRT Rate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10.5	Relative Incidence Rate of Treated Kidney Failure for First Nations Patients  by Gender (Comparison to Non-Indigenous Australians) - 2017-2021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10.6 	Age-specific Incidence Rates of Treated Kidney Failure - Among First Nations Australians, by State and Age at KRT start 2017-2021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10.7.1 	Age-specific Incidence Rates of Treated Kidney Failure - Non-Indigenous,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10.7.2 	Age-specific Incidence Rates of Treated Kidney Failure - First Nations, Australia</a:t>
            </a:r>
          </a:p>
        </p:txBody>
      </p:sp>
    </p:spTree>
    <p:extLst>
      <p:ext uri="{BB962C8B-B14F-4D97-AF65-F5344CB8AC3E}">
        <p14:creationId xmlns:p14="http://schemas.microsoft.com/office/powerpoint/2010/main" val="136106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1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4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8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19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8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6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7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3" y="549000"/>
            <a:ext cx="794673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9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3" y="549000"/>
            <a:ext cx="794673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240" y="2351765"/>
            <a:ext cx="2900912" cy="2900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723271" y="567743"/>
            <a:ext cx="4374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4796918" y="682105"/>
            <a:ext cx="6783864" cy="545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10.8.1 	Prevalent Patients by Modality - Australia - First Nations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10.8.2	Prevalent Patients by Modality - Australia - Non-Indigenous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10.9 	Prevalent Haemodialysis at Home* (% of all HD) by Ethnicity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10.10 	Donor Type by Ethnicity - Australia 2012-2021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10.11 	Donor Type by Ethnicity and Year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10.12 	Time to Primary Transplant from KRT Start - Australian Incident KRT Patients 2012-2021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10.13 	Time to Primary Transplant from KRT Start by Era - Australian Incident KRT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10.14 	Patient Survival, Recipients of Primary DD Transplants - Australia 2012-2021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10.15 	Graft Survival, Recipients of Primary DD Transplants - Australia 2012-2021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10.16 	Transplant Outcomes - Primary Deceased Donor Kidney-only Transplants Australia 2012-2021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10.17 	Dialysis Modality End 2021 - Australia, by Ethnicity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10.18 	Incident Dialysis Patient Mortality - Australia 2012-2021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10.19 	Incident Dialysis Patient Mortality by Age Group - Australia 2012-2021</a:t>
            </a:r>
          </a:p>
        </p:txBody>
      </p:sp>
    </p:spTree>
    <p:extLst>
      <p:ext uri="{BB962C8B-B14F-4D97-AF65-F5344CB8AC3E}">
        <p14:creationId xmlns:p14="http://schemas.microsoft.com/office/powerpoint/2010/main" val="2152005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3" y="549000"/>
            <a:ext cx="794673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4" y="549000"/>
            <a:ext cx="79467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2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410" y="642338"/>
            <a:ext cx="7689180" cy="55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8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19" y="758537"/>
            <a:ext cx="7368561" cy="53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68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100" y="729000"/>
            <a:ext cx="111078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2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201" y="549000"/>
            <a:ext cx="768959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9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100" y="729000"/>
            <a:ext cx="111078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3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4" y="549000"/>
            <a:ext cx="79467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5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240" y="2351765"/>
            <a:ext cx="2900912" cy="2900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723271" y="567743"/>
            <a:ext cx="4374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4971393" y="494318"/>
            <a:ext cx="6611007" cy="575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>
              <a:lnSpc>
                <a:spcPct val="150000"/>
              </a:lnSpc>
            </a:pP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10.20 	eGFR at Dialysis Initiation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10.21 	Incidence of New First Nations Australian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10.22 	Incidence of New Transplants First Nations Australian Patients - By referring state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10.23 	Time to Primary Transplant from KRT Start by State - Australian Incident KRT Patients 2012-2021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10.24 	Prevalent First Nations Australian Haemodialysis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10.25 	Prevalent First Nations Australian Peritoneal Dialysis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10.26 	Prevalent First Nations Australian Transplant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10.27 	Deaths of First Nations Australian KRT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10.28 	Incident First Nations Australian Kidney Replacement Therapy Patients 2017-2021 - By Postcode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10.29 	Percentage of Prevalent Kidney Replacement Therapy Patients Identifying as First Nations Australian - 2021 By State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10.30 	Prevalent First Nations Australian Dialysis Patients 2021 - By Statistical Area Level 3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10.31 	Cause of Death by Modality and Ethnicity, Australia - Deaths Occurring During 2021</a:t>
            </a: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0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18" y="561673"/>
            <a:ext cx="7911761" cy="57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6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9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488</Words>
  <Application>Microsoft Office PowerPoint</Application>
  <PresentationFormat>Widescreen</PresentationFormat>
  <Paragraphs>42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Trebuchet MS</vt:lpstr>
      <vt:lpstr>Wingdings 3</vt:lpstr>
      <vt:lpstr>Facet</vt:lpstr>
      <vt:lpstr>End Stage Kidney Disease in Aboriginal and Torres Strait Islander Australians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ANZDATA Registry Manager</Manager>
  <Company>ANZDATA Rgeostry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AR 2022 - Indigenous</dc:title>
  <dc:subject>Aboriginal and Torres Strait Islander</dc:subject>
  <dc:creator>Kylie Hurst;ANZDATA Registry</dc:creator>
  <cp:keywords>#indigenous #ANZDATA, kidney failure, kidney replacement therapy</cp:keywords>
  <dc:description>Chapter 10</dc:description>
  <cp:lastModifiedBy>Eliza Partridge</cp:lastModifiedBy>
  <cp:revision>17</cp:revision>
  <dcterms:created xsi:type="dcterms:W3CDTF">2020-03-04T00:25:18Z</dcterms:created>
  <dcterms:modified xsi:type="dcterms:W3CDTF">2023-06-30T00:40:24Z</dcterms:modified>
  <cp:category>45th Annual Report 2022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