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7" r:id="rId2"/>
    <p:sldId id="258" r:id="rId3"/>
    <p:sldId id="283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8" r:id="rId23"/>
    <p:sldId id="277" r:id="rId24"/>
    <p:sldId id="279" r:id="rId25"/>
    <p:sldId id="280" r:id="rId26"/>
    <p:sldId id="284" r:id="rId27"/>
    <p:sldId id="281" r:id="rId28"/>
    <p:sldId id="282" r:id="rId2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2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8" y="5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10/02/2021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07241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10/02/2021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47390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10/02/2021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334593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10/02/2021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303528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10/02/2021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377232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10/02/2021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029322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10/02/2021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169323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10/02/2021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7358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10/02/2021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69730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10/02/2021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26436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10/02/2021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93278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10/02/2021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81131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10/02/2021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4487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10/02/2021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59165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10/02/2021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6953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10/02/2021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11961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DDD60-8BC9-4A56-805C-3B1FC1BAEC1F}" type="datetimeFigureOut">
              <a:rPr lang="en-AU" smtClean="0"/>
              <a:t>10/02/2021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79711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emf"/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ADFFC45-3DC9-4433-926F-043E879D9D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5F26A87-0610-435F-AA13-BD658385C9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267230" y="-8468"/>
            <a:ext cx="4763558" cy="6866467"/>
            <a:chOff x="67175" y="-8467"/>
            <a:chExt cx="4763558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E6321436-5AAD-4FB6-BB0D-316D4540E8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448300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94B0BD33-3D46-4F43-947A-825DFEF610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67175" y="3681413"/>
              <a:ext cx="4763558" cy="3176587"/>
            </a:xfrm>
            <a:prstGeom prst="line">
              <a:avLst/>
            </a:prstGeom>
            <a:ln w="9525">
              <a:solidFill>
                <a:schemeClr val="tx1">
                  <a:lumMod val="50000"/>
                  <a:lumOff val="50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92E26C27-E1F5-47DC-9F83-469D196C55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58764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95F944E7-2B4E-4AE2-B4DB-846FF8AE0B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80730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FF14952D-390F-46CC-B302-73DDD9C416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9621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867CDE55-B22A-40D0-882A-9452919EEC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411788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8C409231-C942-4808-B529-DAC32A7DB0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448954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6877" y="1275426"/>
            <a:ext cx="5096060" cy="4307148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AU" sz="4600" dirty="0"/>
              <a:t>End Stage Kidney Disease in Māori patients in Aotearoa/New Zealand </a:t>
            </a: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69370F01-B8C9-4CE4-824C-92B2792E6E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36497" y="-8468"/>
            <a:ext cx="5074930" cy="6866468"/>
          </a:xfrm>
          <a:custGeom>
            <a:avLst/>
            <a:gdLst>
              <a:gd name="connsiteX0" fmla="*/ 0 w 5074930"/>
              <a:gd name="connsiteY0" fmla="*/ 0 h 6858000"/>
              <a:gd name="connsiteX1" fmla="*/ 1249825 w 5074930"/>
              <a:gd name="connsiteY1" fmla="*/ 0 h 6858000"/>
              <a:gd name="connsiteX2" fmla="*/ 1249825 w 5074930"/>
              <a:gd name="connsiteY2" fmla="*/ 8457 h 6858000"/>
              <a:gd name="connsiteX3" fmla="*/ 5074930 w 5074930"/>
              <a:gd name="connsiteY3" fmla="*/ 8457 h 6858000"/>
              <a:gd name="connsiteX4" fmla="*/ 5074930 w 5074930"/>
              <a:gd name="connsiteY4" fmla="*/ 6858000 h 6858000"/>
              <a:gd name="connsiteX5" fmla="*/ 1249825 w 5074930"/>
              <a:gd name="connsiteY5" fmla="*/ 6858000 h 6858000"/>
              <a:gd name="connsiteX6" fmla="*/ 1109383 w 507493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74930" h="6858000">
                <a:moveTo>
                  <a:pt x="0" y="0"/>
                </a:moveTo>
                <a:lnTo>
                  <a:pt x="1249825" y="0"/>
                </a:lnTo>
                <a:lnTo>
                  <a:pt x="1249825" y="8457"/>
                </a:lnTo>
                <a:lnTo>
                  <a:pt x="5074930" y="8457"/>
                </a:lnTo>
                <a:lnTo>
                  <a:pt x="5074930" y="6858000"/>
                </a:lnTo>
                <a:lnTo>
                  <a:pt x="1249825" y="6858000"/>
                </a:lnTo>
                <a:lnTo>
                  <a:pt x="1109383" y="685800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21120" y="2753679"/>
            <a:ext cx="4078935" cy="1663907"/>
          </a:xfrm>
        </p:spPr>
        <p:txBody>
          <a:bodyPr anchor="ctr">
            <a:normAutofit fontScale="92500"/>
          </a:bodyPr>
          <a:lstStyle/>
          <a:p>
            <a:pPr algn="l">
              <a:lnSpc>
                <a:spcPct val="150000"/>
              </a:lnSpc>
            </a:pPr>
            <a:r>
              <a:rPr lang="en-AU" dirty="0">
                <a:solidFill>
                  <a:schemeClr val="bg1"/>
                </a:solidFill>
              </a:rPr>
              <a:t>ANZDATA Registry 43</a:t>
            </a:r>
            <a:r>
              <a:rPr lang="en-AU" baseline="30000" dirty="0">
                <a:solidFill>
                  <a:schemeClr val="bg1"/>
                </a:solidFill>
              </a:rPr>
              <a:t>rd</a:t>
            </a:r>
            <a:r>
              <a:rPr lang="en-AU" dirty="0">
                <a:solidFill>
                  <a:schemeClr val="bg1"/>
                </a:solidFill>
              </a:rPr>
              <a:t> Annual Report</a:t>
            </a:r>
            <a:br>
              <a:rPr lang="en-AU" dirty="0">
                <a:solidFill>
                  <a:schemeClr val="bg1"/>
                </a:solidFill>
              </a:rPr>
            </a:br>
            <a:r>
              <a:rPr lang="en-AU" dirty="0">
                <a:solidFill>
                  <a:srgbClr val="FFFFFF"/>
                </a:solidFill>
              </a:rPr>
              <a:t>Data to 31-Dec-2019</a:t>
            </a:r>
          </a:p>
          <a:p>
            <a:pPr algn="l"/>
            <a:r>
              <a:rPr lang="en-AU" sz="3500" dirty="0">
                <a:solidFill>
                  <a:schemeClr val="bg1"/>
                </a:solidFill>
              </a:rPr>
              <a:t>Chapter 11 - Graphs</a:t>
            </a:r>
            <a:endParaRPr lang="en-AU" sz="35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02720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50394"/>
            <a:ext cx="7917753" cy="5757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5185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50394"/>
            <a:ext cx="7917753" cy="5757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5347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50394"/>
            <a:ext cx="7917753" cy="5757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16523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50394"/>
            <a:ext cx="7917753" cy="5757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22836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50394"/>
            <a:ext cx="7917753" cy="5757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60599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50394"/>
            <a:ext cx="7917753" cy="5757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13080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50394"/>
            <a:ext cx="7917753" cy="5757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06761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50394"/>
            <a:ext cx="7917753" cy="5757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5306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50394"/>
            <a:ext cx="7917753" cy="5757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62185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50394"/>
            <a:ext cx="7917753" cy="5757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5724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A10D7E8-7049-4CCB-A0CE-BD98A89F510D}"/>
              </a:ext>
            </a:extLst>
          </p:cNvPr>
          <p:cNvSpPr/>
          <p:nvPr/>
        </p:nvSpPr>
        <p:spPr>
          <a:xfrm>
            <a:off x="4279024" y="679082"/>
            <a:ext cx="7001221" cy="47378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58888" indent="-12588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11.1 	Percentage of New Patients Commencing on Haemodialysis - Aotearoa New Zealand 2015-2019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11.2 	Unadjusted Incident KRT Rate - Aotearoa New Zealand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11.3 	Relative Incidence Rate of Treated Kidney Failure for Māori Patients compared with </a:t>
            </a:r>
            <a:r>
              <a:rPr lang="en-AU" sz="1400" dirty="0" err="1">
                <a:latin typeface="Arial" panose="020B0604020202020204" pitchFamily="34" charset="0"/>
                <a:cs typeface="Arial" panose="020B0604020202020204" pitchFamily="34" charset="0"/>
              </a:rPr>
              <a:t>non-Māori</a:t>
            </a: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, non-Pasifika Patients by Gender - Aotearoa New Zealand 2015-2019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11.4.1 	Age-specific Incidence Rates of Treated Kidney Failure - Māori, Aotearoa New Zealand 2000-2019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11.4.2 	Age-specific Incidence Rates of Treated Kidney Failure - Non-Māori, non-Pasifika, Aotearoa New Zealand 2000-2019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11.5.1 	Prevalent Patients by Modality - Aotearoa New Zealand - Māori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11.5.2 	Prevalent Patients by Modality - Aotearoa New Zealand - Non-Māori, non-Pasifika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11.6 	Prevalent Haemodialysis at Home by Ethnicity - Aotearoa New Zealand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11.7 	Incidence of New Kidney Replacement Therapy Patients - Aotearoa New Zealand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11.8	Incidence of New Transplants - Aotearoa New Zealand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11.9 	Prevalent Haemodialysis Patients - Aotearoa New Zealand</a:t>
            </a:r>
          </a:p>
        </p:txBody>
      </p:sp>
      <p:pic>
        <p:nvPicPr>
          <p:cNvPr id="4" name="Graphic 3" descr="Bar chart RTL">
            <a:extLst>
              <a:ext uri="{FF2B5EF4-FFF2-40B4-BE49-F238E27FC236}">
                <a16:creationId xmlns:a16="http://schemas.microsoft.com/office/drawing/2014/main" id="{E74C6A5F-0F6C-4144-8833-EFE6EBD44E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21203" y="3589867"/>
            <a:ext cx="2379690" cy="237969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6DE45F5-1AD8-444A-A88F-B26ED6F04E6E}"/>
              </a:ext>
            </a:extLst>
          </p:cNvPr>
          <p:cNvSpPr/>
          <p:nvPr/>
        </p:nvSpPr>
        <p:spPr>
          <a:xfrm>
            <a:off x="933479" y="1093261"/>
            <a:ext cx="338856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4800" dirty="0">
                <a:solidFill>
                  <a:schemeClr val="accent2"/>
                </a:solidFill>
              </a:rPr>
              <a:t>List </a:t>
            </a:r>
            <a:br>
              <a:rPr lang="en-AU" sz="4800" dirty="0">
                <a:solidFill>
                  <a:schemeClr val="accent2"/>
                </a:solidFill>
              </a:rPr>
            </a:br>
            <a:r>
              <a:rPr lang="en-AU" sz="4800" dirty="0">
                <a:solidFill>
                  <a:schemeClr val="accent2"/>
                </a:solidFill>
              </a:rPr>
              <a:t>of Figures</a:t>
            </a:r>
          </a:p>
        </p:txBody>
      </p:sp>
    </p:spTree>
    <p:extLst>
      <p:ext uri="{BB962C8B-B14F-4D97-AF65-F5344CB8AC3E}">
        <p14:creationId xmlns:p14="http://schemas.microsoft.com/office/powerpoint/2010/main" val="39657138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50394"/>
            <a:ext cx="7917753" cy="5757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17820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50394"/>
            <a:ext cx="7917753" cy="5757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941323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50394"/>
            <a:ext cx="7917753" cy="5757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991844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50394"/>
            <a:ext cx="7917753" cy="5757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53717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50394"/>
            <a:ext cx="7917753" cy="5757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971660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49455"/>
            <a:ext cx="7917753" cy="5759088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53B9D5A1-A5FE-4E95-BA97-411C920864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85129" y="546161"/>
            <a:ext cx="7917753" cy="5757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015701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50393"/>
            <a:ext cx="7917753" cy="5757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563914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50394"/>
            <a:ext cx="7917753" cy="5757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086251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50394"/>
            <a:ext cx="7917753" cy="5757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0517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A10D7E8-7049-4CCB-A0CE-BD98A89F510D}"/>
              </a:ext>
            </a:extLst>
          </p:cNvPr>
          <p:cNvSpPr/>
          <p:nvPr/>
        </p:nvSpPr>
        <p:spPr>
          <a:xfrm>
            <a:off x="4298492" y="731678"/>
            <a:ext cx="6791690" cy="5228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58888" indent="-12588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11.10	Prevalent Peritoneal Dialysis Patients - Aotearoa New Zealand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11.11	Prevalent Transplant Patients - Aotearoa New Zealand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11.12 	Deaths of KRT Patients - Aotearoa New Zealand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11.13 	Transplant Rate of Dialysed Patients by Ethnicity 2010-2019 - Aotearoa New Zealand, Patients Aged 15-64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11.14 	Donor Type by Ethnicity - Aotearoa New Zealand 2010-2019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11.15 	Donor Type by Ethnicity and Year - Aotearoa New Zealand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11.16 	Percentage of Patients Starting Kidney Replacement Therapy with Pre-emptive Kidney Transplant - Aotearoa New Zealand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11.17 	Patient Survival, Recipients of Primary Deceased Donor Kidney Transplants - Aotearoa New Zealand 2010-2019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11.18 	Graft Survival, Recipients of Primary Deceased Donor Kidney Transplants - Aotearoa New Zealand 2010-2019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11.19 	Transplant Outcomes, Aotearoa New Zealand - Primary Deceased Donor Kidney-only Transplants 2010-2019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11.20 	Dialysis Modality End 2019 - Aotearoa New Zealand, by Ethnicity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11.21 	Patient Survival, Incident Dialysis Patients - Aotearoa New Zealand 2010-2019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11.22 	eGFR at Dialysis Initiation - Aotearoa New Zealand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11.23	Cause of Death by Modality and Ethnicity - Deaths Occurring During 2019, Aotearoa New Zealand</a:t>
            </a:r>
          </a:p>
        </p:txBody>
      </p:sp>
      <p:pic>
        <p:nvPicPr>
          <p:cNvPr id="4" name="Graphic 3" descr="Bar chart RTL">
            <a:extLst>
              <a:ext uri="{FF2B5EF4-FFF2-40B4-BE49-F238E27FC236}">
                <a16:creationId xmlns:a16="http://schemas.microsoft.com/office/drawing/2014/main" id="{E74C6A5F-0F6C-4144-8833-EFE6EBD44E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10566" y="3528495"/>
            <a:ext cx="2379690" cy="237969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6DE45F5-1AD8-444A-A88F-B26ED6F04E6E}"/>
              </a:ext>
            </a:extLst>
          </p:cNvPr>
          <p:cNvSpPr/>
          <p:nvPr/>
        </p:nvSpPr>
        <p:spPr>
          <a:xfrm>
            <a:off x="933479" y="1093261"/>
            <a:ext cx="3388564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4800" dirty="0">
                <a:solidFill>
                  <a:schemeClr val="accent2"/>
                </a:solidFill>
              </a:rPr>
              <a:t>List </a:t>
            </a:r>
            <a:br>
              <a:rPr lang="en-AU" sz="4800" dirty="0">
                <a:solidFill>
                  <a:schemeClr val="accent2"/>
                </a:solidFill>
              </a:rPr>
            </a:br>
            <a:r>
              <a:rPr lang="en-AU" sz="4800" dirty="0">
                <a:solidFill>
                  <a:schemeClr val="accent2"/>
                </a:solidFill>
              </a:rPr>
              <a:t>of Figures</a:t>
            </a:r>
          </a:p>
          <a:p>
            <a:r>
              <a:rPr lang="en-AU" sz="2800" i="1" dirty="0">
                <a:solidFill>
                  <a:schemeClr val="accent2"/>
                </a:solidFill>
              </a:rPr>
              <a:t>continued</a:t>
            </a:r>
          </a:p>
        </p:txBody>
      </p:sp>
    </p:spTree>
    <p:extLst>
      <p:ext uri="{BB962C8B-B14F-4D97-AF65-F5344CB8AC3E}">
        <p14:creationId xmlns:p14="http://schemas.microsoft.com/office/powerpoint/2010/main" val="26218233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2" y="550393"/>
            <a:ext cx="7917756" cy="5757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15770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49598"/>
            <a:ext cx="7917753" cy="5758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73074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50394"/>
            <a:ext cx="7917753" cy="5757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6455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50394"/>
            <a:ext cx="7917753" cy="5757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18159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50394"/>
            <a:ext cx="7917753" cy="5757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82352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50394"/>
            <a:ext cx="7917753" cy="5757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791252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</TotalTime>
  <Words>404</Words>
  <Application>Microsoft Office PowerPoint</Application>
  <PresentationFormat>Widescreen</PresentationFormat>
  <Paragraphs>31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2" baseType="lpstr">
      <vt:lpstr>Arial</vt:lpstr>
      <vt:lpstr>Trebuchet MS</vt:lpstr>
      <vt:lpstr>Wingdings 3</vt:lpstr>
      <vt:lpstr>Facet</vt:lpstr>
      <vt:lpstr>End Stage Kidney Disease in Māori patients in Aotearoa/New Zealand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ANZDAT Registry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End Stage Kidney Disease in Moari Patients of Aotearoa New Zealand</dc:title>
  <dc:subject>Aotearoa New Zealand</dc:subject>
  <dc:creator>Kylie Hurst;ANZDATA Registry</dc:creator>
  <cp:keywords>#ANZDATA</cp:keywords>
  <dc:description>Chapter 9 ANZDATA Annual Report</dc:description>
  <cp:lastModifiedBy>Daniel Meseldzija</cp:lastModifiedBy>
  <cp:revision>13</cp:revision>
  <dcterms:created xsi:type="dcterms:W3CDTF">2020-03-04T00:25:18Z</dcterms:created>
  <dcterms:modified xsi:type="dcterms:W3CDTF">2021-02-10T03:29:42Z</dcterms:modified>
  <cp:category>Annual Report Figures Chapter 11</cp:category>
  <cp:contentStatus/>
</cp:coreProperties>
</file>