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83" r:id="rId3"/>
    <p:sldId id="285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3"/>
    <p:sldId id="277" r:id="rId24"/>
    <p:sldId id="279" r:id="rId25"/>
    <p:sldId id="280" r:id="rId26"/>
    <p:sldId id="284" r:id="rId27"/>
    <p:sldId id="281" r:id="rId28"/>
    <p:sldId id="282" r:id="rId2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28/06/2023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28/06/2023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28/06/2023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28/06/2023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28/06/2023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28/06/2023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28/06/2023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28/06/2023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28/06/2023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28/06/2023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28/06/2023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28/06/2023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28/06/2023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28/06/2023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28/06/2023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28/06/2023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28/06/2023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6877" y="1275426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Kidney Failure Among Māori in Aotearoa New Zealand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45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31-Dec-2021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11 -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895264" y="480060"/>
            <a:ext cx="6740343" cy="58323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 	Percentage of New Patients Commencing on Haemodialysis - Aotearoa New Zealand 2017-2021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 	Unadjusted Incident KRT Rate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11.3 	Relative Incidence Rate of Treated Kidney Failure for Māori Patients Compared with </a:t>
            </a:r>
            <a:r>
              <a:rPr lang="en-AU" sz="1400" dirty="0" err="1">
                <a:latin typeface="Arial" panose="020B0604020202020204" pitchFamily="34" charset="0"/>
                <a:cs typeface="Arial" panose="020B0604020202020204" pitchFamily="34" charset="0"/>
              </a:rPr>
              <a:t>non-Māori</a:t>
            </a: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, non-Pasifika Patients by Gender - Aotearoa New Zealand 2017-2021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11.4.1 	Age-specific Incidence Rates of Treated Kidney Failure - Māori, Aotearoa New Zealand 2002-2021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11.4.2 	Age-specific Incidence Rates of Treated Kidney Failure - Non-Māori, non-Pasifika, Aotearoa New Zealand 2002-2021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11.5.1 	Prevalent Patients by Modality - Aotearoa New Zealand - Māori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11.5.2 	Prevalent Patients by Modality - Aotearoa New Zealand - Non-Māori, non-Pasifika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11.6 	Prevalent Haemodialysis at Home* (% of all HD) by Ethnicity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11.7 	Incidence of New Kidney Replacement Therapy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11.8 	Incidence of New Transplants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11.9 	Prevalent Haemodialysis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11.10 	Prevalent Peritoneal Dialysis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11.11 	Prevalent Transplant Patients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11.12 	Deaths of KRT Patients - Aotearoa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524516" y="2234921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693778" y="534316"/>
            <a:ext cx="40411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26218233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7123" y="549455"/>
            <a:ext cx="7917753" cy="5759088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53B9D5A1-A5FE-4E95-BA97-411C920864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88322" y="547687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19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A10D7E8-7049-4CCB-A0CE-BD98A89F510D}"/>
              </a:ext>
            </a:extLst>
          </p:cNvPr>
          <p:cNvSpPr/>
          <p:nvPr/>
        </p:nvSpPr>
        <p:spPr>
          <a:xfrm>
            <a:off x="4895264" y="1054886"/>
            <a:ext cx="6740343" cy="47397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11.13 	Transplant Rate of Dialysed Patients by Ethnicity 2012-2021 - Aotearoa New Zealand, Patients Aged 15-64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11.14 	Donor Type by Ethnicity - Aotearoa New Zealand 2012-2021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11.15 	Donor Type by Ethnicity and Year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11.16 	Percentage of Patients Starting Kidney Replacement Therapy with Pre-emptive Kidney Transplant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11.17 	Patient Survival, Recipients of Primary Deceased Donor Kidney Transplants - Aotearoa New Zealand 2012-2021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11.18 	Graft Survival, Recipients of Primary Deceased Donor Kidney Transplants - Aotearoa New Zealand 2012-2021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11.19 	Transplant Outcomes, Aotearoa New Zealand - Primary Deceased Donor Kidney-only Transplants 2012-2021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11.20 	Dialysis Modality End 2021 - Aotearoa New Zealand, by Ethnicity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11.21 	Patient Survival, Incident Dialysis Patients - Aotearoa New Zealand 2012-2021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11.22 	eGFR at Dialysis Initiation - Aotearoa New Zealand</a:t>
            </a:r>
          </a:p>
          <a:p>
            <a:pPr marL="1258888" indent="-1258888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11.23 	Cause of Death by Modality and Ethnicity - Deaths Occurring During 2021, Aotearoa New Zealand</a:t>
            </a:r>
          </a:p>
        </p:txBody>
      </p:sp>
      <p:pic>
        <p:nvPicPr>
          <p:cNvPr id="4" name="Graphic 3" descr="Bar chart RTL">
            <a:extLst>
              <a:ext uri="{FF2B5EF4-FFF2-40B4-BE49-F238E27FC236}">
                <a16:creationId xmlns:a16="http://schemas.microsoft.com/office/drawing/2014/main" id="{E74C6A5F-0F6C-4144-8833-EFE6EBD44E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524516" y="2234921"/>
            <a:ext cx="2379690" cy="237969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6DE45F5-1AD8-444A-A88F-B26ED6F04E6E}"/>
              </a:ext>
            </a:extLst>
          </p:cNvPr>
          <p:cNvSpPr/>
          <p:nvPr/>
        </p:nvSpPr>
        <p:spPr>
          <a:xfrm>
            <a:off x="693778" y="534316"/>
            <a:ext cx="404116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r>
              <a:rPr lang="en-AU" sz="4800" dirty="0">
                <a:solidFill>
                  <a:schemeClr val="accent2"/>
                </a:solidFill>
              </a:rPr>
              <a:t>continued…</a:t>
            </a:r>
          </a:p>
        </p:txBody>
      </p:sp>
    </p:spTree>
    <p:extLst>
      <p:ext uri="{BB962C8B-B14F-4D97-AF65-F5344CB8AC3E}">
        <p14:creationId xmlns:p14="http://schemas.microsoft.com/office/powerpoint/2010/main" val="13775594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8" cy="5754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9223" y="551125"/>
            <a:ext cx="7913553" cy="5755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FEF10CD-66D9-4024-AEA6-C67B4F9C00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40316" y="551920"/>
            <a:ext cx="7911366" cy="57541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405</Words>
  <Application>Microsoft Office PowerPoint</Application>
  <PresentationFormat>Widescreen</PresentationFormat>
  <Paragraphs>31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2" baseType="lpstr">
      <vt:lpstr>Arial</vt:lpstr>
      <vt:lpstr>Trebuchet MS</vt:lpstr>
      <vt:lpstr>Wingdings 3</vt:lpstr>
      <vt:lpstr>Facet</vt:lpstr>
      <vt:lpstr>Kidney Failure Among Māori in Aotearoa New Zealand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ANZDATA Registry Manager</Manager>
  <Company>ANZDAT Registry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AR 2022 - ESKD in Māori of Aotearoa New Zealand</dc:title>
  <dc:subject>Aotearoa New Zealand</dc:subject>
  <dc:creator>ANZDATA Registry</dc:creator>
  <cp:keywords>#Māori, #ANZDATA, kidney replacement therapy, dialysis, kidney transplant</cp:keywords>
  <dc:description/>
  <cp:lastModifiedBy>Eliza Partridge</cp:lastModifiedBy>
  <cp:revision>20</cp:revision>
  <dcterms:created xsi:type="dcterms:W3CDTF">2020-03-04T00:25:18Z</dcterms:created>
  <dcterms:modified xsi:type="dcterms:W3CDTF">2023-06-28T03:49:46Z</dcterms:modified>
  <cp:category>45th Annual Report 2022</cp:category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