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476" r:id="rId2"/>
    <p:sldId id="451" r:id="rId3"/>
    <p:sldId id="454" r:id="rId4"/>
    <p:sldId id="453" r:id="rId5"/>
    <p:sldId id="455" r:id="rId6"/>
    <p:sldId id="456" r:id="rId7"/>
    <p:sldId id="458" r:id="rId8"/>
    <p:sldId id="460" r:id="rId9"/>
    <p:sldId id="461" r:id="rId10"/>
    <p:sldId id="452" r:id="rId11"/>
    <p:sldId id="457" r:id="rId12"/>
    <p:sldId id="462" r:id="rId13"/>
    <p:sldId id="463" r:id="rId14"/>
    <p:sldId id="464" r:id="rId15"/>
    <p:sldId id="465" r:id="rId16"/>
    <p:sldId id="466" r:id="rId17"/>
    <p:sldId id="467" r:id="rId18"/>
    <p:sldId id="468" r:id="rId19"/>
    <p:sldId id="469" r:id="rId20"/>
    <p:sldId id="470" r:id="rId21"/>
    <p:sldId id="471" r:id="rId22"/>
    <p:sldId id="472" r:id="rId23"/>
    <p:sldId id="473" r:id="rId24"/>
    <p:sldId id="474" r:id="rId25"/>
    <p:sldId id="475" r:id="rId26"/>
  </p:sldIdLst>
  <p:sldSz cx="9144000" cy="6858000" type="screen4x3"/>
  <p:notesSz cx="6797675" cy="9856788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AU"/>
    </a:defPPr>
    <a:lvl1pPr algn="l" rtl="0" eaLnBrk="0" fontAlgn="base" hangingPunct="0">
      <a:lnSpc>
        <a:spcPct val="85000"/>
      </a:lnSpc>
      <a:spcBef>
        <a:spcPct val="30000"/>
      </a:spcBef>
      <a:spcAft>
        <a:spcPct val="0"/>
      </a:spcAft>
      <a:defRPr sz="17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lnSpc>
        <a:spcPct val="85000"/>
      </a:lnSpc>
      <a:spcBef>
        <a:spcPct val="30000"/>
      </a:spcBef>
      <a:spcAft>
        <a:spcPct val="0"/>
      </a:spcAft>
      <a:defRPr sz="17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lnSpc>
        <a:spcPct val="85000"/>
      </a:lnSpc>
      <a:spcBef>
        <a:spcPct val="30000"/>
      </a:spcBef>
      <a:spcAft>
        <a:spcPct val="0"/>
      </a:spcAft>
      <a:defRPr sz="17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lnSpc>
        <a:spcPct val="85000"/>
      </a:lnSpc>
      <a:spcBef>
        <a:spcPct val="30000"/>
      </a:spcBef>
      <a:spcAft>
        <a:spcPct val="0"/>
      </a:spcAft>
      <a:defRPr sz="17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lnSpc>
        <a:spcPct val="85000"/>
      </a:lnSpc>
      <a:spcBef>
        <a:spcPct val="30000"/>
      </a:spcBef>
      <a:spcAft>
        <a:spcPct val="0"/>
      </a:spcAft>
      <a:defRPr sz="17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0000FF"/>
    <a:srgbClr val="3333FF"/>
    <a:srgbClr val="3366FF"/>
    <a:srgbClr val="66FFFF"/>
    <a:srgbClr val="00FF00"/>
    <a:srgbClr val="0000CC"/>
    <a:srgbClr val="FAF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4995" autoAdjust="0"/>
    <p:restoredTop sz="94668" autoAdjust="0"/>
  </p:normalViewPr>
  <p:slideViewPr>
    <p:cSldViewPr>
      <p:cViewPr>
        <p:scale>
          <a:sx n="100" d="100"/>
          <a:sy n="100" d="100"/>
        </p:scale>
        <p:origin x="-2688" y="-4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829519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8050" y="4699039"/>
            <a:ext cx="4981575" cy="445470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978" tIns="44691" rIns="90978" bIns="446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99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90613" y="850900"/>
            <a:ext cx="4618037" cy="34639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</p:spTree>
    <p:extLst>
      <p:ext uri="{BB962C8B-B14F-4D97-AF65-F5344CB8AC3E}">
        <p14:creationId xmlns:p14="http://schemas.microsoft.com/office/powerpoint/2010/main" val="236394267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423829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293229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85673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91263" y="609600"/>
            <a:ext cx="1735137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84263" y="609600"/>
            <a:ext cx="50546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09244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89547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53632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84263" y="1981200"/>
            <a:ext cx="33782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4863" y="1981200"/>
            <a:ext cx="33782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77500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65407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7308850" y="6661150"/>
            <a:ext cx="12858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>
            <a:defPPr>
              <a:defRPr lang="en-US"/>
            </a:defPPr>
            <a:lvl1pPr algn="l" rtl="0" eaLnBrk="0" fontAlgn="base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eaLnBrk="0" fontAlgn="base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AU" sz="1000" b="1" dirty="0">
                <a:solidFill>
                  <a:srgbClr val="080808"/>
                </a:solidFill>
              </a:rPr>
              <a:t>© ANZDATA Registry</a:t>
            </a:r>
            <a:endParaRPr lang="en-US" dirty="0"/>
          </a:p>
        </p:txBody>
      </p:sp>
      <p:pic>
        <p:nvPicPr>
          <p:cNvPr id="4" name="Picture 4" descr="ANZDATA-minute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4250" y="6399213"/>
            <a:ext cx="53975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052135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7308850" y="6661150"/>
            <a:ext cx="12858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>
            <a:defPPr>
              <a:defRPr lang="en-US"/>
            </a:defPPr>
            <a:lvl1pPr algn="l" rtl="0" eaLnBrk="0" fontAlgn="base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eaLnBrk="0" fontAlgn="base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AU" sz="1000" b="1" dirty="0">
                <a:solidFill>
                  <a:srgbClr val="080808"/>
                </a:solidFill>
              </a:rPr>
              <a:t>© ANZDATA Registry</a:t>
            </a:r>
            <a:endParaRPr lang="en-US" dirty="0"/>
          </a:p>
        </p:txBody>
      </p:sp>
      <p:pic>
        <p:nvPicPr>
          <p:cNvPr id="3" name="Picture 4" descr="ANZDATA-minute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4250" y="6399213"/>
            <a:ext cx="53975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22564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821882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AU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63355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17600" y="609600"/>
            <a:ext cx="6908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AU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84263" y="1981200"/>
            <a:ext cx="69088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6" r:id="rId6"/>
    <p:sldLayoutId id="2147483697" r:id="rId7"/>
    <p:sldLayoutId id="2147483692" r:id="rId8"/>
    <p:sldLayoutId id="2147483693" r:id="rId9"/>
    <p:sldLayoutId id="2147483694" r:id="rId10"/>
    <p:sldLayoutId id="2147483695" r:id="rId11"/>
  </p:sldLayoutIdLst>
  <p:hf hdr="0" dt="0"/>
  <p:txStyles>
    <p:titleStyle>
      <a:lvl1pPr algn="ctr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AFD00"/>
          </a:solidFill>
          <a:latin typeface="+mj-lt"/>
          <a:ea typeface="+mj-ea"/>
          <a:cs typeface="+mj-cs"/>
        </a:defRPr>
      </a:lvl1pPr>
      <a:lvl2pPr algn="ctr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AFD00"/>
          </a:solidFill>
          <a:latin typeface="Arial" charset="0"/>
        </a:defRPr>
      </a:lvl2pPr>
      <a:lvl3pPr algn="ctr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AFD00"/>
          </a:solidFill>
          <a:latin typeface="Arial" charset="0"/>
        </a:defRPr>
      </a:lvl3pPr>
      <a:lvl4pPr algn="ctr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AFD00"/>
          </a:solidFill>
          <a:latin typeface="Arial" charset="0"/>
        </a:defRPr>
      </a:lvl4pPr>
      <a:lvl5pPr algn="ctr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AFD00"/>
          </a:solidFill>
          <a:latin typeface="Arial" charset="0"/>
        </a:defRPr>
      </a:lvl5pPr>
      <a:lvl6pPr marL="457200" algn="ctr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AFD00"/>
          </a:solidFill>
          <a:latin typeface="Arial" charset="0"/>
        </a:defRPr>
      </a:lvl6pPr>
      <a:lvl7pPr marL="914400" algn="ctr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AFD00"/>
          </a:solidFill>
          <a:latin typeface="Arial" charset="0"/>
        </a:defRPr>
      </a:lvl7pPr>
      <a:lvl8pPr marL="1371600" algn="ctr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AFD00"/>
          </a:solidFill>
          <a:latin typeface="Arial" charset="0"/>
        </a:defRPr>
      </a:lvl8pPr>
      <a:lvl9pPr marL="1828800" algn="ctr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AFD00"/>
          </a:solidFill>
          <a:latin typeface="Arial" charset="0"/>
        </a:defRPr>
      </a:lvl9pPr>
    </p:titleStyle>
    <p:bodyStyle>
      <a:lvl1pPr marL="342900" indent="-342900" algn="l" defTabSz="762000" rtl="0" eaLnBrk="1" fontAlgn="base" hangingPunct="1">
        <a:spcBef>
          <a:spcPct val="20000"/>
        </a:spcBef>
        <a:spcAft>
          <a:spcPct val="0"/>
        </a:spcAft>
        <a:buClr>
          <a:srgbClr val="FAFD00"/>
        </a:buClr>
        <a:buSzPct val="160000"/>
        <a:buChar char="•"/>
        <a:defRPr sz="3200" b="1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defTabSz="762000" rtl="0" eaLnBrk="1" fontAlgn="base" hangingPunct="1">
        <a:spcBef>
          <a:spcPct val="20000"/>
        </a:spcBef>
        <a:spcAft>
          <a:spcPct val="0"/>
        </a:spcAft>
        <a:buClr>
          <a:srgbClr val="FAFD00"/>
        </a:buClr>
        <a:buSzPct val="160000"/>
        <a:buChar char="•"/>
        <a:defRPr sz="3200" b="1">
          <a:solidFill>
            <a:srgbClr val="FFFFFF"/>
          </a:solidFill>
          <a:latin typeface="+mn-lt"/>
        </a:defRPr>
      </a:lvl2pPr>
      <a:lvl3pPr marL="1143000" indent="-228600" algn="l" defTabSz="762000" rtl="0" eaLnBrk="1" fontAlgn="base" hangingPunct="1">
        <a:spcBef>
          <a:spcPct val="20000"/>
        </a:spcBef>
        <a:spcAft>
          <a:spcPct val="0"/>
        </a:spcAft>
        <a:buClr>
          <a:srgbClr val="FAFD00"/>
        </a:buClr>
        <a:buSzPct val="160000"/>
        <a:buChar char="•"/>
        <a:defRPr sz="3200" b="1">
          <a:solidFill>
            <a:srgbClr val="FFFFFF"/>
          </a:solidFill>
          <a:latin typeface="+mn-lt"/>
        </a:defRPr>
      </a:lvl3pPr>
      <a:lvl4pPr marL="1600200" indent="-228600" algn="l" defTabSz="762000" rtl="0" eaLnBrk="1" fontAlgn="base" hangingPunct="1">
        <a:spcBef>
          <a:spcPct val="20000"/>
        </a:spcBef>
        <a:spcAft>
          <a:spcPct val="0"/>
        </a:spcAft>
        <a:buClr>
          <a:srgbClr val="FAFD00"/>
        </a:buClr>
        <a:buSzPct val="160000"/>
        <a:buChar char="•"/>
        <a:defRPr sz="3200" b="1">
          <a:solidFill>
            <a:srgbClr val="FFFFFF"/>
          </a:solidFill>
          <a:latin typeface="+mn-lt"/>
        </a:defRPr>
      </a:lvl4pPr>
      <a:lvl5pPr marL="2057400" indent="-228600" algn="l" defTabSz="762000" rtl="0" eaLnBrk="1" fontAlgn="base" hangingPunct="1">
        <a:spcBef>
          <a:spcPct val="20000"/>
        </a:spcBef>
        <a:spcAft>
          <a:spcPct val="0"/>
        </a:spcAft>
        <a:buClr>
          <a:srgbClr val="FAFD00"/>
        </a:buClr>
        <a:buSzPct val="160000"/>
        <a:buChar char="•"/>
        <a:defRPr sz="3200" b="1">
          <a:solidFill>
            <a:srgbClr val="FFFFFF"/>
          </a:solidFill>
          <a:latin typeface="+mn-lt"/>
        </a:defRPr>
      </a:lvl5pPr>
      <a:lvl6pPr marL="2514600" indent="-228600" algn="l" defTabSz="762000" rtl="0" eaLnBrk="1" fontAlgn="base" hangingPunct="1">
        <a:spcBef>
          <a:spcPct val="20000"/>
        </a:spcBef>
        <a:spcAft>
          <a:spcPct val="0"/>
        </a:spcAft>
        <a:buClr>
          <a:srgbClr val="FAFD00"/>
        </a:buClr>
        <a:buSzPct val="160000"/>
        <a:buChar char="•"/>
        <a:defRPr sz="3200" b="1">
          <a:solidFill>
            <a:srgbClr val="FFFFFF"/>
          </a:solidFill>
          <a:latin typeface="+mn-lt"/>
        </a:defRPr>
      </a:lvl6pPr>
      <a:lvl7pPr marL="2971800" indent="-228600" algn="l" defTabSz="762000" rtl="0" eaLnBrk="1" fontAlgn="base" hangingPunct="1">
        <a:spcBef>
          <a:spcPct val="20000"/>
        </a:spcBef>
        <a:spcAft>
          <a:spcPct val="0"/>
        </a:spcAft>
        <a:buClr>
          <a:srgbClr val="FAFD00"/>
        </a:buClr>
        <a:buSzPct val="160000"/>
        <a:buChar char="•"/>
        <a:defRPr sz="3200" b="1">
          <a:solidFill>
            <a:srgbClr val="FFFFFF"/>
          </a:solidFill>
          <a:latin typeface="+mn-lt"/>
        </a:defRPr>
      </a:lvl7pPr>
      <a:lvl8pPr marL="3429000" indent="-228600" algn="l" defTabSz="762000" rtl="0" eaLnBrk="1" fontAlgn="base" hangingPunct="1">
        <a:spcBef>
          <a:spcPct val="20000"/>
        </a:spcBef>
        <a:spcAft>
          <a:spcPct val="0"/>
        </a:spcAft>
        <a:buClr>
          <a:srgbClr val="FAFD00"/>
        </a:buClr>
        <a:buSzPct val="160000"/>
        <a:buChar char="•"/>
        <a:defRPr sz="3200" b="1">
          <a:solidFill>
            <a:srgbClr val="FFFFFF"/>
          </a:solidFill>
          <a:latin typeface="+mn-lt"/>
        </a:defRPr>
      </a:lvl8pPr>
      <a:lvl9pPr marL="3886200" indent="-228600" algn="l" defTabSz="762000" rtl="0" eaLnBrk="1" fontAlgn="base" hangingPunct="1">
        <a:spcBef>
          <a:spcPct val="20000"/>
        </a:spcBef>
        <a:spcAft>
          <a:spcPct val="0"/>
        </a:spcAft>
        <a:buClr>
          <a:srgbClr val="FAFD00"/>
        </a:buClr>
        <a:buSzPct val="160000"/>
        <a:buChar char="•"/>
        <a:defRPr sz="3200" b="1">
          <a:solidFill>
            <a:srgbClr val="FFFFFF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331632" y="1124744"/>
            <a:ext cx="6480736" cy="4608512"/>
            <a:chOff x="1406024" y="908720"/>
            <a:chExt cx="6480736" cy="4608512"/>
          </a:xfrm>
        </p:grpSpPr>
        <p:grpSp>
          <p:nvGrpSpPr>
            <p:cNvPr id="3" name="Group 2"/>
            <p:cNvGrpSpPr>
              <a:grpSpLocks/>
            </p:cNvGrpSpPr>
            <p:nvPr/>
          </p:nvGrpSpPr>
          <p:grpSpPr bwMode="auto">
            <a:xfrm>
              <a:off x="1406039" y="908720"/>
              <a:ext cx="6480721" cy="4608512"/>
              <a:chOff x="110717591" y="105570213"/>
              <a:chExt cx="6671603" cy="3181406"/>
            </a:xfrm>
          </p:grpSpPr>
          <p:sp>
            <p:nvSpPr>
              <p:cNvPr id="5" name="Rectangle 4"/>
              <p:cNvSpPr>
                <a:spLocks noChangeArrowheads="1"/>
              </p:cNvSpPr>
              <p:nvPr/>
            </p:nvSpPr>
            <p:spPr bwMode="auto">
              <a:xfrm>
                <a:off x="113981703" y="107141609"/>
                <a:ext cx="3407485" cy="1610010"/>
              </a:xfrm>
              <a:prstGeom prst="rect">
                <a:avLst/>
              </a:prstGeom>
              <a:solidFill>
                <a:srgbClr val="D9D9D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vert="horz" wrap="square" lIns="36576" tIns="36576" rIns="36576" bIns="36576" numCol="1" anchor="ctr" anchorCtr="0" compatLnSpc="1">
                <a:prstTxWarp prst="textNoShape">
                  <a:avLst/>
                </a:prstTxWarp>
              </a:bodyPr>
              <a:lstStyle>
                <a:defPPr>
                  <a:defRPr lang="en-AU"/>
                </a:defPPr>
                <a:lvl1pPr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AU" sz="1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 Black" pitchFamily="34" charset="0"/>
                    <a:cs typeface="Arial" pitchFamily="34" charset="0"/>
                  </a:rPr>
                  <a:t>PEADIATRIC CHAPTER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" name="Rectangle 5"/>
              <p:cNvSpPr>
                <a:spLocks noChangeArrowheads="1"/>
              </p:cNvSpPr>
              <p:nvPr/>
            </p:nvSpPr>
            <p:spPr bwMode="auto">
              <a:xfrm>
                <a:off x="111395212" y="106001459"/>
                <a:ext cx="2584961" cy="1140150"/>
              </a:xfrm>
              <a:prstGeom prst="rect">
                <a:avLst/>
              </a:prstGeom>
              <a:solidFill>
                <a:srgbClr val="004DC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vert="horz" wrap="square" lIns="36576" tIns="36576" rIns="36576" bIns="36576" numCol="1" anchor="ctr" anchorCtr="0" compatLnSpc="1">
                <a:prstTxWarp prst="textNoShape">
                  <a:avLst/>
                </a:prstTxWarp>
              </a:bodyPr>
              <a:lstStyle>
                <a:defPPr>
                  <a:defRPr lang="en-AU"/>
                </a:defPPr>
                <a:lvl1pPr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AU" sz="1800" b="0" i="0" u="none" strike="noStrike" cap="none" normalizeH="0" baseline="0" dirty="0" smtClean="0">
                    <a:ln>
                      <a:noFill/>
                    </a:ln>
                    <a:solidFill>
                      <a:srgbClr val="FFFFFF"/>
                    </a:solidFill>
                    <a:effectLst/>
                    <a:latin typeface="Arial Black" pitchFamily="34" charset="0"/>
                    <a:cs typeface="Arial" pitchFamily="34" charset="0"/>
                  </a:rPr>
                  <a:t>CHAPTER </a:t>
                </a:r>
                <a:r>
                  <a:rPr kumimoji="0" lang="en-AU" sz="1800" b="0" i="0" u="none" strike="noStrike" cap="none" normalizeH="0" baseline="0" dirty="0" smtClean="0">
                    <a:ln>
                      <a:noFill/>
                    </a:ln>
                    <a:solidFill>
                      <a:srgbClr val="FFFFFF"/>
                    </a:solidFill>
                    <a:effectLst/>
                    <a:latin typeface="Arial Black" pitchFamily="34" charset="0"/>
                    <a:cs typeface="Arial" pitchFamily="34" charset="0"/>
                  </a:rPr>
                  <a:t>11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" name="Rectangle 6"/>
              <p:cNvSpPr>
                <a:spLocks noChangeArrowheads="1"/>
              </p:cNvSpPr>
              <p:nvPr/>
            </p:nvSpPr>
            <p:spPr bwMode="auto">
              <a:xfrm>
                <a:off x="113980174" y="106488295"/>
                <a:ext cx="1368350" cy="653314"/>
              </a:xfrm>
              <a:prstGeom prst="rect">
                <a:avLst/>
              </a:prstGeom>
              <a:solidFill>
                <a:srgbClr val="CCE1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AU"/>
                </a:defPPr>
                <a:lvl1pPr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endParaRPr lang="en-AU"/>
              </a:p>
            </p:txBody>
          </p:sp>
          <p:sp>
            <p:nvSpPr>
              <p:cNvPr id="8" name="Rectangle 7"/>
              <p:cNvSpPr>
                <a:spLocks noChangeArrowheads="1"/>
              </p:cNvSpPr>
              <p:nvPr/>
            </p:nvSpPr>
            <p:spPr bwMode="auto">
              <a:xfrm>
                <a:off x="112611824" y="107141609"/>
                <a:ext cx="1368350" cy="653314"/>
              </a:xfrm>
              <a:prstGeom prst="rect">
                <a:avLst/>
              </a:prstGeom>
              <a:solidFill>
                <a:srgbClr val="F6EE7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AU"/>
                </a:defPPr>
                <a:lvl1pPr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endParaRPr lang="en-AU"/>
              </a:p>
            </p:txBody>
          </p:sp>
          <p:sp>
            <p:nvSpPr>
              <p:cNvPr id="9" name="Line 7"/>
              <p:cNvSpPr>
                <a:spLocks noChangeShapeType="1"/>
              </p:cNvSpPr>
              <p:nvPr/>
            </p:nvSpPr>
            <p:spPr bwMode="auto">
              <a:xfrm>
                <a:off x="110717591" y="107141609"/>
                <a:ext cx="6671603" cy="3"/>
              </a:xfrm>
              <a:prstGeom prst="line">
                <a:avLst/>
              </a:prstGeom>
              <a:noFill/>
              <a:ln w="25400" algn="ctr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AU"/>
                </a:defPPr>
                <a:lvl1pPr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endParaRPr lang="en-AU"/>
              </a:p>
            </p:txBody>
          </p:sp>
          <p:sp>
            <p:nvSpPr>
              <p:cNvPr id="10" name="Line 8"/>
              <p:cNvSpPr>
                <a:spLocks noChangeShapeType="1"/>
              </p:cNvSpPr>
              <p:nvPr/>
            </p:nvSpPr>
            <p:spPr bwMode="auto">
              <a:xfrm>
                <a:off x="113981703" y="105570213"/>
                <a:ext cx="6" cy="3181406"/>
              </a:xfrm>
              <a:prstGeom prst="line">
                <a:avLst/>
              </a:prstGeom>
              <a:noFill/>
              <a:ln w="25400" algn="ctr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AU"/>
                </a:defPPr>
                <a:lvl1pPr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endParaRPr lang="en-AU"/>
              </a:p>
            </p:txBody>
          </p:sp>
        </p:grpSp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06024" y="4316474"/>
              <a:ext cx="1408700" cy="120075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7119300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7416800" y="5053013"/>
            <a:ext cx="4756150" cy="3586162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827584" y="620688"/>
            <a:ext cx="7552258" cy="5523383"/>
            <a:chOff x="104371251" y="112147317"/>
            <a:chExt cx="3841322" cy="2859722"/>
          </a:xfrm>
        </p:grpSpPr>
        <p:sp>
          <p:nvSpPr>
            <p:cNvPr id="5" name="Text Box 3"/>
            <p:cNvSpPr txBox="1">
              <a:spLocks noChangeArrowheads="1"/>
            </p:cNvSpPr>
            <p:nvPr/>
          </p:nvSpPr>
          <p:spPr bwMode="auto">
            <a:xfrm>
              <a:off x="104466359" y="112147317"/>
              <a:ext cx="1113480" cy="215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Black" pitchFamily="34" charset="0"/>
                </a:rPr>
                <a:t>Figure 11.7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pic>
          <p:nvPicPr>
            <p:cNvPr id="9220" name="Picture 4" descr="fig_11_7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88" r="981" b="6029"/>
            <a:stretch>
              <a:fillRect/>
            </a:stretch>
          </p:blipFill>
          <p:spPr bwMode="auto">
            <a:xfrm>
              <a:off x="104371251" y="112363906"/>
              <a:ext cx="3841322" cy="26431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520989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184722" y="620688"/>
            <a:ext cx="6843662" cy="5498107"/>
            <a:chOff x="110724642" y="107082372"/>
            <a:chExt cx="3260316" cy="2626467"/>
          </a:xfrm>
        </p:grpSpPr>
        <p:sp>
          <p:nvSpPr>
            <p:cNvPr id="5" name="Text Box 3"/>
            <p:cNvSpPr txBox="1">
              <a:spLocks noChangeArrowheads="1"/>
            </p:cNvSpPr>
            <p:nvPr/>
          </p:nvSpPr>
          <p:spPr bwMode="auto">
            <a:xfrm>
              <a:off x="110823623" y="107082372"/>
              <a:ext cx="1113480" cy="215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Black" pitchFamily="34" charset="0"/>
                </a:rPr>
                <a:t>Figure 11.8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pic>
          <p:nvPicPr>
            <p:cNvPr id="10244" name="Picture 4" descr="fig_11_8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1445" b="-3181"/>
            <a:stretch>
              <a:fillRect/>
            </a:stretch>
          </p:blipFill>
          <p:spPr bwMode="auto">
            <a:xfrm>
              <a:off x="110724642" y="107297132"/>
              <a:ext cx="3260316" cy="24117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4263853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187624" y="620688"/>
            <a:ext cx="6838900" cy="5574878"/>
            <a:chOff x="114142817" y="107074421"/>
            <a:chExt cx="3263468" cy="2630663"/>
          </a:xfrm>
        </p:grpSpPr>
        <p:sp>
          <p:nvSpPr>
            <p:cNvPr id="3" name="Text Box 3"/>
            <p:cNvSpPr txBox="1">
              <a:spLocks noChangeArrowheads="1"/>
            </p:cNvSpPr>
            <p:nvPr/>
          </p:nvSpPr>
          <p:spPr bwMode="auto">
            <a:xfrm>
              <a:off x="114231973" y="107074421"/>
              <a:ext cx="1113480" cy="215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Black" pitchFamily="34" charset="0"/>
                </a:rPr>
                <a:t>Figure 11.9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pic>
          <p:nvPicPr>
            <p:cNvPr id="11268" name="Picture 4" descr="fig_11_9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1157" b="-2786"/>
            <a:stretch>
              <a:fillRect/>
            </a:stretch>
          </p:blipFill>
          <p:spPr bwMode="auto">
            <a:xfrm>
              <a:off x="114142817" y="107293442"/>
              <a:ext cx="3263468" cy="24116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3343964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187624" y="620688"/>
            <a:ext cx="6768479" cy="5455245"/>
            <a:chOff x="110734557" y="111260893"/>
            <a:chExt cx="3240111" cy="2575186"/>
          </a:xfrm>
        </p:grpSpPr>
        <p:sp>
          <p:nvSpPr>
            <p:cNvPr id="3" name="Text Box 3"/>
            <p:cNvSpPr txBox="1">
              <a:spLocks noChangeArrowheads="1"/>
            </p:cNvSpPr>
            <p:nvPr/>
          </p:nvSpPr>
          <p:spPr bwMode="auto">
            <a:xfrm>
              <a:off x="110795110" y="111260893"/>
              <a:ext cx="1113480" cy="215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Black" pitchFamily="34" charset="0"/>
                </a:rPr>
                <a:t>Figure 11.10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pic>
          <p:nvPicPr>
            <p:cNvPr id="12292" name="Picture 4" descr="fig_11_10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0734557" y="111479635"/>
              <a:ext cx="3240111" cy="23564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1429112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183134" y="620688"/>
            <a:ext cx="6845250" cy="5453648"/>
            <a:chOff x="114133893" y="111260902"/>
            <a:chExt cx="3244697" cy="2573320"/>
          </a:xfrm>
        </p:grpSpPr>
        <p:sp>
          <p:nvSpPr>
            <p:cNvPr id="3" name="Text Box 3"/>
            <p:cNvSpPr txBox="1">
              <a:spLocks noChangeArrowheads="1"/>
            </p:cNvSpPr>
            <p:nvPr/>
          </p:nvSpPr>
          <p:spPr bwMode="auto">
            <a:xfrm>
              <a:off x="114199256" y="111260902"/>
              <a:ext cx="1113480" cy="215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Black" pitchFamily="34" charset="0"/>
                </a:rPr>
                <a:t>Figure 11.11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pic>
          <p:nvPicPr>
            <p:cNvPr id="13316" name="Picture 4" descr="fig_11_1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4133893" y="111474442"/>
              <a:ext cx="3244697" cy="23597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7541160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115616" y="620688"/>
            <a:ext cx="6910908" cy="5472707"/>
            <a:chOff x="102983344" y="107197783"/>
            <a:chExt cx="3280109" cy="2602888"/>
          </a:xfrm>
        </p:grpSpPr>
        <p:sp>
          <p:nvSpPr>
            <p:cNvPr id="3" name="Text Box 3"/>
            <p:cNvSpPr txBox="1">
              <a:spLocks noChangeArrowheads="1"/>
            </p:cNvSpPr>
            <p:nvPr/>
          </p:nvSpPr>
          <p:spPr bwMode="auto">
            <a:xfrm>
              <a:off x="103068890" y="107197783"/>
              <a:ext cx="1113480" cy="215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Black" pitchFamily="34" charset="0"/>
                </a:rPr>
                <a:t>Figure 11.12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pic>
          <p:nvPicPr>
            <p:cNvPr id="14340" name="Picture 4" descr="fig_11_1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983344" y="107415137"/>
              <a:ext cx="3280109" cy="23855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9560266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187624" y="620688"/>
            <a:ext cx="6747842" cy="5474295"/>
            <a:chOff x="106389694" y="107196884"/>
            <a:chExt cx="3283344" cy="2604571"/>
          </a:xfrm>
        </p:grpSpPr>
        <p:sp>
          <p:nvSpPr>
            <p:cNvPr id="3" name="Text Box 3"/>
            <p:cNvSpPr txBox="1">
              <a:spLocks noChangeArrowheads="1"/>
            </p:cNvSpPr>
            <p:nvPr/>
          </p:nvSpPr>
          <p:spPr bwMode="auto">
            <a:xfrm>
              <a:off x="106431307" y="107196884"/>
              <a:ext cx="1113480" cy="215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Black" pitchFamily="34" charset="0"/>
                </a:rPr>
                <a:t>Figure 11.13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pic>
          <p:nvPicPr>
            <p:cNvPr id="15364" name="Picture 4" descr="fig_11_13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6389694" y="107413569"/>
              <a:ext cx="3283344" cy="23878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2983781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199009" y="620688"/>
            <a:ext cx="6829375" cy="5452640"/>
            <a:chOff x="102994135" y="110934903"/>
            <a:chExt cx="3271482" cy="2595557"/>
          </a:xfrm>
        </p:grpSpPr>
        <p:sp>
          <p:nvSpPr>
            <p:cNvPr id="3" name="Text Box 3"/>
            <p:cNvSpPr txBox="1">
              <a:spLocks noChangeArrowheads="1"/>
            </p:cNvSpPr>
            <p:nvPr/>
          </p:nvSpPr>
          <p:spPr bwMode="auto">
            <a:xfrm>
              <a:off x="103067415" y="110934903"/>
              <a:ext cx="1113480" cy="215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Black" pitchFamily="34" charset="0"/>
                </a:rPr>
                <a:t>Figure 11.14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pic>
          <p:nvPicPr>
            <p:cNvPr id="16388" name="Picture 4" descr="fig_11_14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994135" y="111151200"/>
              <a:ext cx="3271482" cy="23792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0452892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187624" y="620688"/>
            <a:ext cx="6808737" cy="5444703"/>
            <a:chOff x="106390784" y="110953052"/>
            <a:chExt cx="3250993" cy="2577326"/>
          </a:xfrm>
        </p:grpSpPr>
        <p:sp>
          <p:nvSpPr>
            <p:cNvPr id="3" name="Text Box 3"/>
            <p:cNvSpPr txBox="1">
              <a:spLocks noChangeArrowheads="1"/>
            </p:cNvSpPr>
            <p:nvPr/>
          </p:nvSpPr>
          <p:spPr bwMode="auto">
            <a:xfrm>
              <a:off x="106448895" y="110953052"/>
              <a:ext cx="1113480" cy="215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Black" pitchFamily="34" charset="0"/>
                </a:rPr>
                <a:t>Figure 11.15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pic>
          <p:nvPicPr>
            <p:cNvPr id="17412" name="Picture 4" descr="fig_11_15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6390784" y="111166019"/>
              <a:ext cx="3250993" cy="236435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90117141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154559" y="620688"/>
            <a:ext cx="6873825" cy="5520456"/>
            <a:chOff x="110766376" y="107199748"/>
            <a:chExt cx="3273188" cy="2423715"/>
          </a:xfrm>
        </p:grpSpPr>
        <p:sp>
          <p:nvSpPr>
            <p:cNvPr id="3" name="Text Box 3"/>
            <p:cNvSpPr txBox="1">
              <a:spLocks noChangeArrowheads="1"/>
            </p:cNvSpPr>
            <p:nvPr/>
          </p:nvSpPr>
          <p:spPr bwMode="auto">
            <a:xfrm>
              <a:off x="110836259" y="107199748"/>
              <a:ext cx="1095684" cy="2143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Black" pitchFamily="34" charset="0"/>
                </a:rPr>
                <a:t>Figure 11.16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pic>
          <p:nvPicPr>
            <p:cNvPr id="18436" name="Picture 4" descr="fig_11_16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83" r="583"/>
            <a:stretch>
              <a:fillRect/>
            </a:stretch>
          </p:blipFill>
          <p:spPr bwMode="auto">
            <a:xfrm>
              <a:off x="110766376" y="107415599"/>
              <a:ext cx="3273188" cy="22078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4589177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rol 3"/>
          <p:cNvSpPr>
            <a:spLocks noChangeArrowheads="1" noChangeShapeType="1"/>
          </p:cNvSpPr>
          <p:nvPr/>
        </p:nvSpPr>
        <p:spPr bwMode="auto">
          <a:xfrm>
            <a:off x="-433388" y="5246688"/>
            <a:ext cx="4883151" cy="3414712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-655638" y="5540375"/>
            <a:ext cx="5302251" cy="4476750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pic>
        <p:nvPicPr>
          <p:cNvPr id="1026" name="Picture 2" descr="fig_11_1aus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6236" y="913135"/>
            <a:ext cx="7014156" cy="4676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971600" y="697235"/>
            <a:ext cx="144016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</a:rPr>
              <a:t>Figure 11.1 </a:t>
            </a:r>
            <a:r>
              <a:rPr kumimoji="0" lang="en-US" sz="9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</a:rPr>
              <a:t>Aust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149797" y="620688"/>
            <a:ext cx="6878587" cy="5502994"/>
            <a:chOff x="114081254" y="107199057"/>
            <a:chExt cx="3278503" cy="2406073"/>
          </a:xfrm>
        </p:grpSpPr>
        <p:sp>
          <p:nvSpPr>
            <p:cNvPr id="3" name="Text Box 3"/>
            <p:cNvSpPr txBox="1">
              <a:spLocks noChangeArrowheads="1"/>
            </p:cNvSpPr>
            <p:nvPr/>
          </p:nvSpPr>
          <p:spPr bwMode="auto">
            <a:xfrm>
              <a:off x="114167418" y="107199057"/>
              <a:ext cx="1099220" cy="2133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Black" pitchFamily="34" charset="0"/>
                </a:rPr>
                <a:t>Figure 11.17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pic>
          <p:nvPicPr>
            <p:cNvPr id="19460" name="Picture 4" descr="fig_11_17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04" r="204"/>
            <a:stretch>
              <a:fillRect/>
            </a:stretch>
          </p:blipFill>
          <p:spPr bwMode="auto">
            <a:xfrm>
              <a:off x="114081254" y="107410487"/>
              <a:ext cx="3278503" cy="219464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90146664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165672" y="620688"/>
            <a:ext cx="6862712" cy="5504135"/>
            <a:chOff x="110766392" y="110905584"/>
            <a:chExt cx="3262524" cy="2264380"/>
          </a:xfrm>
        </p:grpSpPr>
        <p:sp>
          <p:nvSpPr>
            <p:cNvPr id="3" name="Text Box 3"/>
            <p:cNvSpPr txBox="1">
              <a:spLocks noChangeArrowheads="1"/>
            </p:cNvSpPr>
            <p:nvPr/>
          </p:nvSpPr>
          <p:spPr bwMode="auto">
            <a:xfrm>
              <a:off x="110830326" y="110905584"/>
              <a:ext cx="1095627" cy="2010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Black" pitchFamily="34" charset="0"/>
                </a:rPr>
                <a:t>Figure 11.18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pic>
          <p:nvPicPr>
            <p:cNvPr id="20484" name="Picture 4" descr="fig_11_18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528" b="2528"/>
            <a:stretch>
              <a:fillRect/>
            </a:stretch>
          </p:blipFill>
          <p:spPr bwMode="auto">
            <a:xfrm>
              <a:off x="110766392" y="111104933"/>
              <a:ext cx="3262524" cy="20650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45100811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043608" y="620688"/>
            <a:ext cx="7021016" cy="5505722"/>
            <a:chOff x="114084190" y="110898719"/>
            <a:chExt cx="3277186" cy="2263948"/>
          </a:xfrm>
        </p:grpSpPr>
        <p:sp>
          <p:nvSpPr>
            <p:cNvPr id="3" name="Text Box 3"/>
            <p:cNvSpPr txBox="1">
              <a:spLocks noChangeArrowheads="1"/>
            </p:cNvSpPr>
            <p:nvPr/>
          </p:nvSpPr>
          <p:spPr bwMode="auto">
            <a:xfrm>
              <a:off x="114162215" y="110898719"/>
              <a:ext cx="1102747" cy="2010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Black" pitchFamily="34" charset="0"/>
                </a:rPr>
                <a:t>Figure 11.19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pic>
          <p:nvPicPr>
            <p:cNvPr id="21508" name="Picture 4" descr="fig_11_19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846" b="2846"/>
            <a:stretch>
              <a:fillRect/>
            </a:stretch>
          </p:blipFill>
          <p:spPr bwMode="auto">
            <a:xfrm>
              <a:off x="114084190" y="111102224"/>
              <a:ext cx="3277186" cy="206044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7261688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043608" y="620688"/>
            <a:ext cx="7099002" cy="5505921"/>
            <a:chOff x="104347495" y="107073118"/>
            <a:chExt cx="3931405" cy="2842683"/>
          </a:xfrm>
        </p:grpSpPr>
        <p:sp>
          <p:nvSpPr>
            <p:cNvPr id="3" name="Text Box 3"/>
            <p:cNvSpPr txBox="1">
              <a:spLocks noChangeArrowheads="1"/>
            </p:cNvSpPr>
            <p:nvPr/>
          </p:nvSpPr>
          <p:spPr bwMode="auto">
            <a:xfrm>
              <a:off x="104416619" y="107073118"/>
              <a:ext cx="1113480" cy="215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Black" pitchFamily="34" charset="0"/>
                </a:rPr>
                <a:t>Figure 11.20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pic>
          <p:nvPicPr>
            <p:cNvPr id="22532" name="Picture 4" descr="fig1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347495" y="107294864"/>
              <a:ext cx="3931405" cy="26209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90897907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115616" y="620688"/>
            <a:ext cx="6959748" cy="5421213"/>
            <a:chOff x="104347190" y="110001427"/>
            <a:chExt cx="3935719" cy="2829053"/>
          </a:xfrm>
        </p:grpSpPr>
        <p:sp>
          <p:nvSpPr>
            <p:cNvPr id="3" name="Text Box 3"/>
            <p:cNvSpPr txBox="1">
              <a:spLocks noChangeArrowheads="1"/>
            </p:cNvSpPr>
            <p:nvPr/>
          </p:nvSpPr>
          <p:spPr bwMode="auto">
            <a:xfrm>
              <a:off x="104422965" y="110001427"/>
              <a:ext cx="1113480" cy="215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Black" pitchFamily="34" charset="0"/>
                </a:rPr>
                <a:t>Figure 11.21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pic>
          <p:nvPicPr>
            <p:cNvPr id="23556" name="Picture 4" descr="fig1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347190" y="110206668"/>
              <a:ext cx="3935719" cy="26238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74241985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2801467"/>
              </p:ext>
            </p:extLst>
          </p:nvPr>
        </p:nvGraphicFramePr>
        <p:xfrm>
          <a:off x="467544" y="1340768"/>
          <a:ext cx="8136904" cy="3683973"/>
        </p:xfrm>
        <a:graphic>
          <a:graphicData uri="http://schemas.openxmlformats.org/drawingml/2006/table">
            <a:tbl>
              <a:tblPr/>
              <a:tblGrid>
                <a:gridCol w="1437136"/>
                <a:gridCol w="780609"/>
                <a:gridCol w="780609"/>
                <a:gridCol w="780609"/>
                <a:gridCol w="697156"/>
                <a:gridCol w="732157"/>
                <a:gridCol w="732157"/>
                <a:gridCol w="732157"/>
                <a:gridCol w="732157"/>
                <a:gridCol w="732157"/>
              </a:tblGrid>
              <a:tr h="432048">
                <a:tc gridSpan="10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Figure 11.22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71996" marT="71996" marB="71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504056">
                <a:tc gridSpan="10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Use of PD Solutions 2007 - 2010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383849">
                <a:tc row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 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Solutions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 anchor="b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gridSpan="9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Australia               New Zealand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32770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2007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2008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2009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2010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2007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2008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2009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2010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</a:tr>
              <a:tr h="407264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(n = 44)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(n = 50)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(n = 55)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(n = 48)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(n = 17)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(n = 19)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(n = 17)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(n = 14)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07264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Glucose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 (98%)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 (94%)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54 (98%)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 (79%)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 (94%)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 (95%)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 (94%)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 (100%)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407264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Icodextrin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 (18%)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 (12%)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 (20%)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 (8%)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(6%)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(16%)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(18%)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(7%)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07264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Low GDP Lactate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(0%)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(4%)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(4%)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 (21%)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 (35%)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(11%)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(0%)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(0%)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407264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Low GDP Bicarbonate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 (9%)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(2%)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 (20%)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 (38%)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 (29%)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 (79%)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 (71%)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 (57%)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-1778000" y="11075988"/>
            <a:ext cx="6205538" cy="206692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426884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358775" y="8875713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5" name="Control 1"/>
          <p:cNvSpPr>
            <a:spLocks noChangeArrowheads="1" noChangeShapeType="1"/>
          </p:cNvSpPr>
          <p:nvPr/>
        </p:nvSpPr>
        <p:spPr bwMode="auto">
          <a:xfrm>
            <a:off x="7712075" y="2876550"/>
            <a:ext cx="5354638" cy="615632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971600" y="697235"/>
            <a:ext cx="144016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</a:rPr>
              <a:t>Figure 11.1 NZ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2050" name="Picture 2" descr="fig_11_1nz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8152" y="980728"/>
            <a:ext cx="7134248" cy="4760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68932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1259632" y="620688"/>
            <a:ext cx="1512168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</a:rPr>
              <a:t>Figure 11.2 </a:t>
            </a:r>
            <a:r>
              <a:rPr kumimoji="0" lang="en-US" sz="9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</a:rPr>
              <a:t>Aust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3075" name="Picture 3" descr="fig_11_2au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1220" y="925835"/>
            <a:ext cx="7131180" cy="4735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10613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-146050" y="5715000"/>
            <a:ext cx="2601913" cy="3822700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259632" y="620688"/>
            <a:ext cx="1512168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</a:rPr>
              <a:t>Figure 11.2 NZ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4098" name="Picture 2" descr="fig_11_2nz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872877"/>
            <a:ext cx="7201441" cy="4716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35040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2227263" y="5567363"/>
            <a:ext cx="3890962" cy="49307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5501479"/>
              </p:ext>
            </p:extLst>
          </p:nvPr>
        </p:nvGraphicFramePr>
        <p:xfrm>
          <a:off x="971603" y="513202"/>
          <a:ext cx="7200796" cy="5749247"/>
        </p:xfrm>
        <a:graphic>
          <a:graphicData uri="http://schemas.openxmlformats.org/drawingml/2006/table">
            <a:tbl>
              <a:tblPr/>
              <a:tblGrid>
                <a:gridCol w="2085946"/>
                <a:gridCol w="989005"/>
                <a:gridCol w="989005"/>
                <a:gridCol w="1004679"/>
                <a:gridCol w="1004679"/>
                <a:gridCol w="1127482"/>
              </a:tblGrid>
              <a:tr h="435487">
                <a:tc gridSpan="6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Figure 11.3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8405" marR="68405" marT="68405" marB="6840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644635">
                <a:tc gridSpan="6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Causes of End Stage Kidney Disease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In Children and Adolescents  2005 - 2010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Australia and New Zealand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752" marR="34752" marT="34752" marB="34752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298087">
                <a:tc row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Primary Renal Disease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97" marR="34197" marT="34197" marB="34197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Age Groups (Years)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97" marR="34197" marT="34197" marB="34197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Total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97" marR="34197" marT="34197" marB="3419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</a:tr>
              <a:tr h="361533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0-4 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97" marR="34197" marT="34197" marB="34197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5-9 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97" marR="34197" marT="34197" marB="34197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10-14 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97" marR="34197" marT="34197" marB="34197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15-19 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97" marR="34197" marT="34197" marB="34197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281754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Glomerulonephritis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97" marR="34197" marT="34197" marB="34197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 (18%)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97" marR="34197" marT="34197" marB="34197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 (24%)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97" marR="34197" marT="34197" marB="34197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 (33%)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97" marR="34197" marT="34197" marB="34197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68 (41%)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97" marR="34197" marT="34197" marB="34197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118 (32%)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97" marR="34197" marT="34197" marB="3419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81754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Familial Glomerulonephritis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97" marR="34197" marT="34197" marB="34197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97" marR="34197" marT="34197" marB="341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34197" marR="34197" marT="34197" marB="341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(1%)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97" marR="34197" marT="34197" marB="341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 (4%)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97" marR="34197" marT="34197" marB="341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 (2%)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97" marR="34197" marT="34197" marB="3419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81754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Reflux Nephropathy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97" marR="34197" marT="34197" marB="34197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(5%)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97" marR="34197" marT="34197" marB="341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(5%)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97" marR="34197" marT="34197" marB="341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 (7%)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97" marR="34197" marT="34197" marB="341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 (19%)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97" marR="34197" marT="34197" marB="341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 (12%)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97" marR="34197" marT="34197" marB="3419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1754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Polycystic Kidney Disease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97" marR="34197" marT="34197" marB="34197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 (9%)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97" marR="34197" marT="34197" marB="341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(5%)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97" marR="34197" marT="34197" marB="341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(1%)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97" marR="34197" marT="34197" marB="341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97" marR="34197" marT="34197" marB="341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 (3%)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97" marR="34197" marT="34197" marB="3419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81754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Medullary Cystic Disease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97" marR="34197" marT="34197" marB="34197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97" marR="34197" marT="34197" marB="341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(2%)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97" marR="34197" marT="34197" marB="341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(3%)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97" marR="34197" marT="34197" marB="341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 (3%)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97" marR="34197" marT="34197" marB="341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 (2%)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97" marR="34197" marT="34197" marB="3419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1754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Posterior Urethral Valve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97" marR="34197" marT="34197" marB="34197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 (12%)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97" marR="34197" marT="34197" marB="341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 (10%)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97" marR="34197" marT="34197" marB="341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 (10%)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97" marR="34197" marT="34197" marB="341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 (3%)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97" marR="34197" marT="34197" marB="341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 (7%)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97" marR="34197" marT="34197" marB="3419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81754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Haemolytic Uraemic Syndrome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97" marR="34197" marT="34197" marB="34197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 (12%)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97" marR="34197" marT="34197" marB="341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(2%)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97" marR="34197" marT="34197" marB="341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(4%)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97" marR="34197" marT="34197" marB="341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(2%)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97" marR="34197" marT="34197" marB="341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 (4%)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97" marR="34197" marT="34197" marB="3419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1754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Hypoplasia / Dysplasia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752" marR="34752" marT="34752" marB="34752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 (27%)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97" marR="34197" marT="34197" marB="341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 (20%)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97" marR="34197" marT="34197" marB="341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 (18%)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97" marR="34197" marT="34197" marB="341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 (10%)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97" marR="34197" marT="34197" marB="341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59 (16%)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97" marR="34197" marT="34197" marB="3419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81754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Cortical Necrosis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752" marR="34752" marT="34752" marB="34752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(2%)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97" marR="34197" marT="34197" marB="341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(5%)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97" marR="34197" marT="34197" marB="341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(3%)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97" marR="34197" marT="34197" marB="341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 (2%)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97" marR="34197" marT="34197" marB="341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 (3%)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97" marR="34197" marT="34197" marB="3419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1754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Interstitial Nephritis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752" marR="34752" marT="34752" marB="34752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97" marR="34197" marT="34197" marB="341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34197" marR="34197" marT="34197" marB="341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(1%)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97" marR="34197" marT="34197" marB="341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(1%)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97" marR="34197" marT="34197" marB="341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(1%)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97" marR="34197" marT="34197" marB="3419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81754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AU" sz="1050" kern="1400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Cystinosis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752" marR="34752" marT="34752" marB="34752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97" marR="34197" marT="34197" marB="341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(3%)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97" marR="34197" marT="34197" marB="341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97" marR="34197" marT="34197" marB="341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34197" marR="34197" marT="34197" marB="341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(1%)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97" marR="34197" marT="34197" marB="3419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1754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Uncertain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752" marR="34752" marT="34752" marB="34752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(2%)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97" marR="34197" marT="34197" marB="341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(2%)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97" marR="34197" marT="34197" marB="341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97" marR="34197" marT="34197" marB="341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 (5%)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97" marR="34197" marT="34197" marB="341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 (3%)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97" marR="34197" marT="34197" marB="3419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81754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Miscellaneous / Other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752" marR="34752" marT="34752" marB="34752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 (14%)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97" marR="34197" marT="34197" marB="341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 (22%)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97" marR="34197" marT="34197" marB="341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 (18%)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97" marR="34197" marT="34197" marB="341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 (11%)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97" marR="34197" marT="34197" marB="341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 (15%)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97" marR="34197" marT="34197" marB="3419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754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Total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752" marR="34752" marT="34752" marB="34752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66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97" marR="34197" marT="34197" marB="34197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59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97" marR="34197" marT="34197" marB="34197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72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97" marR="34197" marT="34197" marB="34197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167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97" marR="34197" marT="34197" marB="34197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364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197" marR="34197" marT="34197" marB="3419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Control 1"/>
          <p:cNvSpPr>
            <a:spLocks noChangeArrowheads="1" noChangeShapeType="1"/>
          </p:cNvSpPr>
          <p:nvPr/>
        </p:nvSpPr>
        <p:spPr bwMode="auto">
          <a:xfrm>
            <a:off x="7591425" y="3914775"/>
            <a:ext cx="4705350" cy="4311650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73818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-506413" y="8047038"/>
            <a:ext cx="5102226" cy="403542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1012949"/>
              </p:ext>
            </p:extLst>
          </p:nvPr>
        </p:nvGraphicFramePr>
        <p:xfrm>
          <a:off x="467544" y="1340768"/>
          <a:ext cx="8280920" cy="3595962"/>
        </p:xfrm>
        <a:graphic>
          <a:graphicData uri="http://schemas.openxmlformats.org/drawingml/2006/table">
            <a:tbl>
              <a:tblPr/>
              <a:tblGrid>
                <a:gridCol w="1328065"/>
                <a:gridCol w="1000439"/>
                <a:gridCol w="928015"/>
                <a:gridCol w="993562"/>
                <a:gridCol w="993562"/>
                <a:gridCol w="938353"/>
                <a:gridCol w="1049462"/>
                <a:gridCol w="1049462"/>
              </a:tblGrid>
              <a:tr h="432048">
                <a:tc gridSpan="8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Figure 11.4</a:t>
                      </a:r>
                      <a:endParaRPr lang="en-AU" sz="1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71996" marT="71996" marB="71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878353">
                <a:tc gridSpan="8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8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Modality of Initial Renal Replacement Therapy</a:t>
                      </a:r>
                      <a:endParaRPr lang="en-AU" sz="1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8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 By Year of First Treatment - Australia and New Zealand</a:t>
                      </a:r>
                      <a:endParaRPr lang="en-AU" sz="1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371042">
                <a:tc row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 </a:t>
                      </a:r>
                      <a:endParaRPr lang="en-AU" sz="1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Current</a:t>
                      </a:r>
                      <a:endParaRPr lang="en-AU" sz="1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Treatment</a:t>
                      </a:r>
                      <a:endParaRPr lang="en-AU" sz="1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Year</a:t>
                      </a:r>
                      <a:endParaRPr lang="en-AU" sz="1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34361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2005</a:t>
                      </a:r>
                      <a:endParaRPr lang="en-AU" sz="1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2006</a:t>
                      </a:r>
                      <a:endParaRPr lang="en-AU" sz="1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2007</a:t>
                      </a:r>
                      <a:endParaRPr lang="en-AU" sz="1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2008</a:t>
                      </a:r>
                      <a:endParaRPr lang="en-AU" sz="1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2009</a:t>
                      </a:r>
                      <a:endParaRPr lang="en-AU" sz="1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2010</a:t>
                      </a:r>
                      <a:endParaRPr lang="en-AU" sz="1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Total</a:t>
                      </a:r>
                      <a:endParaRPr lang="en-AU" sz="1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</a:tr>
              <a:tr h="207194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2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US" sz="1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2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US" sz="1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2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US" sz="1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2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US" sz="1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2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US" sz="1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2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US" sz="1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2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US" sz="1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29011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Haemodialysis</a:t>
                      </a:r>
                      <a:endParaRPr lang="en-AU" sz="1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 (43%)</a:t>
                      </a:r>
                      <a:endParaRPr lang="en-AU" sz="1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 (45%)</a:t>
                      </a:r>
                      <a:endParaRPr lang="en-AU" sz="1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 (42%)</a:t>
                      </a:r>
                      <a:endParaRPr lang="en-AU" sz="1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 (46%)</a:t>
                      </a:r>
                      <a:endParaRPr lang="en-AU" sz="1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 (38%)</a:t>
                      </a:r>
                      <a:endParaRPr lang="en-AU" sz="1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 (39%)</a:t>
                      </a:r>
                      <a:endParaRPr lang="en-AU" sz="1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153 (42%)</a:t>
                      </a:r>
                      <a:endParaRPr lang="en-AU" sz="1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9011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Peritoneal Dialysis</a:t>
                      </a:r>
                      <a:endParaRPr lang="en-AU" sz="1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 (33%)</a:t>
                      </a:r>
                      <a:endParaRPr lang="en-AU" sz="1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 (35%)</a:t>
                      </a:r>
                      <a:endParaRPr lang="en-AU" sz="1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 (43%)</a:t>
                      </a:r>
                      <a:endParaRPr lang="en-AU" sz="1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 (38%)</a:t>
                      </a:r>
                      <a:endParaRPr lang="en-AU" sz="1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 (47%)</a:t>
                      </a:r>
                      <a:endParaRPr lang="en-AU" sz="1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 (42%)</a:t>
                      </a:r>
                      <a:endParaRPr lang="en-AU" sz="1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146 (40%)</a:t>
                      </a:r>
                      <a:endParaRPr lang="en-AU" sz="1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329011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Transplant</a:t>
                      </a:r>
                      <a:endParaRPr lang="en-AU" sz="1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 (24%)</a:t>
                      </a:r>
                      <a:endParaRPr lang="en-AU" sz="1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 (20%)</a:t>
                      </a:r>
                      <a:endParaRPr lang="en-AU" sz="1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 (15%)</a:t>
                      </a:r>
                      <a:endParaRPr lang="en-AU" sz="1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 (16%)</a:t>
                      </a:r>
                      <a:endParaRPr lang="en-AU" sz="1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 (16%)</a:t>
                      </a:r>
                      <a:endParaRPr lang="en-AU" sz="1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 (19%)</a:t>
                      </a:r>
                      <a:endParaRPr lang="en-AU" sz="1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 (18%)</a:t>
                      </a:r>
                      <a:endParaRPr lang="en-AU" sz="1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9011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n-AU" sz="1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54</a:t>
                      </a:r>
                      <a:endParaRPr lang="en-AU" sz="1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51</a:t>
                      </a:r>
                      <a:endParaRPr lang="en-AU" sz="1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</a:t>
                      </a:r>
                      <a:endParaRPr lang="en-AU" sz="1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76</a:t>
                      </a:r>
                      <a:endParaRPr lang="en-AU" sz="1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64</a:t>
                      </a:r>
                      <a:endParaRPr lang="en-AU" sz="1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59</a:t>
                      </a:r>
                      <a:endParaRPr lang="en-AU" sz="1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364</a:t>
                      </a:r>
                      <a:endParaRPr lang="en-AU" sz="1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Control 1"/>
          <p:cNvSpPr>
            <a:spLocks noChangeArrowheads="1" noChangeShapeType="1"/>
          </p:cNvSpPr>
          <p:nvPr/>
        </p:nvSpPr>
        <p:spPr bwMode="auto">
          <a:xfrm>
            <a:off x="7132638" y="10277475"/>
            <a:ext cx="5035550" cy="2235200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97421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7937500" y="6407150"/>
            <a:ext cx="4981575" cy="57689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1764945"/>
              </p:ext>
            </p:extLst>
          </p:nvPr>
        </p:nvGraphicFramePr>
        <p:xfrm>
          <a:off x="467544" y="1268760"/>
          <a:ext cx="8208912" cy="3993859"/>
        </p:xfrm>
        <a:graphic>
          <a:graphicData uri="http://schemas.openxmlformats.org/drawingml/2006/table">
            <a:tbl>
              <a:tblPr/>
              <a:tblGrid>
                <a:gridCol w="1247061"/>
                <a:gridCol w="953373"/>
                <a:gridCol w="980022"/>
                <a:gridCol w="980022"/>
                <a:gridCol w="958841"/>
                <a:gridCol w="958841"/>
                <a:gridCol w="1065376"/>
                <a:gridCol w="1065376"/>
              </a:tblGrid>
              <a:tr h="432049">
                <a:tc gridSpan="8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8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Figure 11.5</a:t>
                      </a:r>
                      <a:endParaRPr lang="en-AU" sz="2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1996" marR="71996" marT="71996" marB="71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720080">
                <a:tc gridSpan="8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20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Modality of Treatment for all Patients in Australia and New Zealand</a:t>
                      </a:r>
                      <a:endParaRPr lang="en-AU" sz="2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20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 &lt; 20 Years of Age at 31st December</a:t>
                      </a:r>
                      <a:endParaRPr lang="en-AU" sz="2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389120">
                <a:tc row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2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Current</a:t>
                      </a:r>
                      <a:endParaRPr lang="en-AU" sz="2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Treatment  </a:t>
                      </a:r>
                      <a:endParaRPr lang="en-AU" sz="2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Year</a:t>
                      </a:r>
                      <a:endParaRPr lang="en-AU" sz="2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376153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2005</a:t>
                      </a:r>
                      <a:endParaRPr lang="en-AU" sz="2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2006</a:t>
                      </a:r>
                      <a:endParaRPr lang="en-AU" sz="2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2007</a:t>
                      </a:r>
                      <a:endParaRPr lang="en-AU" sz="2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2008</a:t>
                      </a:r>
                      <a:endParaRPr lang="en-AU" sz="2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2009</a:t>
                      </a:r>
                      <a:endParaRPr lang="en-AU" sz="2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2010</a:t>
                      </a:r>
                      <a:endParaRPr lang="en-AU" sz="2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Total</a:t>
                      </a:r>
                      <a:endParaRPr lang="en-AU" sz="2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</a:tr>
              <a:tr h="236213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2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2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2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2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2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2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2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2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93485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Haemodialysis</a:t>
                      </a:r>
                      <a:endParaRPr lang="en-AU" sz="2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46 (12%)</a:t>
                      </a:r>
                      <a:endParaRPr lang="en-AU" sz="2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 (11%)</a:t>
                      </a:r>
                      <a:endParaRPr lang="en-AU" sz="2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 (12%)</a:t>
                      </a:r>
                      <a:endParaRPr lang="en-AU" sz="2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 (12%)</a:t>
                      </a:r>
                      <a:endParaRPr lang="en-AU" sz="2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52 (12%)</a:t>
                      </a:r>
                      <a:endParaRPr lang="en-AU" sz="2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56 (13%)</a:t>
                      </a:r>
                      <a:endParaRPr lang="en-AU" sz="2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290 (12%)</a:t>
                      </a:r>
                      <a:endParaRPr lang="en-AU" sz="2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3485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Peritoneal Dialysis</a:t>
                      </a:r>
                      <a:endParaRPr lang="en-AU" sz="2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 (12%)</a:t>
                      </a:r>
                      <a:endParaRPr lang="en-AU" sz="2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 (12%)</a:t>
                      </a:r>
                      <a:endParaRPr lang="en-AU" sz="2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61 (16%)</a:t>
                      </a:r>
                      <a:endParaRPr lang="en-AU" sz="2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69 (17%)</a:t>
                      </a:r>
                      <a:endParaRPr lang="en-AU" sz="2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72 (17%)</a:t>
                      </a:r>
                      <a:endParaRPr lang="en-AU" sz="2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 (15%)</a:t>
                      </a:r>
                      <a:endParaRPr lang="en-AU" sz="2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353 (15%)</a:t>
                      </a:r>
                      <a:endParaRPr lang="en-AU" sz="2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393485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Transplant</a:t>
                      </a:r>
                      <a:endParaRPr lang="en-AU" sz="2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282 (76%)</a:t>
                      </a:r>
                      <a:endParaRPr lang="en-AU" sz="2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291 (77%)</a:t>
                      </a:r>
                      <a:endParaRPr lang="en-AU" sz="2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277 (73%)</a:t>
                      </a:r>
                      <a:endParaRPr lang="en-AU" sz="2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292 (71%)</a:t>
                      </a:r>
                      <a:endParaRPr lang="en-AU" sz="2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298 (71%)</a:t>
                      </a:r>
                      <a:endParaRPr lang="en-AU" sz="2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300 (72%)</a:t>
                      </a:r>
                      <a:endParaRPr lang="en-AU" sz="2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1740 (73%)</a:t>
                      </a:r>
                      <a:endParaRPr lang="en-AU" sz="2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3485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n-AU" sz="2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372</a:t>
                      </a:r>
                      <a:endParaRPr lang="en-AU" sz="2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379</a:t>
                      </a:r>
                      <a:endParaRPr lang="en-AU" sz="2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382</a:t>
                      </a:r>
                      <a:endParaRPr lang="en-AU" sz="2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410</a:t>
                      </a:r>
                      <a:endParaRPr lang="en-AU" sz="2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422</a:t>
                      </a:r>
                      <a:endParaRPr lang="en-AU" sz="2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418</a:t>
                      </a:r>
                      <a:endParaRPr lang="en-AU" sz="2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2383</a:t>
                      </a:r>
                      <a:endParaRPr lang="en-AU" sz="2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992" marR="35992" marT="35992" marB="3599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Control 1"/>
          <p:cNvSpPr>
            <a:spLocks noChangeArrowheads="1" noChangeShapeType="1"/>
          </p:cNvSpPr>
          <p:nvPr/>
        </p:nvSpPr>
        <p:spPr bwMode="auto">
          <a:xfrm>
            <a:off x="-1009650" y="4481513"/>
            <a:ext cx="5443538" cy="1938337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6829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276225" y="3430588"/>
            <a:ext cx="5114925" cy="6178550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5" name="Control 1"/>
          <p:cNvSpPr>
            <a:spLocks noChangeArrowheads="1" noChangeShapeType="1"/>
          </p:cNvSpPr>
          <p:nvPr/>
        </p:nvSpPr>
        <p:spPr bwMode="auto">
          <a:xfrm>
            <a:off x="-1711325" y="8996363"/>
            <a:ext cx="6137275" cy="3378200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7" name="Control 2"/>
          <p:cNvSpPr>
            <a:spLocks noChangeArrowheads="1" noChangeShapeType="1"/>
          </p:cNvSpPr>
          <p:nvPr/>
        </p:nvSpPr>
        <p:spPr bwMode="auto">
          <a:xfrm>
            <a:off x="-1711325" y="8996363"/>
            <a:ext cx="6137275" cy="3378200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9" name="Control 3"/>
          <p:cNvSpPr>
            <a:spLocks noChangeArrowheads="1" noChangeShapeType="1"/>
          </p:cNvSpPr>
          <p:nvPr/>
        </p:nvSpPr>
        <p:spPr bwMode="auto">
          <a:xfrm>
            <a:off x="-1711325" y="9001125"/>
            <a:ext cx="6137275" cy="3363913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971600" y="620688"/>
            <a:ext cx="7184280" cy="5468838"/>
            <a:chOff x="104351181" y="109292573"/>
            <a:chExt cx="3871137" cy="2876478"/>
          </a:xfrm>
        </p:grpSpPr>
        <p:sp>
          <p:nvSpPr>
            <p:cNvPr id="4" name="Text Box 3"/>
            <p:cNvSpPr txBox="1">
              <a:spLocks noChangeArrowheads="1"/>
            </p:cNvSpPr>
            <p:nvPr/>
          </p:nvSpPr>
          <p:spPr bwMode="auto">
            <a:xfrm>
              <a:off x="104442993" y="109292573"/>
              <a:ext cx="1113480" cy="215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Black" pitchFamily="34" charset="0"/>
                </a:rPr>
                <a:t>Figure 11.6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pic>
          <p:nvPicPr>
            <p:cNvPr id="8196" name="Picture 4" descr="fig_11_6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6" r="974" b="6390"/>
            <a:stretch>
              <a:fillRect/>
            </a:stretch>
          </p:blipFill>
          <p:spPr bwMode="auto">
            <a:xfrm>
              <a:off x="104351181" y="109508450"/>
              <a:ext cx="3871137" cy="26606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292601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01 pp">
  <a:themeElements>
    <a:clrScheme name="">
      <a:dk1>
        <a:srgbClr val="000000"/>
      </a:dk1>
      <a:lt1>
        <a:srgbClr val="3365FB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ADB8FD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Registr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7938" cap="flat" cmpd="sng" algn="ctr">
          <a:solidFill>
            <a:srgbClr val="FFFFFF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85000"/>
          </a:lnSpc>
          <a:spcBef>
            <a:spcPct val="30000"/>
          </a:spcBef>
          <a:spcAft>
            <a:spcPct val="0"/>
          </a:spcAft>
          <a:buClrTx/>
          <a:buSzTx/>
          <a:buFontTx/>
          <a:buNone/>
          <a:tabLst/>
          <a:defRPr kumimoji="0" lang="en-US" sz="1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7938" cap="flat" cmpd="sng" algn="ctr">
          <a:solidFill>
            <a:srgbClr val="FFFFFF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85000"/>
          </a:lnSpc>
          <a:spcBef>
            <a:spcPct val="30000"/>
          </a:spcBef>
          <a:spcAft>
            <a:spcPct val="0"/>
          </a:spcAft>
          <a:buClrTx/>
          <a:buSzTx/>
          <a:buFontTx/>
          <a:buNone/>
          <a:tabLst/>
          <a:defRPr kumimoji="0" lang="en-US" sz="1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Registr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gistry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gistry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gistry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gistry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gistry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gistry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C01 pp</Template>
  <TotalTime>44</TotalTime>
  <Pages>1</Pages>
  <Words>800</Words>
  <Application>Microsoft Office PowerPoint</Application>
  <PresentationFormat>On-screen Show (4:3)</PresentationFormat>
  <Paragraphs>289</Paragraphs>
  <Slides>25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C01 pp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Anzdata Registry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Alan Hurst</dc:creator>
  <cp:keywords/>
  <dc:description/>
  <cp:lastModifiedBy>ANZDATA </cp:lastModifiedBy>
  <cp:revision>45</cp:revision>
  <cp:lastPrinted>2012-04-30T00:52:03Z</cp:lastPrinted>
  <dcterms:created xsi:type="dcterms:W3CDTF">2012-04-30T00:29:48Z</dcterms:created>
  <dcterms:modified xsi:type="dcterms:W3CDTF">2012-06-05T05:59:16Z</dcterms:modified>
</cp:coreProperties>
</file>