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2" r:id="rId2"/>
    <p:sldId id="451" r:id="rId3"/>
    <p:sldId id="454" r:id="rId4"/>
    <p:sldId id="453" r:id="rId5"/>
    <p:sldId id="455" r:id="rId6"/>
    <p:sldId id="456" r:id="rId7"/>
    <p:sldId id="458" r:id="rId8"/>
    <p:sldId id="460" r:id="rId9"/>
    <p:sldId id="461" r:id="rId10"/>
    <p:sldId id="452" r:id="rId11"/>
    <p:sldId id="457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</p:sldIdLst>
  <p:sldSz cx="9144000" cy="6858000" type="screen4x3"/>
  <p:notesSz cx="6797675" cy="985678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AU"/>
    </a:defPPr>
    <a:lvl1pPr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3333FF"/>
    <a:srgbClr val="3366FF"/>
    <a:srgbClr val="66FFFF"/>
    <a:srgbClr val="00FF00"/>
    <a:srgbClr val="0000CC"/>
    <a:srgbClr val="FA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41" autoAdjust="0"/>
  </p:normalViewPr>
  <p:slideViewPr>
    <p:cSldViewPr>
      <p:cViewPr>
        <p:scale>
          <a:sx n="100" d="100"/>
          <a:sy n="100" d="100"/>
        </p:scale>
        <p:origin x="-1950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95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99039"/>
            <a:ext cx="4981575" cy="4454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78" tIns="44691" rIns="90978" bIns="44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0613" y="850900"/>
            <a:ext cx="4618037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63942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38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3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6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609600"/>
            <a:ext cx="173513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4263" y="609600"/>
            <a:ext cx="5054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2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54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63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263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50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40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8850" y="6661150"/>
            <a:ext cx="1285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000" b="1" dirty="0">
                <a:solidFill>
                  <a:srgbClr val="080808"/>
                </a:solidFill>
              </a:rPr>
              <a:t>© ANZDATA Registry</a:t>
            </a:r>
            <a:endParaRPr lang="en-US" dirty="0"/>
          </a:p>
        </p:txBody>
      </p:sp>
      <p:pic>
        <p:nvPicPr>
          <p:cNvPr id="4" name="Picture 4" descr="ANZDATA-minu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99213"/>
            <a:ext cx="539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2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08850" y="6661150"/>
            <a:ext cx="1285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000" b="1" dirty="0">
                <a:solidFill>
                  <a:srgbClr val="080808"/>
                </a:solidFill>
              </a:rPr>
              <a:t>© ANZDATA Registry</a:t>
            </a:r>
            <a:endParaRPr lang="en-US" dirty="0"/>
          </a:p>
        </p:txBody>
      </p:sp>
      <p:pic>
        <p:nvPicPr>
          <p:cNvPr id="3" name="Picture 4" descr="ANZDATA-minu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99213"/>
            <a:ext cx="539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6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18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3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4263" y="1981200"/>
            <a:ext cx="6908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6" r:id="rId6"/>
    <p:sldLayoutId id="2147483697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9770" y="980728"/>
            <a:ext cx="7526646" cy="4824536"/>
            <a:chOff x="110717591" y="105570213"/>
            <a:chExt cx="6671603" cy="3181406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13981703" y="107141609"/>
              <a:ext cx="3407485" cy="16100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END-STAGE KIDNEY DISEASE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AMONG INDIGENOUS PEOPLES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OF AUSTRALIA AND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NEW ZEALAND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11395213" y="106001459"/>
              <a:ext cx="2584961" cy="1140150"/>
            </a:xfrm>
            <a:prstGeom prst="rect">
              <a:avLst/>
            </a:prstGeom>
            <a:solidFill>
              <a:srgbClr val="004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</a:rPr>
                <a:t>CHAPTER 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13980174" y="106488295"/>
              <a:ext cx="1368350" cy="653314"/>
            </a:xfrm>
            <a:prstGeom prst="rect">
              <a:avLst/>
            </a:prstGeom>
            <a:solidFill>
              <a:srgbClr val="CCE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12611824" y="107141609"/>
              <a:ext cx="1368350" cy="653314"/>
            </a:xfrm>
            <a:prstGeom prst="rect">
              <a:avLst/>
            </a:prstGeom>
            <a:solidFill>
              <a:srgbClr val="F6EE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10717591" y="107141609"/>
              <a:ext cx="6671603" cy="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13981703" y="105570213"/>
              <a:ext cx="6" cy="3181406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12763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416800" y="5053013"/>
            <a:ext cx="4756150" cy="35861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548680"/>
            <a:ext cx="7492900" cy="5719861"/>
            <a:chOff x="111505652" y="106152198"/>
            <a:chExt cx="4900715" cy="370246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505652" y="106152198"/>
              <a:ext cx="936000" cy="27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244" name="Picture 4" descr="fig12_8_partA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08441" y="106423669"/>
              <a:ext cx="4897926" cy="34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9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1033" y="548680"/>
            <a:ext cx="7699399" cy="5990877"/>
            <a:chOff x="111514878" y="109884249"/>
            <a:chExt cx="4891488" cy="3831729"/>
          </a:xfrm>
        </p:grpSpPr>
        <p:pic>
          <p:nvPicPr>
            <p:cNvPr id="5" name="Picture 3" descr="fig12_8_partB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14878" y="110158533"/>
              <a:ext cx="4891488" cy="3557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1565427" y="109884249"/>
              <a:ext cx="936000" cy="27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38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16896"/>
              </p:ext>
            </p:extLst>
          </p:nvPr>
        </p:nvGraphicFramePr>
        <p:xfrm>
          <a:off x="1187624" y="121442"/>
          <a:ext cx="6768752" cy="6547918"/>
        </p:xfrm>
        <a:graphic>
          <a:graphicData uri="http://schemas.openxmlformats.org/drawingml/2006/table">
            <a:tbl>
              <a:tblPr/>
              <a:tblGrid>
                <a:gridCol w="667475"/>
                <a:gridCol w="903934"/>
                <a:gridCol w="903934"/>
                <a:gridCol w="586348"/>
                <a:gridCol w="590975"/>
                <a:gridCol w="849007"/>
                <a:gridCol w="849007"/>
                <a:gridCol w="709036"/>
                <a:gridCol w="709036"/>
              </a:tblGrid>
              <a:tr h="165978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9678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Transplants 2001 - 2010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(% Transplants with Living Donor)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41872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018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Donor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Source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Indigenous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ATSI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Indigenous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187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632" marR="21632" marT="10816" marB="1081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684338" y="2760663"/>
            <a:ext cx="4460875" cy="58785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88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tx_numbers_indig_12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12713"/>
            <a:ext cx="7642787" cy="559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37518" y="376461"/>
            <a:ext cx="1746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12.11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Indigenous Transplant </a:t>
            </a:r>
            <a:b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</a:b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Numbers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7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x_competingr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" y="548680"/>
            <a:ext cx="7995245" cy="585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71600" y="294680"/>
            <a:ext cx="936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12.12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4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476672"/>
            <a:ext cx="7502301" cy="5863183"/>
            <a:chOff x="111493021" y="110222705"/>
            <a:chExt cx="5114520" cy="399178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501539" y="110222705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5364" name="Picture 4" descr="tx_source_indig_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93021" y="110470492"/>
              <a:ext cx="5114520" cy="37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44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68787"/>
              </p:ext>
            </p:extLst>
          </p:nvPr>
        </p:nvGraphicFramePr>
        <p:xfrm>
          <a:off x="971599" y="260648"/>
          <a:ext cx="7200802" cy="6175413"/>
        </p:xfrm>
        <a:graphic>
          <a:graphicData uri="http://schemas.openxmlformats.org/drawingml/2006/table">
            <a:tbl>
              <a:tblPr/>
              <a:tblGrid>
                <a:gridCol w="676527"/>
                <a:gridCol w="676527"/>
                <a:gridCol w="856121"/>
                <a:gridCol w="856121"/>
                <a:gridCol w="856121"/>
                <a:gridCol w="856121"/>
                <a:gridCol w="636592"/>
                <a:gridCol w="893336"/>
                <a:gridCol w="893336"/>
              </a:tblGrid>
              <a:tr h="261348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4052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Prevalent</a:t>
                      </a:r>
                      <a:r>
                        <a:rPr lang="fr-FR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Patients 2006 - 2010</a:t>
                      </a:r>
                      <a:endParaRPr lang="fr-FR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(% Haemodialysis Patients on Home HD)</a:t>
                      </a:r>
                      <a:endParaRPr lang="fr-FR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447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434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Mode of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ATSI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Non-Indigenous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Indigenous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65071">
                <a:tc row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2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839 (6%)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(18%)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 (12%)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6210 (13%)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 (25%)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 (13%)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 (34%)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32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 TX*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6787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6">
                <a:tc row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936 (6%)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(22%)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(15%)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6469 (13%)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456 (24%)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 (11%)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546 (33%)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40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 TX*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7042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6">
                <a:tc row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996 (5%)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(14%)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 (14%)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6703 (13%)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 (24%)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 (13%)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 (32%)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40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 TX*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6">
                <a:tc row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1040 (7%)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(16%)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 (16%)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6953 (12%)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493 (26%)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379 (13%)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605 (33%)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40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 TX*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6">
                <a:tc row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1065 (7%)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(17%)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 (15%)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7193 (12%)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 (26%)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418 (17%)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621 (36%)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2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 TX*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8262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3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By Resident Country at 31st December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349" marR="31349" marT="15675" marB="1567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622300" y="5981700"/>
            <a:ext cx="5402263" cy="37417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491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07616" y="404664"/>
            <a:ext cx="7996832" cy="6005611"/>
            <a:chOff x="111492300" y="106955787"/>
            <a:chExt cx="5115960" cy="3990529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11493630" y="106955787"/>
              <a:ext cx="1393953" cy="25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417" name="Picture 9" descr="fig12_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92300" y="107203396"/>
              <a:ext cx="5115960" cy="374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74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476672"/>
            <a:ext cx="8070428" cy="5933603"/>
            <a:chOff x="111490163" y="110991555"/>
            <a:chExt cx="5118098" cy="398887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490163" y="110991555"/>
              <a:ext cx="1393953" cy="25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8436" name="Picture 4" descr="fig12_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92301" y="111237514"/>
              <a:ext cx="5115960" cy="374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92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digegfr_aust_12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" y="476672"/>
            <a:ext cx="7995245" cy="584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27584" y="260648"/>
            <a:ext cx="151216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12.17 - </a:t>
            </a:r>
            <a:r>
              <a:rPr kumimoji="0" lang="en-A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Aust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0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-433388" y="5246688"/>
            <a:ext cx="4883151" cy="34147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655638" y="5540375"/>
            <a:ext cx="5302251" cy="4476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85599"/>
              </p:ext>
            </p:extLst>
          </p:nvPr>
        </p:nvGraphicFramePr>
        <p:xfrm>
          <a:off x="971599" y="332656"/>
          <a:ext cx="7200801" cy="6121417"/>
        </p:xfrm>
        <a:graphic>
          <a:graphicData uri="http://schemas.openxmlformats.org/drawingml/2006/table">
            <a:tbl>
              <a:tblPr/>
              <a:tblGrid>
                <a:gridCol w="568637"/>
                <a:gridCol w="869794"/>
                <a:gridCol w="869794"/>
                <a:gridCol w="821040"/>
                <a:gridCol w="832851"/>
                <a:gridCol w="919747"/>
                <a:gridCol w="919747"/>
                <a:gridCol w="798607"/>
                <a:gridCol w="600584"/>
              </a:tblGrid>
              <a:tr h="273114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22934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Patients  2006 - 2010 </a:t>
                      </a:r>
                      <a:endParaRPr lang="fr-FR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(% </a:t>
                      </a:r>
                      <a:r>
                        <a:rPr lang="fr-FR" sz="105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Dialysis</a:t>
                      </a:r>
                      <a:r>
                        <a:rPr lang="fr-FR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Patients on Haemodialysis)</a:t>
                      </a:r>
                      <a:endParaRPr lang="fr-FR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795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8206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 of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Indigenous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ATSI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Indigenous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578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89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1,587 (74%)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 (75%)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1,777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(60%)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 (72%)(72%)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(78%)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78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1,547 (74%)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 (76%)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1,730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 (63%)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(75%)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(83%)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78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1,588 (72%)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 (80%)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1,788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 (59%)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 (77%)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(75%)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78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1,545 (74%)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(82%)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1,703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(56%)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(70%)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(79%)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78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1,513 (77%)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(82%)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1,676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(62%)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(69%)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(74%)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78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10,914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1,104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12,018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1,296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2,551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724" marR="28724" marT="14362" marB="143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568325" y="4530725"/>
            <a:ext cx="4410075" cy="46783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260648"/>
            <a:ext cx="1296144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12.17 - NZ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3" name="Picture 3" descr="indigegfr_nz_12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7253" cy="590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9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476672"/>
            <a:ext cx="6627886" cy="5441084"/>
            <a:chOff x="110907344" y="107809036"/>
            <a:chExt cx="2810921" cy="234431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907344" y="107809036"/>
              <a:ext cx="1014371" cy="254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12.18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1508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1087" y="108068032"/>
              <a:ext cx="2807178" cy="2085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55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476672"/>
            <a:ext cx="7340599" cy="5616624"/>
            <a:chOff x="114287196" y="107829757"/>
            <a:chExt cx="2732081" cy="23379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87196" y="107829757"/>
              <a:ext cx="973146" cy="24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2532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8299" y="108076007"/>
              <a:ext cx="2730978" cy="209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413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476672"/>
            <a:ext cx="7354316" cy="5643835"/>
            <a:chOff x="110899758" y="110135618"/>
            <a:chExt cx="2816972" cy="240408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899758" y="110135618"/>
              <a:ext cx="1019872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3556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03776" y="110388349"/>
              <a:ext cx="2812954" cy="2151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316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476672"/>
            <a:ext cx="7351712" cy="5650185"/>
            <a:chOff x="114286143" y="110129877"/>
            <a:chExt cx="2742067" cy="240962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91528" y="110129877"/>
              <a:ext cx="973880" cy="250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4580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6143" y="110377504"/>
              <a:ext cx="2742067" cy="21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1752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476672"/>
            <a:ext cx="7354316" cy="5719018"/>
            <a:chOff x="110901164" y="112572674"/>
            <a:chExt cx="2818320" cy="240623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901164" y="112572674"/>
              <a:ext cx="1020869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5604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03777" y="112827560"/>
              <a:ext cx="2815707" cy="2151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4933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476672"/>
            <a:ext cx="7334249" cy="5624785"/>
            <a:chOff x="114297368" y="112591104"/>
            <a:chExt cx="2724924" cy="238503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97368" y="112591104"/>
              <a:ext cx="1115995" cy="23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6628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310" y="112825823"/>
              <a:ext cx="2722982" cy="215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8891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476672"/>
            <a:ext cx="7184900" cy="5888434"/>
            <a:chOff x="103395900" y="106512936"/>
            <a:chExt cx="2660625" cy="243270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398876" y="106512936"/>
              <a:ext cx="93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7652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5900" y="106728450"/>
              <a:ext cx="2660625" cy="2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989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3700" y="476672"/>
            <a:ext cx="7108700" cy="5832648"/>
            <a:chOff x="106613544" y="106512936"/>
            <a:chExt cx="2656716" cy="242793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613544" y="106512936"/>
              <a:ext cx="93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8676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5350" y="106728450"/>
              <a:ext cx="2654910" cy="221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228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476672"/>
            <a:ext cx="7128792" cy="5688632"/>
            <a:chOff x="103395900" y="109187578"/>
            <a:chExt cx="2660625" cy="242506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397977" y="109187578"/>
              <a:ext cx="93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9700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5900" y="109395450"/>
              <a:ext cx="2660625" cy="221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483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58775" y="887571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648023"/>
            <a:ext cx="7696646" cy="5589289"/>
            <a:chOff x="103087395" y="112262008"/>
            <a:chExt cx="3210960" cy="2421029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3241350" y="112262008"/>
              <a:ext cx="969692" cy="265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6" name="Picture 4" descr="fig12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87395" y="112526565"/>
              <a:ext cx="3210960" cy="2156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89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404665"/>
            <a:ext cx="7284148" cy="5976664"/>
            <a:chOff x="106634400" y="109180388"/>
            <a:chExt cx="2632050" cy="240843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639422" y="109180388"/>
              <a:ext cx="93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24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4400" y="109395450"/>
              <a:ext cx="2632050" cy="2193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3087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5017" y="404664"/>
            <a:ext cx="7319391" cy="5670822"/>
            <a:chOff x="103404806" y="111971724"/>
            <a:chExt cx="2651719" cy="242972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404806" y="111971724"/>
              <a:ext cx="93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1748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5425" y="112192200"/>
              <a:ext cx="2651100" cy="220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4640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508769"/>
            <a:ext cx="7161658" cy="5728543"/>
            <a:chOff x="106634400" y="111974513"/>
            <a:chExt cx="2637765" cy="241582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638523" y="111974513"/>
              <a:ext cx="9360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12.29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72" name="Picture 4" descr="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4400" y="112192200"/>
              <a:ext cx="2637765" cy="219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9514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83835"/>
              </p:ext>
            </p:extLst>
          </p:nvPr>
        </p:nvGraphicFramePr>
        <p:xfrm>
          <a:off x="971599" y="116631"/>
          <a:ext cx="7200800" cy="6580263"/>
        </p:xfrm>
        <a:graphic>
          <a:graphicData uri="http://schemas.openxmlformats.org/drawingml/2006/table">
            <a:tbl>
              <a:tblPr/>
              <a:tblGrid>
                <a:gridCol w="1118283"/>
                <a:gridCol w="1118283"/>
                <a:gridCol w="707807"/>
                <a:gridCol w="665931"/>
                <a:gridCol w="624318"/>
                <a:gridCol w="624057"/>
                <a:gridCol w="710513"/>
                <a:gridCol w="815804"/>
                <a:gridCol w="815804"/>
              </a:tblGrid>
              <a:tr h="210360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Figure 12.30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9184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Incidence and Prevalence - Aboriginal And Torres Strait Islanders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2006 - 2010  by Resident State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ATSI population</a:t>
                      </a: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 each State)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72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Vic/Tas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689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(456)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(140)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(234)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(535)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(1109)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(493)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 (428)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336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(1325)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(574)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(545)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(1889)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 (4484)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 (2663)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839 (1625)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13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(393)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(134)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(117)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(71)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(359)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(592)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 (293)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(193)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(147)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(156)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(998)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(609)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(310)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(287)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72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Operations*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(45)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(39)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(178)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(109)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(56)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(52)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(324)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(89)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(156)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(143)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(719)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(310)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(273)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13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9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(444)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(213)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(152)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(315)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(1028)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(761)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 (453)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7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 (1500)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(675)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(590)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(1782)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 (4820)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 (2894)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936 (1776)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147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(404)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(144)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(95)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(245)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(384)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(526)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(300)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0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(182)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(138)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(152)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(839)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(614)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(374)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(281)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720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Operations*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(19)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(175)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(46)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(69)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(34)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47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(235)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(88)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(114)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(419)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(491)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(498)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 (256)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147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7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(367)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(196)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(75)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(685)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(1146)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(857)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 (466)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4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 (1580)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(674)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(578)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(2090)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 (5054)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 (2965)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996 (1850)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13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(315)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(202)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(112)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(308)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(392)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(612)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 (310)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(197)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(129)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(130)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(925)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(543)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(517)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 (295)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72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Operations*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(33)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(19)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(171)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(204)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(58)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4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(295)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(110)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(56)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(206)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(830)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(503)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 (305)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7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(313)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(126)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(182)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(537)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(875)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(534)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 (355)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 (1560)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(727)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(601)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(2116)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361 (5353)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 (2912)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1040 (1891)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(320)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(132)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(91)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(235)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(326)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(494)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(260)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(166)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(126)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(146)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(907)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(474)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(614)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(291)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72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Operations*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(30)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(18)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(168)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(134)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(44)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(320)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(132)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(164)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(470)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(623)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(534)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(322)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18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(386)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(171)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(196)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(527)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(743)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(380)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 (353)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HD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(1557)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(713)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(712)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(2337)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 (5335)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(2847)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1065 (1896)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PD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(299)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(177)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(89)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(423)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(380)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(255)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Functioning Transplant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(187)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(153)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(178)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(1020)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(481)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(617)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(315)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72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 Operations*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(35)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(36)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(165)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(29)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(118)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(50)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(343)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(100)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(18)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(263)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(612)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(499)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(287)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596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By Referring State, not State of Transplantation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38" marR="9038" marT="9038" marB="903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002588" y="3659188"/>
            <a:ext cx="5565775" cy="7442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92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692696"/>
            <a:ext cx="8100392" cy="5511899"/>
            <a:chOff x="103532089" y="107240129"/>
            <a:chExt cx="5823019" cy="349467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532747" y="107240129"/>
              <a:ext cx="1015428" cy="290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12.31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28" name="Picture 4" descr="ATSI_postcode_incidence_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32089" y="107532604"/>
              <a:ext cx="5823019" cy="3202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4776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620688"/>
            <a:ext cx="8172400" cy="5733256"/>
            <a:chOff x="103552865" y="110940079"/>
            <a:chExt cx="5826540" cy="35389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562377" y="110940079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12.32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52" name="Picture 4" descr="Aust_end10_state_indigenou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52865" y="111241835"/>
              <a:ext cx="5826540" cy="3237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3708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404664"/>
            <a:ext cx="7812360" cy="6237312"/>
            <a:chOff x="110730687" y="107239576"/>
            <a:chExt cx="6632398" cy="515235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730687" y="107239576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12.33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6" name="Picture 4" descr="prevdialysis_indigenous_allstates_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33744" y="107539033"/>
              <a:ext cx="6629341" cy="4852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41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93326"/>
              </p:ext>
            </p:extLst>
          </p:nvPr>
        </p:nvGraphicFramePr>
        <p:xfrm>
          <a:off x="539553" y="933483"/>
          <a:ext cx="7992887" cy="3935677"/>
        </p:xfrm>
        <a:graphic>
          <a:graphicData uri="http://schemas.openxmlformats.org/drawingml/2006/table">
            <a:tbl>
              <a:tblPr/>
              <a:tblGrid>
                <a:gridCol w="886778"/>
                <a:gridCol w="1011215"/>
                <a:gridCol w="934024"/>
                <a:gridCol w="1028105"/>
                <a:gridCol w="1053309"/>
                <a:gridCol w="947693"/>
                <a:gridCol w="973997"/>
                <a:gridCol w="1157766"/>
              </a:tblGrid>
              <a:tr h="478549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12.34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00718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Late Referral  2006 - 2010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Late Referral of (Total Number of Patients)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72182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99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ATSI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 (221)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 (14)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 (39)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(2158)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 (169)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 (79)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 (251)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 (239)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 (10)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 (41)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 (2092)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 (147)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 (77)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 (245)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459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 (251)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 (21)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 (41)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 (2232)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 (157)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(87)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 (253)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(195)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 (22)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 (36)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 (2149)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(176)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 (103)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 (304)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0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 (198)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 (26)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 (40)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 (1993)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 (154)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 (106)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 (243)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1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828675" y="6097588"/>
            <a:ext cx="5264150" cy="23098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892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96548"/>
              </p:ext>
            </p:extLst>
          </p:nvPr>
        </p:nvGraphicFramePr>
        <p:xfrm>
          <a:off x="395536" y="653067"/>
          <a:ext cx="8352928" cy="5008180"/>
        </p:xfrm>
        <a:graphic>
          <a:graphicData uri="http://schemas.openxmlformats.org/drawingml/2006/table">
            <a:tbl>
              <a:tblPr/>
              <a:tblGrid>
                <a:gridCol w="957397"/>
                <a:gridCol w="957397"/>
                <a:gridCol w="930003"/>
                <a:gridCol w="858061"/>
                <a:gridCol w="957397"/>
                <a:gridCol w="957397"/>
                <a:gridCol w="867946"/>
                <a:gridCol w="933665"/>
                <a:gridCol w="933665"/>
              </a:tblGrid>
              <a:tr h="432054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12.35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117719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Vascular Access Use at First ESRF Treatment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Where this is Haemodialysis   2006 - 2010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(% Using CVC)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60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13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Access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ATSI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5910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AVF/AVG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626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10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 (71)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(73)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(82)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922 (60)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(80)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(76)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 (75)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910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AVF/AVG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632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10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(69)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(63)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(78)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870 (58)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(74)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(81)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(73)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910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AVF/AVG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(61)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(57)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(71)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936 (61)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(76)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(86)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(74)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10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607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910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AVF/AVG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659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10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(59)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(60)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(77)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836 (56)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(71)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(63)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 (70)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910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AVF/AVG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591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10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 (63)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(59)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(72)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876 (60)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(77)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(74)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(74)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163638" y="9099550"/>
            <a:ext cx="5608638" cy="3178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972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00250"/>
              </p:ext>
            </p:extLst>
          </p:nvPr>
        </p:nvGraphicFramePr>
        <p:xfrm>
          <a:off x="539556" y="254671"/>
          <a:ext cx="8064892" cy="6270673"/>
        </p:xfrm>
        <a:graphic>
          <a:graphicData uri="http://schemas.openxmlformats.org/drawingml/2006/table">
            <a:tbl>
              <a:tblPr/>
              <a:tblGrid>
                <a:gridCol w="777901"/>
                <a:gridCol w="777901"/>
                <a:gridCol w="777901"/>
                <a:gridCol w="841794"/>
                <a:gridCol w="841794"/>
                <a:gridCol w="841794"/>
                <a:gridCol w="841794"/>
                <a:gridCol w="775511"/>
                <a:gridCol w="794251"/>
                <a:gridCol w="794251"/>
              </a:tblGrid>
              <a:tr h="200464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Figure 12.36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5800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 of Death  2009 - 2010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32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58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 of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Cause of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ATSI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5853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Cardiac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(36%)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(50%)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(43%)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 (33%)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(52%)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(46%)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(39%)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062">
                <a:tc rowSpan="1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(9%)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(5%)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(9%)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(9%)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(17%)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(8%)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202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(19%)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(19%)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(11%)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(13%)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(15%)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(14%)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(25%)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(19%)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 (39%)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(19%)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(15%)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(32%)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Malignancy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(4%)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(25%)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(14%)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(4%)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(4%)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(8%)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(4%)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1350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4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Cardiac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(22%)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(26%)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(50%)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(26%)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(56%)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(18%)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(50%)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(4%)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(22%)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(7%)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(20%)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(4%)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Malignancy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(30%)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(56%)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(7%)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(11%)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4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Cardiac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(43%)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(63%)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(37%)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391 (32%)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(51%)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(53%)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(39%)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048">
                <a:tc rowSpan="1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(12%)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(11%)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(9%)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(8%)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(10%)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(14%)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(11%)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 (10%)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(17%)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(15%)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(16%)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(23%)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(25%)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(21%)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 (36%)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(19%)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(11%)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(26%)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Malignancy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(7%)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(4%)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(7%)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(21%)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(6%)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(4%)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(5%)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1226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4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Cardiac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(16%)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(21%)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(20%)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(8%)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(8%)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(60%)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(22%)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(67%)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(8%)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0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(20%)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(10%)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Malignancy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(100%)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(33%)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(20%)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(38%)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(11%)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(20%)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(13%)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40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4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436" marR="11436" marT="11436" marB="1143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837363" y="5210175"/>
            <a:ext cx="6527800" cy="6365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94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620688"/>
            <a:ext cx="7644258" cy="5645422"/>
            <a:chOff x="106459387" y="112608152"/>
            <a:chExt cx="3180748" cy="240590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6586567" y="112608152"/>
              <a:ext cx="935871" cy="278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4" descr="fig12_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9387" y="112877534"/>
              <a:ext cx="3180748" cy="21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6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-146050" y="5715000"/>
            <a:ext cx="2601913" cy="3822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9172" y="782067"/>
            <a:ext cx="8117284" cy="5311229"/>
            <a:chOff x="111715750" y="106979049"/>
            <a:chExt cx="4660045" cy="257595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1715750" y="106979049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124" name="Picture 4" descr="fig12_4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30643" y="107232426"/>
              <a:ext cx="4645152" cy="2322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0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227263" y="5567363"/>
            <a:ext cx="3890962" cy="4930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146" name="Picture 2" descr="fig12_5_partA_12_10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49793" cy="54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71600" y="260648"/>
            <a:ext cx="1656184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12.5 - </a:t>
            </a:r>
            <a:r>
              <a:rPr kumimoji="0" lang="en-A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Aust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506413" y="8047038"/>
            <a:ext cx="5102226" cy="4035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60648"/>
            <a:ext cx="144016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12.5 - NZ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3" descr="fig12_5_partB_12_10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48194" cy="54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937500" y="6407150"/>
            <a:ext cx="4981575" cy="5768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476672"/>
            <a:ext cx="7184156" cy="5846663"/>
            <a:chOff x="104179854" y="106836327"/>
            <a:chExt cx="4087734" cy="3253839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4199405" y="106836327"/>
              <a:ext cx="936000" cy="28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196" name="Picture 4" descr="fig12_6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79854" y="107117269"/>
              <a:ext cx="4087734" cy="297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76225" y="3430588"/>
            <a:ext cx="5114925" cy="6178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-1711325" y="8996363"/>
            <a:ext cx="6137275" cy="3378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-1711325" y="8996363"/>
            <a:ext cx="6137275" cy="3378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>
            <a:off x="-1711325" y="9001125"/>
            <a:ext cx="6137275" cy="33639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548680"/>
            <a:ext cx="7669213" cy="5746526"/>
            <a:chOff x="104077766" y="111088425"/>
            <a:chExt cx="4455064" cy="337024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4077766" y="111088425"/>
              <a:ext cx="936000" cy="26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12.7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220" name="Picture 4" descr="fig12_7_12_10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83180" y="111346130"/>
              <a:ext cx="4449650" cy="311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26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1 pp">
  <a:themeElements>
    <a:clrScheme name="">
      <a:dk1>
        <a:srgbClr val="000000"/>
      </a:dk1>
      <a:lt1>
        <a:srgbClr val="3365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B8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Regist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7938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7938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gist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st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C01 pp</Template>
  <TotalTime>94</TotalTime>
  <Pages>1</Pages>
  <Words>2878</Words>
  <Application>Microsoft Office PowerPoint</Application>
  <PresentationFormat>On-screen Show (4:3)</PresentationFormat>
  <Paragraphs>1558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C01 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Alan Hurst</dc:creator>
  <cp:keywords/>
  <dc:description/>
  <cp:lastModifiedBy>Alan Hurst</cp:lastModifiedBy>
  <cp:revision>71</cp:revision>
  <cp:lastPrinted>2012-04-30T00:52:03Z</cp:lastPrinted>
  <dcterms:created xsi:type="dcterms:W3CDTF">2012-04-30T00:29:48Z</dcterms:created>
  <dcterms:modified xsi:type="dcterms:W3CDTF">2012-06-18T01:29:51Z</dcterms:modified>
</cp:coreProperties>
</file>