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94" r:id="rId4"/>
    <p:sldId id="259" r:id="rId5"/>
    <p:sldId id="260" r:id="rId6"/>
    <p:sldId id="261" r:id="rId7"/>
    <p:sldId id="262" r:id="rId8"/>
    <p:sldId id="263" r:id="rId9"/>
    <p:sldId id="264" r:id="rId10"/>
    <p:sldId id="265" r:id="rId11"/>
    <p:sldId id="266" r:id="rId12"/>
    <p:sldId id="267" r:id="rId13"/>
    <p:sldId id="301" r:id="rId14"/>
    <p:sldId id="268" r:id="rId15"/>
    <p:sldId id="269" r:id="rId16"/>
    <p:sldId id="302" r:id="rId17"/>
    <p:sldId id="270" r:id="rId18"/>
    <p:sldId id="303" r:id="rId19"/>
    <p:sldId id="271" r:id="rId20"/>
    <p:sldId id="304" r:id="rId21"/>
    <p:sldId id="272" r:id="rId22"/>
    <p:sldId id="305" r:id="rId23"/>
    <p:sldId id="273" r:id="rId24"/>
    <p:sldId id="274" r:id="rId25"/>
    <p:sldId id="275" r:id="rId26"/>
    <p:sldId id="276" r:id="rId27"/>
    <p:sldId id="278" r:id="rId28"/>
    <p:sldId id="306" r:id="rId29"/>
    <p:sldId id="277" r:id="rId30"/>
    <p:sldId id="307" r:id="rId31"/>
    <p:sldId id="279" r:id="rId32"/>
    <p:sldId id="308" r:id="rId33"/>
    <p:sldId id="280" r:id="rId34"/>
    <p:sldId id="284" r:id="rId35"/>
    <p:sldId id="30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2" autoAdjust="0"/>
    <p:restoredTop sz="94660"/>
  </p:normalViewPr>
  <p:slideViewPr>
    <p:cSldViewPr snapToGrid="0">
      <p:cViewPr varScale="1">
        <p:scale>
          <a:sx n="110" d="100"/>
          <a:sy n="110" d="100"/>
        </p:scale>
        <p:origin x="30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16/01/2026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16/01/2026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16/01/2026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16/01/2026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16/01/2026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16/01/2026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16/01/2026</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16/01/2026</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3.xml"/><Relationship Id="rId18" Type="http://schemas.openxmlformats.org/officeDocument/2006/relationships/slide" Target="slide18.xml"/><Relationship Id="rId3" Type="http://schemas.openxmlformats.org/officeDocument/2006/relationships/image" Target="../media/image3.svg"/><Relationship Id="rId7" Type="http://schemas.openxmlformats.org/officeDocument/2006/relationships/slide" Target="slide7.xml"/><Relationship Id="rId12" Type="http://schemas.openxmlformats.org/officeDocument/2006/relationships/slide" Target="slide12.xml"/><Relationship Id="rId17" Type="http://schemas.openxmlformats.org/officeDocument/2006/relationships/slide" Target="slide17.xml"/><Relationship Id="rId2" Type="http://schemas.openxmlformats.org/officeDocument/2006/relationships/image" Target="../media/image2.png"/><Relationship Id="rId16" Type="http://schemas.openxmlformats.org/officeDocument/2006/relationships/slide" Target="slide16.xm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5" Type="http://schemas.openxmlformats.org/officeDocument/2006/relationships/slide" Target="slide15.xml"/><Relationship Id="rId10" Type="http://schemas.openxmlformats.org/officeDocument/2006/relationships/slide" Target="slide10.xml"/><Relationship Id="rId19" Type="http://schemas.openxmlformats.org/officeDocument/2006/relationships/slide" Target="slide19.xml"/><Relationship Id="rId4" Type="http://schemas.openxmlformats.org/officeDocument/2006/relationships/slide" Target="slide4.xml"/><Relationship Id="rId9" Type="http://schemas.openxmlformats.org/officeDocument/2006/relationships/slide" Target="slide9.xml"/><Relationship Id="rId14" Type="http://schemas.openxmlformats.org/officeDocument/2006/relationships/slide" Target="slide14.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2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8" Type="http://schemas.openxmlformats.org/officeDocument/2006/relationships/slide" Target="slide24.xml"/><Relationship Id="rId13" Type="http://schemas.openxmlformats.org/officeDocument/2006/relationships/slide" Target="slide29.xml"/><Relationship Id="rId18" Type="http://schemas.openxmlformats.org/officeDocument/2006/relationships/slide" Target="slide34.xml"/><Relationship Id="rId3" Type="http://schemas.openxmlformats.org/officeDocument/2006/relationships/image" Target="../media/image3.svg"/><Relationship Id="rId7" Type="http://schemas.openxmlformats.org/officeDocument/2006/relationships/slide" Target="slide23.xml"/><Relationship Id="rId12" Type="http://schemas.openxmlformats.org/officeDocument/2006/relationships/slide" Target="slide28.xml"/><Relationship Id="rId17" Type="http://schemas.openxmlformats.org/officeDocument/2006/relationships/slide" Target="slide33.xml"/><Relationship Id="rId2" Type="http://schemas.openxmlformats.org/officeDocument/2006/relationships/image" Target="../media/image2.png"/><Relationship Id="rId16" Type="http://schemas.openxmlformats.org/officeDocument/2006/relationships/slide" Target="slide32.xml"/><Relationship Id="rId1" Type="http://schemas.openxmlformats.org/officeDocument/2006/relationships/slideLayout" Target="../slideLayouts/slideLayout2.xml"/><Relationship Id="rId6" Type="http://schemas.openxmlformats.org/officeDocument/2006/relationships/slide" Target="slide22.xml"/><Relationship Id="rId11" Type="http://schemas.openxmlformats.org/officeDocument/2006/relationships/slide" Target="slide27.xml"/><Relationship Id="rId5" Type="http://schemas.openxmlformats.org/officeDocument/2006/relationships/slide" Target="slide21.xml"/><Relationship Id="rId15" Type="http://schemas.openxmlformats.org/officeDocument/2006/relationships/slide" Target="slide31.xml"/><Relationship Id="rId10" Type="http://schemas.openxmlformats.org/officeDocument/2006/relationships/slide" Target="slide26.xml"/><Relationship Id="rId4" Type="http://schemas.openxmlformats.org/officeDocument/2006/relationships/slide" Target="slide20.xml"/><Relationship Id="rId9" Type="http://schemas.openxmlformats.org/officeDocument/2006/relationships/slide" Target="slide25.xml"/><Relationship Id="rId14" Type="http://schemas.openxmlformats.org/officeDocument/2006/relationships/slide" Target="slide30.xml"/></Relationships>
</file>

<file path=ppt/slides/_rels/slide3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0.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s://anzorrg.org.au/data-management/attribution-statement" TargetMode="Externa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141048" y="1380678"/>
            <a:ext cx="5943954" cy="4307148"/>
          </a:xfrm>
        </p:spPr>
        <p:txBody>
          <a:bodyPr anchor="ctr">
            <a:normAutofit/>
          </a:bodyPr>
          <a:lstStyle/>
          <a:p>
            <a:pPr>
              <a:lnSpc>
                <a:spcPct val="90000"/>
              </a:lnSpc>
            </a:pPr>
            <a:r>
              <a:rPr lang="en-AU" sz="4600" dirty="0"/>
              <a:t>Paediatric Patients with Kidney Failure Requiring </a:t>
            </a:r>
            <a:br>
              <a:rPr lang="en-AU" sz="4600" dirty="0"/>
            </a:br>
            <a:r>
              <a:rPr lang="en-AU" sz="4600" dirty="0"/>
              <a:t>Replacement Therapy</a:t>
            </a:r>
            <a:br>
              <a:rPr lang="en-AU" sz="4600" dirty="0"/>
            </a:br>
            <a:endParaRPr lang="en-AU" sz="4600" dirty="0"/>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fontScale="92500"/>
          </a:bodyPr>
          <a:lstStyle/>
          <a:p>
            <a:pPr algn="l">
              <a:lnSpc>
                <a:spcPct val="150000"/>
              </a:lnSpc>
            </a:pPr>
            <a:r>
              <a:rPr lang="en-AU" dirty="0">
                <a:solidFill>
                  <a:schemeClr val="bg1"/>
                </a:solidFill>
              </a:rPr>
              <a:t>ANZDATA Registry 48</a:t>
            </a:r>
            <a:r>
              <a:rPr lang="en-AU" baseline="30000" dirty="0">
                <a:solidFill>
                  <a:schemeClr val="bg1"/>
                </a:solidFill>
              </a:rPr>
              <a:t>th</a:t>
            </a:r>
            <a:r>
              <a:rPr lang="en-AU" dirty="0">
                <a:solidFill>
                  <a:schemeClr val="bg1"/>
                </a:solidFill>
              </a:rPr>
              <a:t> Annual Report</a:t>
            </a:r>
            <a:br>
              <a:rPr lang="en-AU" dirty="0">
                <a:solidFill>
                  <a:schemeClr val="bg1"/>
                </a:solidFill>
              </a:rPr>
            </a:br>
            <a:r>
              <a:rPr lang="en-AU" dirty="0">
                <a:solidFill>
                  <a:srgbClr val="FFFFFF"/>
                </a:solidFill>
              </a:rPr>
              <a:t>Data to 31-Dec-2024</a:t>
            </a:r>
          </a:p>
          <a:p>
            <a:pPr algn="l"/>
            <a:r>
              <a:rPr lang="en-AU" sz="3500" dirty="0">
                <a:solidFill>
                  <a:schemeClr val="bg1"/>
                </a:solidFill>
              </a:rPr>
              <a:t>Chapter 12 - Graphs</a:t>
            </a:r>
            <a:endParaRPr lang="en-AU" sz="3500" dirty="0">
              <a:solidFill>
                <a:srgbClr val="FFFFFF"/>
              </a:solidFill>
            </a:endParaRPr>
          </a:p>
        </p:txBody>
      </p:sp>
      <p:pic>
        <p:nvPicPr>
          <p:cNvPr id="4" name="Picture 3" descr="A blue and white logo&#10;&#10;Description automatically generated">
            <a:hlinkClick r:id="rId2" action="ppaction://hlinksldjump"/>
            <a:extLst>
              <a:ext uri="{FF2B5EF4-FFF2-40B4-BE49-F238E27FC236}">
                <a16:creationId xmlns:a16="http://schemas.microsoft.com/office/drawing/2014/main" id="{C6EC802E-EA82-BBB2-981D-F8EB2C65A6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281" y="5001311"/>
            <a:ext cx="1527053" cy="1080000"/>
          </a:xfrm>
          <a:prstGeom prst="rect">
            <a:avLst/>
          </a:prstGeom>
        </p:spPr>
      </p:pic>
      <p:sp>
        <p:nvSpPr>
          <p:cNvPr id="5" name="TextBox 4">
            <a:extLst>
              <a:ext uri="{FF2B5EF4-FFF2-40B4-BE49-F238E27FC236}">
                <a16:creationId xmlns:a16="http://schemas.microsoft.com/office/drawing/2014/main" id="{186DE197-7FAF-CBC7-31DB-D4E527F05D94}"/>
              </a:ext>
            </a:extLst>
          </p:cNvPr>
          <p:cNvSpPr txBox="1"/>
          <p:nvPr/>
        </p:nvSpPr>
        <p:spPr>
          <a:xfrm>
            <a:off x="297455" y="6081311"/>
            <a:ext cx="2478796" cy="307777"/>
          </a:xfrm>
          <a:prstGeom prst="rect">
            <a:avLst/>
          </a:prstGeom>
          <a:noFill/>
        </p:spPr>
        <p:txBody>
          <a:bodyPr wrap="square" rtlCol="0">
            <a:spAutoFit/>
          </a:bodyPr>
          <a:lstStyle/>
          <a:p>
            <a:r>
              <a:rPr lang="en-GB" sz="1400" dirty="0"/>
              <a:t>Release Date: 16/01/2026</a:t>
            </a:r>
            <a:endParaRPr lang="en-AU" sz="1400" dirty="0"/>
          </a:p>
        </p:txBody>
      </p:sp>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EB2D59B-D404-599D-4A6E-B78403C631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18518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C3027CC-F48B-EFA9-CC51-A61B0FE9F8D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0043306A-7773-0D83-7DC6-1BB8B97E80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7D275F-85E5-6F3C-5925-87D9243AA1F8}"/>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8B8024A7-CE21-F88B-7A2F-98DF255E67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BDA49CF9-203E-3A7F-F96E-E8082F6B7F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88FE5559-ADCD-19BE-A718-810851E6F06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871E619B-98BA-89AD-3BCD-C866876408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48A93418-92E0-366D-1607-4E22B5E7AB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455A35B3-05A2-B97A-D8DC-6AA93FDF2F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589CA9A2-C10D-B97D-A4C0-124381F44B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E9082AF2-A545-DE93-621C-F4C8C02103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68920CAB-11C8-0ECE-9A07-DAAC9BAB5C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12CFE120-B5E2-05CA-5EA8-AB8FCDB2DF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75503D02-6886-4C36-0EF3-5473F091F1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1B13D0A5-43EA-FABE-A5EC-98D2E1E5F8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72B71CA7-0CE2-AD0F-5057-593F31B6A4E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0C35EFA1-64E9-048E-FC1E-D49E0D3B86E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898F0E65-7B1F-CF1C-D80C-841381B28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41D21C08-B932-7D8D-29B6-41B680B309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BECD6F9F-CBCB-62B2-EA24-C57EF40D2A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145B9F21-6AF7-16CD-A1EF-C35D6F002B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8EC0A529-7458-65FD-518F-866F284D64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29BFF1CD-1EBF-0BA0-5B36-67B14453D4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BFC739E7-1582-2CF7-AA73-72758B0B3D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9DFE3494-46FC-3935-CBE3-56461BAFD7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393630F7-EAEC-A326-308C-96BC571E6F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25C2C569-C976-1F28-7A4A-577CC0927306}"/>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E72A041-D315-5E40-E457-962B431E27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661764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AC1C837-7455-7B2A-4148-158CE4F8B11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161AF5E-3A69-AA6D-F5D9-0D3D08E864E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96059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2D5F580-92D8-407C-F2EC-CA0FD8244038}"/>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51711DFC-AC86-4CB7-ACBC-0B592E2ED8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7841C5F0-E7EA-974E-073A-A1E69C53103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A03FEBC-1599-D7E3-FC40-A23D1D12335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D534F666-049E-2FE8-AA0A-2FC494A96E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F7E9A859-6022-ABBF-8D72-5B4E9E6C60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79C6A6EC-9069-77FA-00A1-76633FEB18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02055F82-FB6A-1A43-9484-9DCCC3C379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1EFFF9BB-80E9-D748-619E-2BD55A5FDA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BDD7139A-109D-B906-BEF5-E323E411B8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270BB8A6-A63A-E4B3-AB28-4792C3D89C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CABB406B-2EFB-C9C0-EF44-55F46B05C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D5B65D1F-68D9-12FC-A8CA-3E9BE3F74F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B7E66F97-07BD-AD46-BAEA-8F1272E222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AE7DB4AF-573C-4027-886F-3ADA1C297BE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D6A477E3-8707-0B37-FFBC-61162F77B1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95EA56F5-DDB0-C305-DCF9-AC19C3BAC4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2E423268-6AD6-3289-F9CE-B1CEDC93D4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6CF796DF-81D1-37EC-DF0E-6C63CD8172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03EAF73B-0F7C-F526-083F-AFBCCED51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2F0BCC3C-26C0-E7AF-8C63-822F56BC45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BCA1C797-94DC-55BC-ADEE-EED9C818A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AE41ABB-6BF3-21E1-B240-8EE90E2A65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2BADB53C-289C-F00D-FDAF-C2DA78B831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39D0051-F2FB-E09A-2D4E-301105C84D8B}"/>
              </a:ext>
            </a:extLst>
          </p:cNvPr>
          <p:cNvPicPr>
            <a:picLocks noChangeAspect="1"/>
          </p:cNvPicPr>
          <p:nvPr/>
        </p:nvPicPr>
        <p:blipFill>
          <a:blip r:embed="rId2"/>
          <a:srcRect/>
          <a:stretch/>
        </p:blipFill>
        <p:spPr>
          <a:xfrm>
            <a:off x="2164901" y="565577"/>
            <a:ext cx="7862196" cy="57268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F3303E0-0A5F-D451-B3C2-F545A469CC8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8855466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521328C-19C5-DD47-EF0A-9F7BF62DC7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991308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0FD8143-7328-CDA9-140D-9B1164298864}"/>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38FECEFE-3058-CA86-9A76-831A979EFD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71C83587-E4BC-5450-73E7-A662CCE2A8B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21BC82B-E4CB-921B-8467-2DD558E426D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E7D4CBF7-EDCF-E73F-41EF-AAACD6EF05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02D8F877-ECEE-D19E-4AEF-AB5268988F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F7F4C488-3EA3-BE14-C08C-368E25370E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A1E14D20-9A9A-4183-5AC9-42BF5E432C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29D4391F-0C87-FF08-1F57-0562E6A3B0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9E1EBD1F-A746-B0B4-9084-0627FB7535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CE70D14D-EBF6-7B53-EBDD-BE75FEFBE7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430641F9-DA8C-02CE-5366-4BE58AA0FC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1BE5CDBD-CC44-C60E-5B88-3101CA5816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515C10AE-B51A-3738-186B-02B3F7CDE96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A93C884A-834A-502C-A259-3200346790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252ED1C7-2FBC-429D-0FEE-D383A5B2B6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A777BA72-2F58-69E8-D4E6-B435162E57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7B36D15B-E498-FB89-068A-C7FB7F2A93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563C3337-71C9-E2B8-5A9D-B151E16462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5C5EC49E-A3D4-CDD5-6773-2FA34D37C7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C6EFFE7C-35C3-E62A-D502-A2A3C912B2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F082D11D-8E97-7E4A-CD78-47B3D55C43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86A0EEA5-9847-99F0-414D-CF36C9B6D0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B96082C6-EC05-0DC3-1980-54F8E3BFD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8BF33A5-25C8-095E-7160-A882AEB754FA}"/>
              </a:ext>
            </a:extLst>
          </p:cNvPr>
          <p:cNvPicPr>
            <a:picLocks noChangeAspect="1"/>
          </p:cNvPicPr>
          <p:nvPr/>
        </p:nvPicPr>
        <p:blipFill>
          <a:blip r:embed="rId2"/>
          <a:srcRect/>
          <a:stretch/>
        </p:blipFill>
        <p:spPr>
          <a:xfrm>
            <a:off x="2164901" y="565577"/>
            <a:ext cx="7862196" cy="57268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F049394E-8148-787B-0BBA-FE40F3434E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132722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69B84585-E3CB-0055-D427-9766387A62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20676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065825" y="2174104"/>
            <a:ext cx="3014617" cy="3014617"/>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390291" y="480060"/>
            <a:ext cx="4138708" cy="830997"/>
          </a:xfrm>
          <a:prstGeom prst="rect">
            <a:avLst/>
          </a:prstGeom>
        </p:spPr>
        <p:txBody>
          <a:bodyPr wrap="square">
            <a:spAutoFit/>
          </a:bodyPr>
          <a:lstStyle/>
          <a:p>
            <a:r>
              <a:rPr lang="en-AU" sz="4800" dirty="0">
                <a:solidFill>
                  <a:schemeClr val="accent2"/>
                </a:solidFill>
              </a:rPr>
              <a:t>List of Figures</a:t>
            </a:r>
          </a:p>
        </p:txBody>
      </p:sp>
      <p:sp>
        <p:nvSpPr>
          <p:cNvPr id="7" name="TextBox 6">
            <a:extLst>
              <a:ext uri="{FF2B5EF4-FFF2-40B4-BE49-F238E27FC236}">
                <a16:creationId xmlns:a16="http://schemas.microsoft.com/office/drawing/2014/main" id="{3518CA03-1937-2023-B128-3D8FAF3E8147}"/>
              </a:ext>
            </a:extLst>
          </p:cNvPr>
          <p:cNvSpPr txBox="1"/>
          <p:nvPr/>
        </p:nvSpPr>
        <p:spPr>
          <a:xfrm>
            <a:off x="4973139" y="480060"/>
            <a:ext cx="6532394" cy="6309420"/>
          </a:xfrm>
          <a:prstGeom prst="rect">
            <a:avLst/>
          </a:prstGeom>
          <a:noFill/>
        </p:spPr>
        <p:txBody>
          <a:bodyPr wrap="square" rtlCol="0">
            <a:spAutoFit/>
          </a:bodyPr>
          <a:lstStyle/>
          <a:p>
            <a:pPr>
              <a:spcAft>
                <a:spcPts val="600"/>
              </a:spcAft>
            </a:pPr>
            <a:r>
              <a:rPr lang="en-US" sz="1200" dirty="0">
                <a:latin typeface="Arial" panose="020B0604020202020204" pitchFamily="34" charset="0"/>
                <a:cs typeface="Arial" panose="020B0604020202020204" pitchFamily="34" charset="0"/>
                <a:hlinkClick r:id="rId4" action="ppaction://hlinksldjump"/>
              </a:rPr>
              <a:t>Figure 12.1.1 </a:t>
            </a:r>
            <a:r>
              <a:rPr lang="en-US" sz="1200" dirty="0">
                <a:latin typeface="Arial" panose="020B0604020202020204" pitchFamily="34" charset="0"/>
                <a:cs typeface="Arial" panose="020B0604020202020204" pitchFamily="34" charset="0"/>
              </a:rPr>
              <a:t>	Incidence of KRT - Age 0-17 Years - Australia</a:t>
            </a:r>
          </a:p>
          <a:p>
            <a:pPr>
              <a:spcAft>
                <a:spcPts val="600"/>
              </a:spcAft>
            </a:pPr>
            <a:r>
              <a:rPr lang="en-US" sz="1200" dirty="0">
                <a:latin typeface="Arial" panose="020B0604020202020204" pitchFamily="34" charset="0"/>
                <a:cs typeface="Arial" panose="020B0604020202020204" pitchFamily="34" charset="0"/>
                <a:hlinkClick r:id="rId5" action="ppaction://hlinksldjump"/>
              </a:rPr>
              <a:t>Figure 12.1.2 </a:t>
            </a:r>
            <a:r>
              <a:rPr lang="en-US" sz="1200" dirty="0">
                <a:latin typeface="Arial" panose="020B0604020202020204" pitchFamily="34" charset="0"/>
                <a:cs typeface="Arial" panose="020B0604020202020204" pitchFamily="34" charset="0"/>
              </a:rPr>
              <a:t>	Incidence of KRT - Age 0-17 Years - New Zealand</a:t>
            </a:r>
          </a:p>
          <a:p>
            <a:pPr>
              <a:spcAft>
                <a:spcPts val="600"/>
              </a:spcAft>
            </a:pPr>
            <a:r>
              <a:rPr lang="en-US" sz="1200" dirty="0">
                <a:latin typeface="Arial" panose="020B0604020202020204" pitchFamily="34" charset="0"/>
                <a:cs typeface="Arial" panose="020B0604020202020204" pitchFamily="34" charset="0"/>
                <a:hlinkClick r:id="rId6" action="ppaction://hlinksldjump"/>
              </a:rPr>
              <a:t>Figure 12.2.1 </a:t>
            </a:r>
            <a:r>
              <a:rPr lang="en-US" sz="1200" dirty="0">
                <a:latin typeface="Arial" panose="020B0604020202020204" pitchFamily="34" charset="0"/>
                <a:cs typeface="Arial" panose="020B0604020202020204" pitchFamily="34" charset="0"/>
              </a:rPr>
              <a:t>	Prevalence of KRT - Age 0-17 Years - Australia</a:t>
            </a:r>
          </a:p>
          <a:p>
            <a:pPr>
              <a:spcAft>
                <a:spcPts val="600"/>
              </a:spcAft>
            </a:pPr>
            <a:r>
              <a:rPr lang="en-US" sz="1200" dirty="0">
                <a:latin typeface="Arial" panose="020B0604020202020204" pitchFamily="34" charset="0"/>
                <a:cs typeface="Arial" panose="020B0604020202020204" pitchFamily="34" charset="0"/>
                <a:hlinkClick r:id="rId7" action="ppaction://hlinksldjump"/>
              </a:rPr>
              <a:t>Figure 12.2.2 </a:t>
            </a:r>
            <a:r>
              <a:rPr lang="en-US" sz="1200" dirty="0">
                <a:latin typeface="Arial" panose="020B0604020202020204" pitchFamily="34" charset="0"/>
                <a:cs typeface="Arial" panose="020B0604020202020204" pitchFamily="34" charset="0"/>
              </a:rPr>
              <a:t>	Prevalence of KRT - Age 0-17 Years - New Zealand</a:t>
            </a:r>
          </a:p>
          <a:p>
            <a:pPr>
              <a:spcAft>
                <a:spcPts val="600"/>
              </a:spcAft>
            </a:pPr>
            <a:r>
              <a:rPr lang="en-US" sz="1200" dirty="0">
                <a:latin typeface="Arial" panose="020B0604020202020204" pitchFamily="34" charset="0"/>
                <a:cs typeface="Arial" panose="020B0604020202020204" pitchFamily="34" charset="0"/>
                <a:hlinkClick r:id="rId8" action="ppaction://hlinksldjump"/>
              </a:rPr>
              <a:t>Figure 12.3.1 </a:t>
            </a:r>
            <a:r>
              <a:rPr lang="en-US" sz="1200" dirty="0">
                <a:latin typeface="Arial" panose="020B0604020202020204" pitchFamily="34" charset="0"/>
                <a:cs typeface="Arial" panose="020B0604020202020204" pitchFamily="34" charset="0"/>
              </a:rPr>
              <a:t>	Educational Participation by Age Group and Treatment Modality - 				Australia 2024</a:t>
            </a:r>
          </a:p>
          <a:p>
            <a:pPr>
              <a:spcAft>
                <a:spcPts val="600"/>
              </a:spcAft>
            </a:pPr>
            <a:r>
              <a:rPr lang="en-US" sz="1200" dirty="0">
                <a:latin typeface="Arial" panose="020B0604020202020204" pitchFamily="34" charset="0"/>
                <a:cs typeface="Arial" panose="020B0604020202020204" pitchFamily="34" charset="0"/>
                <a:hlinkClick r:id="rId9" action="ppaction://hlinksldjump"/>
              </a:rPr>
              <a:t>Figure 12.3.2 </a:t>
            </a:r>
            <a:r>
              <a:rPr lang="en-US" sz="1200" dirty="0">
                <a:latin typeface="Arial" panose="020B0604020202020204" pitchFamily="34" charset="0"/>
                <a:cs typeface="Arial" panose="020B0604020202020204" pitchFamily="34" charset="0"/>
              </a:rPr>
              <a:t>	Educational Participation by Age Group and Treatment Modality - New 			Zealand 2024</a:t>
            </a:r>
          </a:p>
          <a:p>
            <a:pPr>
              <a:spcAft>
                <a:spcPts val="600"/>
              </a:spcAft>
            </a:pPr>
            <a:r>
              <a:rPr lang="en-US" sz="1200" dirty="0">
                <a:latin typeface="Arial" panose="020B0604020202020204" pitchFamily="34" charset="0"/>
                <a:cs typeface="Arial" panose="020B0604020202020204" pitchFamily="34" charset="0"/>
                <a:hlinkClick r:id="rId10" action="ppaction://hlinksldjump"/>
              </a:rPr>
              <a:t>Figure 12.4.1 </a:t>
            </a:r>
            <a:r>
              <a:rPr lang="en-US" sz="1200" dirty="0">
                <a:latin typeface="Arial" panose="020B0604020202020204" pitchFamily="34" charset="0"/>
                <a:cs typeface="Arial" panose="020B0604020202020204" pitchFamily="34" charset="0"/>
              </a:rPr>
              <a:t>	Body Mass Index of Prevalent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Patients by Treatment Modality - 			Australia 2024</a:t>
            </a:r>
          </a:p>
          <a:p>
            <a:pPr>
              <a:spcAft>
                <a:spcPts val="600"/>
              </a:spcAft>
            </a:pPr>
            <a:r>
              <a:rPr lang="en-US" sz="1200" dirty="0">
                <a:latin typeface="Arial" panose="020B0604020202020204" pitchFamily="34" charset="0"/>
                <a:cs typeface="Arial" panose="020B0604020202020204" pitchFamily="34" charset="0"/>
                <a:hlinkClick r:id="rId11" action="ppaction://hlinksldjump"/>
              </a:rPr>
              <a:t>Figure 12.4.2 </a:t>
            </a:r>
            <a:r>
              <a:rPr lang="en-US" sz="1200" dirty="0">
                <a:latin typeface="Arial" panose="020B0604020202020204" pitchFamily="34" charset="0"/>
                <a:cs typeface="Arial" panose="020B0604020202020204" pitchFamily="34" charset="0"/>
              </a:rPr>
              <a:t>	Body Mass Index of Prevalent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Patients by Treatment Modality - 			New Zealand 2024</a:t>
            </a:r>
          </a:p>
          <a:p>
            <a:pPr>
              <a:spcAft>
                <a:spcPts val="600"/>
              </a:spcAft>
            </a:pPr>
            <a:r>
              <a:rPr lang="en-US" sz="1200" dirty="0">
                <a:latin typeface="Arial" panose="020B0604020202020204" pitchFamily="34" charset="0"/>
                <a:cs typeface="Arial" panose="020B0604020202020204" pitchFamily="34" charset="0"/>
                <a:hlinkClick r:id="rId12" action="ppaction://hlinksldjump"/>
              </a:rPr>
              <a:t>Figure 12.5.1 </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Haemoglobin</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Australia, December 2020-			2024</a:t>
            </a:r>
          </a:p>
          <a:p>
            <a:pPr>
              <a:spcAft>
                <a:spcPts val="600"/>
              </a:spcAft>
            </a:pPr>
            <a:r>
              <a:rPr lang="en-US" sz="1200" dirty="0">
                <a:latin typeface="Arial" panose="020B0604020202020204" pitchFamily="34" charset="0"/>
                <a:cs typeface="Arial" panose="020B0604020202020204" pitchFamily="34" charset="0"/>
                <a:hlinkClick r:id="rId13" action="ppaction://hlinksldjump"/>
              </a:rPr>
              <a:t>Figure 12.5.2 </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Haemoglobin</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New Zealand, December 			2020-2024</a:t>
            </a:r>
          </a:p>
          <a:p>
            <a:pPr>
              <a:spcAft>
                <a:spcPts val="600"/>
              </a:spcAft>
            </a:pPr>
            <a:r>
              <a:rPr lang="en-US" sz="1200" dirty="0">
                <a:latin typeface="Arial" panose="020B0604020202020204" pitchFamily="34" charset="0"/>
                <a:cs typeface="Arial" panose="020B0604020202020204" pitchFamily="34" charset="0"/>
                <a:hlinkClick r:id="rId14" action="ppaction://hlinksldjump"/>
              </a:rPr>
              <a:t>Figure 12.6 </a:t>
            </a:r>
            <a:r>
              <a:rPr lang="en-US" sz="1200" dirty="0">
                <a:latin typeface="Arial" panose="020B0604020202020204" pitchFamily="34" charset="0"/>
                <a:cs typeface="Arial" panose="020B0604020202020204" pitchFamily="34" charset="0"/>
              </a:rPr>
              <a:t>		Use of Erythropoietic Agents in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(95% CI) - 			December 2020-2024</a:t>
            </a:r>
          </a:p>
          <a:p>
            <a:pPr>
              <a:spcAft>
                <a:spcPts val="600"/>
              </a:spcAft>
            </a:pPr>
            <a:r>
              <a:rPr lang="en-US" sz="1200" dirty="0">
                <a:latin typeface="Arial" panose="020B0604020202020204" pitchFamily="34" charset="0"/>
                <a:cs typeface="Arial" panose="020B0604020202020204" pitchFamily="34" charset="0"/>
                <a:hlinkClick r:id="rId15" action="ppaction://hlinksldjump"/>
              </a:rPr>
              <a:t>Figure 12.7.1 </a:t>
            </a:r>
            <a:r>
              <a:rPr lang="en-US" sz="1200" dirty="0">
                <a:latin typeface="Arial" panose="020B0604020202020204" pitchFamily="34" charset="0"/>
                <a:cs typeface="Arial" panose="020B0604020202020204" pitchFamily="34" charset="0"/>
              </a:rPr>
              <a:t>	Ferritin,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Australia, December 2020-2024</a:t>
            </a:r>
          </a:p>
          <a:p>
            <a:pPr>
              <a:spcAft>
                <a:spcPts val="600"/>
              </a:spcAft>
            </a:pPr>
            <a:r>
              <a:rPr lang="en-US" sz="1200" dirty="0">
                <a:latin typeface="Arial" panose="020B0604020202020204" pitchFamily="34" charset="0"/>
                <a:cs typeface="Arial" panose="020B0604020202020204" pitchFamily="34" charset="0"/>
                <a:hlinkClick r:id="rId16" action="ppaction://hlinksldjump"/>
              </a:rPr>
              <a:t>Figure 12.7.2 </a:t>
            </a:r>
            <a:r>
              <a:rPr lang="en-US" sz="1200" dirty="0">
                <a:latin typeface="Arial" panose="020B0604020202020204" pitchFamily="34" charset="0"/>
                <a:cs typeface="Arial" panose="020B0604020202020204" pitchFamily="34" charset="0"/>
              </a:rPr>
              <a:t>	Ferritin,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New Zealand, December 2020-2024</a:t>
            </a:r>
          </a:p>
          <a:p>
            <a:pPr>
              <a:spcAft>
                <a:spcPts val="600"/>
              </a:spcAft>
            </a:pPr>
            <a:r>
              <a:rPr lang="en-US" sz="1200" dirty="0">
                <a:latin typeface="Arial" panose="020B0604020202020204" pitchFamily="34" charset="0"/>
                <a:cs typeface="Arial" panose="020B0604020202020204" pitchFamily="34" charset="0"/>
                <a:hlinkClick r:id="rId17" action="ppaction://hlinksldjump"/>
              </a:rPr>
              <a:t>Figure 12.8.1 </a:t>
            </a:r>
            <a:r>
              <a:rPr lang="en-US" sz="1200" dirty="0">
                <a:latin typeface="Arial" panose="020B0604020202020204" pitchFamily="34" charset="0"/>
                <a:cs typeface="Arial" panose="020B0604020202020204" pitchFamily="34" charset="0"/>
              </a:rPr>
              <a:t>	Transferrin Saturation,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Australia, December 			2020-2024</a:t>
            </a:r>
          </a:p>
          <a:p>
            <a:pPr>
              <a:spcAft>
                <a:spcPts val="600"/>
              </a:spcAft>
            </a:pPr>
            <a:r>
              <a:rPr lang="en-US" sz="1200" dirty="0">
                <a:latin typeface="Arial" panose="020B0604020202020204" pitchFamily="34" charset="0"/>
                <a:cs typeface="Arial" panose="020B0604020202020204" pitchFamily="34" charset="0"/>
                <a:hlinkClick r:id="rId18" action="ppaction://hlinksldjump"/>
              </a:rPr>
              <a:t>Figure 12.8.2 </a:t>
            </a:r>
            <a:r>
              <a:rPr lang="en-US" sz="1200" dirty="0">
                <a:latin typeface="Arial" panose="020B0604020202020204" pitchFamily="34" charset="0"/>
                <a:cs typeface="Arial" panose="020B0604020202020204" pitchFamily="34" charset="0"/>
              </a:rPr>
              <a:t>	Transferrin Saturation,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New Zealand, 				December 2020-2024</a:t>
            </a:r>
          </a:p>
          <a:p>
            <a:pPr>
              <a:spcAft>
                <a:spcPts val="600"/>
              </a:spcAft>
            </a:pPr>
            <a:r>
              <a:rPr lang="en-US" sz="1200" dirty="0">
                <a:latin typeface="Arial" panose="020B0604020202020204" pitchFamily="34" charset="0"/>
                <a:cs typeface="Arial" panose="020B0604020202020204" pitchFamily="34" charset="0"/>
                <a:hlinkClick r:id="rId19" action="ppaction://hlinksldjump"/>
              </a:rPr>
              <a:t>Figure 12.9.1 </a:t>
            </a:r>
            <a:r>
              <a:rPr lang="en-US" sz="1200" dirty="0">
                <a:latin typeface="Arial" panose="020B0604020202020204" pitchFamily="34" charset="0"/>
                <a:cs typeface="Arial" panose="020B0604020202020204" pitchFamily="34" charset="0"/>
              </a:rPr>
              <a:t>	Serum Calcium,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Australia, December 2020-			2024</a:t>
            </a:r>
          </a:p>
          <a:p>
            <a:pPr>
              <a:spcAft>
                <a:spcPts val="600"/>
              </a:spcAft>
            </a:pP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65713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57E25F-14C1-1796-830B-01F33CAD4224}"/>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171BD7D9-0217-B935-0B0D-5231C25FA26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FF586015-DA92-4FA0-F20C-DF4786DF0B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9F50CA5-E7EB-0DA3-C336-88B5C05871A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EEC2A433-A044-A6DF-FD5D-B342643AB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C0DEA204-8D62-54B7-07EE-41F043EFB1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864EA329-7EF2-E306-89B4-7A00397CA8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13BF96BD-B037-47A7-5677-12E3785233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44015E33-E8FE-89A8-5A93-072945A1A4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6A09727F-4681-99A7-0C2A-92316B12A5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F4F8B5C7-9DBE-6089-F6F9-169113C0F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04CB75F1-DF1D-0C32-F830-8A91B2DEB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A040AFFE-DC97-D79B-F4CD-A2F189B80A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389C95D-F34D-EEF5-FF77-247ADEA5F4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997DB1D0-6379-CE9F-429A-6F4CCFF2ED0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FA9870C1-5971-38B8-82A0-9A75F425CC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1F13F86E-2873-0A44-A1C7-50208961C2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B3104118-39DC-FDC5-409A-97CB86E7CA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6274995D-5D68-F21E-68F9-0D779FC307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8ECC1B4F-58E1-CD40-3280-653CD9A8F5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84BC9546-5A3D-4B88-C892-729DF1222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294E972D-8C32-B0A8-B78F-B0873DDCEE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C071BF2D-942A-1C90-B3E0-C6A99CF061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D63CF5D6-2466-F216-4619-D4DC5010F9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C3E2EE6-B78A-FD5F-CEAA-A14A2946163E}"/>
              </a:ext>
            </a:extLst>
          </p:cNvPr>
          <p:cNvPicPr>
            <a:picLocks noChangeAspect="1"/>
          </p:cNvPicPr>
          <p:nvPr/>
        </p:nvPicPr>
        <p:blipFill>
          <a:blip r:embed="rId2"/>
          <a:srcRect/>
          <a:stretch/>
        </p:blipFill>
        <p:spPr>
          <a:xfrm>
            <a:off x="2164901" y="565577"/>
            <a:ext cx="7862196" cy="57268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9471332-D3CA-5CC3-8659-04E800DF17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501588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52C2363-8F24-9E2A-3923-9FBD9DF74D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55530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9E64679-82C3-4B61-0789-8340B17F4491}"/>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CD68A41F-2929-55AA-5A5F-F19524B1D6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00690438-C9CB-380E-CC44-A3415F3BBB8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0863CC0-40A2-8E1C-6426-25A6DEA92E8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EBCBBB8F-2407-DA34-1DFD-5EEF730E0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643140CC-2946-7446-0B21-BC5FA251B1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9751FAD0-54BD-04F4-F7D6-07116C00C5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E32647C7-EC45-8509-F437-77446335EE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06079C1C-36EF-1773-8ED7-CE635288A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525383C4-F763-4594-BFFD-DB20FCD052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1019954E-76A6-6400-1D38-E9E3DBEA9A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2730F4FC-B2ED-DDCA-7D77-8E87C6C06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8D1876C5-24CB-B9D1-430D-4D51A7423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316A4F5C-3563-4C26-0918-8F4FA0FCDD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E56C9667-DC9E-AE3E-6637-8ED80BF91DF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4C141150-73EC-6BB3-0F77-671A8E5608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A4D9F471-8946-BB8F-B602-4106D4D693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A162DE9E-4775-0CDF-75DB-A68C992B41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AEAC8637-B534-E73D-84EF-272841247D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4F3AA8B-661D-202C-A76B-98C5F43DC6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0049248A-61D9-292D-5B1E-69B101DB4C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6B51744D-B4F7-5B33-9D97-B45CF7E15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79AC5B8F-9684-FED2-69D2-EC03F9D949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669029AF-F434-4E7E-0C43-3C5C80C22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808502B-9345-7FBC-6898-642DC03B1B43}"/>
              </a:ext>
            </a:extLst>
          </p:cNvPr>
          <p:cNvPicPr>
            <a:picLocks noChangeAspect="1"/>
          </p:cNvPicPr>
          <p:nvPr/>
        </p:nvPicPr>
        <p:blipFill>
          <a:blip r:embed="rId2"/>
          <a:srcRect/>
          <a:stretch/>
        </p:blipFill>
        <p:spPr>
          <a:xfrm>
            <a:off x="2164901" y="565577"/>
            <a:ext cx="7862196" cy="57268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814B42A-9DA3-5D03-B24E-C4F6E74F5A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509656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CA440A8-EC48-A335-618D-1FA26DF802F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3862185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910F019-854F-115E-098E-557E031E72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5724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8294040-BBC8-1125-3FA9-D1E3CF751C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5617820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C597B422-72D0-4938-04C0-0C4B23067C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1294132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4B6B887-DAA5-226B-CD8E-7378F46631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999184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C7BA1A-D379-66C5-5D8F-327B91B047FD}"/>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85753FDB-2A5E-8851-CC5C-0D40573CEF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8CAD7B-4DE5-FEBC-FD75-D0EAEDC1607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51238C8-6AE4-9C27-F932-2298221D134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10723E8D-3BC6-3CA5-7CB9-7AFB761CAE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C09A99E0-B6C3-BD9F-BA85-427C840A86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861F8CA7-5900-BE2B-4A7B-3AB49AD2E9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29F0681E-DDE6-F269-7CF0-FBD9C71BE0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FF95E672-63A3-DD20-805E-DE25518AD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BA17F10B-14E0-2C3B-1318-C5C0878B9D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10C3D302-3B81-A405-1F69-A6B0D50A91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7696612E-507C-2F94-3766-B79B3FCDD9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B6D630EB-CDA3-6EF5-87C5-4B06857606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66D1596B-8F45-B676-0F81-CEB3C904116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8D9C12BB-3D77-50D8-7BD3-FB9A284C96B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550CADB0-DDAB-CAC0-E132-DA76391643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C47FE273-6D3A-D05F-5784-284F2C7675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2678D496-A3CE-329D-CB33-EEC465B3BB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58472F6C-9E1B-D4CF-67BE-F116EB7828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208DE5BB-A0E8-51E9-D397-6C8B7B2F42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D1589BE3-A852-7D50-AEF3-8F5BAAF3F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F800164E-B78F-D4AB-E9B6-C95117DD42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AD80EA2F-11FF-B523-1E5A-C6C0EF1ED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FC4B2963-9AFE-F3F5-9D7D-3DC1ECB15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7D3C317-9704-2580-0AFD-8254D31F0F66}"/>
              </a:ext>
            </a:extLst>
          </p:cNvPr>
          <p:cNvPicPr>
            <a:picLocks noChangeAspect="1"/>
          </p:cNvPicPr>
          <p:nvPr/>
        </p:nvPicPr>
        <p:blipFill>
          <a:blip r:embed="rId2"/>
          <a:srcRect/>
          <a:stretch/>
        </p:blipFill>
        <p:spPr>
          <a:xfrm>
            <a:off x="2164901" y="565577"/>
            <a:ext cx="7862196" cy="57268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C545E95-FEDA-AD94-2001-3761B95056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456646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2DC73E6-5BDE-08EC-AE9C-38E55BD2E6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455371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065825" y="2174104"/>
            <a:ext cx="3014617" cy="3014617"/>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448733" y="465775"/>
            <a:ext cx="4138708" cy="1323439"/>
          </a:xfrm>
          <a:prstGeom prst="rect">
            <a:avLst/>
          </a:prstGeom>
        </p:spPr>
        <p:txBody>
          <a:bodyPr wrap="square">
            <a:spAutoFit/>
          </a:bodyPr>
          <a:lstStyle/>
          <a:p>
            <a:r>
              <a:rPr lang="en-AU" sz="4800" dirty="0">
                <a:solidFill>
                  <a:schemeClr val="accent2"/>
                </a:solidFill>
              </a:rPr>
              <a:t>List of Figures</a:t>
            </a:r>
          </a:p>
          <a:p>
            <a:r>
              <a:rPr lang="en-AU" sz="3200" i="1" dirty="0">
                <a:solidFill>
                  <a:schemeClr val="accent2"/>
                </a:solidFill>
              </a:rPr>
              <a:t>Continued… </a:t>
            </a:r>
          </a:p>
        </p:txBody>
      </p:sp>
      <p:sp>
        <p:nvSpPr>
          <p:cNvPr id="6" name="TextBox 5">
            <a:extLst>
              <a:ext uri="{FF2B5EF4-FFF2-40B4-BE49-F238E27FC236}">
                <a16:creationId xmlns:a16="http://schemas.microsoft.com/office/drawing/2014/main" id="{A9FE7FB1-674A-21B4-5349-FDF0D0D953D8}"/>
              </a:ext>
            </a:extLst>
          </p:cNvPr>
          <p:cNvSpPr txBox="1"/>
          <p:nvPr/>
        </p:nvSpPr>
        <p:spPr>
          <a:xfrm>
            <a:off x="4903911" y="465775"/>
            <a:ext cx="6660000" cy="5970865"/>
          </a:xfrm>
          <a:prstGeom prst="rect">
            <a:avLst/>
          </a:prstGeom>
          <a:noFill/>
        </p:spPr>
        <p:txBody>
          <a:bodyPr wrap="square">
            <a:spAutoFit/>
          </a:bodyPr>
          <a:lstStyle/>
          <a:p>
            <a:pPr>
              <a:spcAft>
                <a:spcPts val="600"/>
              </a:spcAft>
            </a:pPr>
            <a:r>
              <a:rPr lang="en-US" sz="1200" dirty="0">
                <a:latin typeface="Arial" panose="020B0604020202020204" pitchFamily="34" charset="0"/>
                <a:cs typeface="Arial" panose="020B0604020202020204" pitchFamily="34" charset="0"/>
                <a:hlinkClick r:id="rId4" action="ppaction://hlinksldjump"/>
              </a:rPr>
              <a:t>Figure 12.9.2 </a:t>
            </a:r>
            <a:r>
              <a:rPr lang="en-US" sz="1200" dirty="0">
                <a:latin typeface="Arial" panose="020B0604020202020204" pitchFamily="34" charset="0"/>
                <a:cs typeface="Arial" panose="020B0604020202020204" pitchFamily="34" charset="0"/>
              </a:rPr>
              <a:t>	Serum Calcium,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New Zealand, December 				2020-2024</a:t>
            </a:r>
            <a:endParaRPr lang="en-US" sz="1200" dirty="0">
              <a:latin typeface="Arial" panose="020B0604020202020204" pitchFamily="34" charset="0"/>
              <a:cs typeface="Arial" panose="020B0604020202020204" pitchFamily="34" charset="0"/>
              <a:hlinkClick r:id="rId5" action="ppaction://hlinksldjump"/>
            </a:endParaRPr>
          </a:p>
          <a:p>
            <a:pPr>
              <a:spcAft>
                <a:spcPts val="600"/>
              </a:spcAft>
            </a:pPr>
            <a:r>
              <a:rPr lang="en-US" sz="1200" dirty="0">
                <a:latin typeface="Arial" panose="020B0604020202020204" pitchFamily="34" charset="0"/>
                <a:cs typeface="Arial" panose="020B0604020202020204" pitchFamily="34" charset="0"/>
                <a:hlinkClick r:id="rId5" action="ppaction://hlinksldjump"/>
              </a:rPr>
              <a:t>Figure 12.10.1 </a:t>
            </a:r>
            <a:r>
              <a:rPr lang="en-US" sz="1200" dirty="0">
                <a:latin typeface="Arial" panose="020B0604020202020204" pitchFamily="34" charset="0"/>
                <a:cs typeface="Arial" panose="020B0604020202020204" pitchFamily="34" charset="0"/>
              </a:rPr>
              <a:t>	Serum Phosphate,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Australia, December 2020-			2024</a:t>
            </a:r>
          </a:p>
          <a:p>
            <a:pPr>
              <a:spcAft>
                <a:spcPts val="600"/>
              </a:spcAft>
            </a:pPr>
            <a:r>
              <a:rPr lang="en-US" sz="1200" dirty="0">
                <a:latin typeface="Arial" panose="020B0604020202020204" pitchFamily="34" charset="0"/>
                <a:cs typeface="Arial" panose="020B0604020202020204" pitchFamily="34" charset="0"/>
                <a:hlinkClick r:id="rId6" action="ppaction://hlinksldjump"/>
              </a:rPr>
              <a:t>Figure 12.10.2 </a:t>
            </a:r>
            <a:r>
              <a:rPr lang="en-US" sz="1200" dirty="0">
                <a:latin typeface="Arial" panose="020B0604020202020204" pitchFamily="34" charset="0"/>
                <a:cs typeface="Arial" panose="020B0604020202020204" pitchFamily="34" charset="0"/>
              </a:rPr>
              <a:t>	Serum Phosphate,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Dialysis Patients - New Zealand, December 				2020-2024</a:t>
            </a:r>
          </a:p>
          <a:p>
            <a:pPr>
              <a:spcAft>
                <a:spcPts val="600"/>
              </a:spcAft>
            </a:pPr>
            <a:r>
              <a:rPr lang="en-US" sz="1200" dirty="0">
                <a:latin typeface="Arial" panose="020B0604020202020204" pitchFamily="34" charset="0"/>
                <a:cs typeface="Arial" panose="020B0604020202020204" pitchFamily="34" charset="0"/>
                <a:hlinkClick r:id="rId7" action="ppaction://hlinksldjump"/>
              </a:rPr>
              <a:t>Figure 12.11 </a:t>
            </a:r>
            <a:r>
              <a:rPr lang="en-US" sz="1200" dirty="0">
                <a:latin typeface="Arial" panose="020B0604020202020204" pitchFamily="34" charset="0"/>
                <a:cs typeface="Arial" panose="020B0604020202020204" pitchFamily="34" charset="0"/>
              </a:rPr>
              <a:t>		Mean Sessions per Week (95% CI) - Among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Haemodialysis 				Patients December 2020-2024</a:t>
            </a:r>
          </a:p>
          <a:p>
            <a:pPr>
              <a:spcAft>
                <a:spcPts val="600"/>
              </a:spcAft>
            </a:pPr>
            <a:r>
              <a:rPr lang="en-US" sz="1200" dirty="0">
                <a:latin typeface="Arial" panose="020B0604020202020204" pitchFamily="34" charset="0"/>
                <a:cs typeface="Arial" panose="020B0604020202020204" pitchFamily="34" charset="0"/>
                <a:hlinkClick r:id="rId8" action="ppaction://hlinksldjump"/>
              </a:rPr>
              <a:t>Figure 12.12</a:t>
            </a:r>
            <a:r>
              <a:rPr lang="en-US" sz="1200" dirty="0">
                <a:latin typeface="Arial" panose="020B0604020202020204" pitchFamily="34" charset="0"/>
                <a:cs typeface="Arial" panose="020B0604020202020204" pitchFamily="34" charset="0"/>
              </a:rPr>
              <a:t>		Mean Hours per Session (95% CI) - Among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Haemodialysis 				Patients December 2020-2024</a:t>
            </a:r>
          </a:p>
          <a:p>
            <a:pPr>
              <a:spcAft>
                <a:spcPts val="600"/>
              </a:spcAft>
            </a:pPr>
            <a:r>
              <a:rPr lang="en-US" sz="1200" dirty="0">
                <a:latin typeface="Arial" panose="020B0604020202020204" pitchFamily="34" charset="0"/>
                <a:cs typeface="Arial" panose="020B0604020202020204" pitchFamily="34" charset="0"/>
                <a:hlinkClick r:id="rId9" action="ppaction://hlinksldjump"/>
              </a:rPr>
              <a:t>Figure 12.13 </a:t>
            </a:r>
            <a:r>
              <a:rPr lang="en-US" sz="1200" dirty="0">
                <a:latin typeface="Arial" panose="020B0604020202020204" pitchFamily="34" charset="0"/>
                <a:cs typeface="Arial" panose="020B0604020202020204" pitchFamily="34" charset="0"/>
              </a:rPr>
              <a:t>		Urea Reduction Ratio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HD Patients) - December 2020-2024</a:t>
            </a:r>
          </a:p>
          <a:p>
            <a:pPr>
              <a:spcAft>
                <a:spcPts val="600"/>
              </a:spcAft>
            </a:pPr>
            <a:r>
              <a:rPr lang="en-US" sz="1200" dirty="0">
                <a:latin typeface="Arial" panose="020B0604020202020204" pitchFamily="34" charset="0"/>
                <a:cs typeface="Arial" panose="020B0604020202020204" pitchFamily="34" charset="0"/>
                <a:hlinkClick r:id="rId10" action="ppaction://hlinksldjump"/>
              </a:rPr>
              <a:t>Figure 12.14 </a:t>
            </a:r>
            <a:r>
              <a:rPr lang="en-US" sz="1200" dirty="0">
                <a:latin typeface="Arial" panose="020B0604020202020204" pitchFamily="34" charset="0"/>
                <a:cs typeface="Arial" panose="020B0604020202020204" pitchFamily="34" charset="0"/>
              </a:rPr>
              <a:t>		Kt/V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PD Patients) - December 2020-2024</a:t>
            </a:r>
          </a:p>
          <a:p>
            <a:pPr>
              <a:spcAft>
                <a:spcPts val="600"/>
              </a:spcAft>
            </a:pPr>
            <a:r>
              <a:rPr lang="en-US" sz="1200" dirty="0">
                <a:latin typeface="Arial" panose="020B0604020202020204" pitchFamily="34" charset="0"/>
                <a:cs typeface="Arial" panose="020B0604020202020204" pitchFamily="34" charset="0"/>
                <a:hlinkClick r:id="rId11" action="ppaction://hlinksldjump"/>
              </a:rPr>
              <a:t>Figure 12.15.1 </a:t>
            </a:r>
            <a:r>
              <a:rPr lang="en-US" sz="1200" dirty="0">
                <a:latin typeface="Arial" panose="020B0604020202020204" pitchFamily="34" charset="0"/>
                <a:cs typeface="Arial" panose="020B0604020202020204" pitchFamily="34" charset="0"/>
              </a:rPr>
              <a:t>	Incident Haemodialysis Access,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HD Patients - Australia 2020-				2024</a:t>
            </a:r>
          </a:p>
          <a:p>
            <a:pPr>
              <a:spcAft>
                <a:spcPts val="600"/>
              </a:spcAft>
            </a:pPr>
            <a:r>
              <a:rPr lang="en-US" sz="1200" dirty="0">
                <a:latin typeface="Arial" panose="020B0604020202020204" pitchFamily="34" charset="0"/>
                <a:cs typeface="Arial" panose="020B0604020202020204" pitchFamily="34" charset="0"/>
                <a:hlinkClick r:id="rId12" action="ppaction://hlinksldjump"/>
              </a:rPr>
              <a:t>Figure 12.15.2 </a:t>
            </a:r>
            <a:r>
              <a:rPr lang="en-US" sz="1200" dirty="0">
                <a:latin typeface="Arial" panose="020B0604020202020204" pitchFamily="34" charset="0"/>
                <a:cs typeface="Arial" panose="020B0604020202020204" pitchFamily="34" charset="0"/>
              </a:rPr>
              <a:t>	Incident Haemodialysis Access,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HD Patients - New Zealand 				2020-2024</a:t>
            </a:r>
          </a:p>
          <a:p>
            <a:pPr>
              <a:spcAft>
                <a:spcPts val="600"/>
              </a:spcAft>
            </a:pPr>
            <a:r>
              <a:rPr lang="en-US" sz="1200" dirty="0">
                <a:latin typeface="Arial" panose="020B0604020202020204" pitchFamily="34" charset="0"/>
                <a:cs typeface="Arial" panose="020B0604020202020204" pitchFamily="34" charset="0"/>
                <a:hlinkClick r:id="rId13" action="ppaction://hlinksldjump"/>
              </a:rPr>
              <a:t>Figure 12.16.1 </a:t>
            </a:r>
            <a:r>
              <a:rPr lang="en-US" sz="1200" dirty="0">
                <a:latin typeface="Arial" panose="020B0604020202020204" pitchFamily="34" charset="0"/>
                <a:cs typeface="Arial" panose="020B0604020202020204" pitchFamily="34" charset="0"/>
              </a:rPr>
              <a:t>	Prevalent Haemodialysis Access,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HD Patients - Australia 2020-				2024</a:t>
            </a:r>
          </a:p>
          <a:p>
            <a:pPr>
              <a:spcAft>
                <a:spcPts val="600"/>
              </a:spcAft>
            </a:pPr>
            <a:r>
              <a:rPr lang="en-US" sz="1200" dirty="0">
                <a:latin typeface="Arial" panose="020B0604020202020204" pitchFamily="34" charset="0"/>
                <a:cs typeface="Arial" panose="020B0604020202020204" pitchFamily="34" charset="0"/>
                <a:hlinkClick r:id="rId14" action="ppaction://hlinksldjump"/>
              </a:rPr>
              <a:t>Figure 12.16.2 </a:t>
            </a:r>
            <a:r>
              <a:rPr lang="en-US" sz="1200" dirty="0">
                <a:latin typeface="Arial" panose="020B0604020202020204" pitchFamily="34" charset="0"/>
                <a:cs typeface="Arial" panose="020B0604020202020204" pitchFamily="34" charset="0"/>
              </a:rPr>
              <a:t>	Prevalent Haemodialysis Access,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HD Patients - New Zealand 				2020-2024</a:t>
            </a:r>
          </a:p>
          <a:p>
            <a:pPr>
              <a:spcAft>
                <a:spcPts val="600"/>
              </a:spcAft>
            </a:pPr>
            <a:r>
              <a:rPr lang="en-US" sz="1200" dirty="0">
                <a:latin typeface="Arial" panose="020B0604020202020204" pitchFamily="34" charset="0"/>
                <a:cs typeface="Arial" panose="020B0604020202020204" pitchFamily="34" charset="0"/>
                <a:hlinkClick r:id="rId15" action="ppaction://hlinksldjump"/>
              </a:rPr>
              <a:t>Figure 12.17.1 </a:t>
            </a:r>
            <a:r>
              <a:rPr lang="en-US" sz="1200" dirty="0">
                <a:latin typeface="Arial" panose="020B0604020202020204" pitchFamily="34" charset="0"/>
                <a:cs typeface="Arial" panose="020B0604020202020204" pitchFamily="34" charset="0"/>
              </a:rPr>
              <a:t>	Time on Peritoneal Dialysis^ by Age Category - Australia 2018-2024</a:t>
            </a:r>
          </a:p>
          <a:p>
            <a:pPr>
              <a:spcAft>
                <a:spcPts val="600"/>
              </a:spcAft>
            </a:pPr>
            <a:r>
              <a:rPr lang="en-US" sz="1200" dirty="0">
                <a:latin typeface="Arial" panose="020B0604020202020204" pitchFamily="34" charset="0"/>
                <a:cs typeface="Arial" panose="020B0604020202020204" pitchFamily="34" charset="0"/>
                <a:hlinkClick r:id="rId16" action="ppaction://hlinksldjump"/>
              </a:rPr>
              <a:t>Figure 12.17.2 </a:t>
            </a:r>
            <a:r>
              <a:rPr lang="en-US" sz="1200" dirty="0">
                <a:latin typeface="Arial" panose="020B0604020202020204" pitchFamily="34" charset="0"/>
                <a:cs typeface="Arial" panose="020B0604020202020204" pitchFamily="34" charset="0"/>
              </a:rPr>
              <a:t>	Time on Peritoneal Dialysis^ by Age Category - New Zealand 2018-2024</a:t>
            </a:r>
          </a:p>
          <a:p>
            <a:pPr>
              <a:spcAft>
                <a:spcPts val="600"/>
              </a:spcAft>
            </a:pPr>
            <a:r>
              <a:rPr lang="en-US" sz="1200" dirty="0">
                <a:latin typeface="Arial" panose="020B0604020202020204" pitchFamily="34" charset="0"/>
                <a:cs typeface="Arial" panose="020B0604020202020204" pitchFamily="34" charset="0"/>
                <a:hlinkClick r:id="rId17" action="ppaction://hlinksldjump"/>
              </a:rPr>
              <a:t>Figure 12.18 	</a:t>
            </a:r>
            <a:r>
              <a:rPr lang="en-US" sz="1200" dirty="0">
                <a:latin typeface="Arial" panose="020B0604020202020204" pitchFamily="34" charset="0"/>
                <a:cs typeface="Arial" panose="020B0604020202020204" pitchFamily="34" charset="0"/>
              </a:rPr>
              <a:t>	First PD Treatment to First Peritonitis - by Age at First PD Australia and 				New Zealand 2020-2024</a:t>
            </a:r>
          </a:p>
          <a:p>
            <a:pPr>
              <a:spcAft>
                <a:spcPts val="600"/>
              </a:spcAft>
            </a:pPr>
            <a:r>
              <a:rPr lang="en-US" sz="1200" dirty="0">
                <a:latin typeface="Arial" panose="020B0604020202020204" pitchFamily="34" charset="0"/>
                <a:cs typeface="Arial" panose="020B0604020202020204" pitchFamily="34" charset="0"/>
                <a:hlinkClick r:id="rId18" action="ppaction://hlinksldjump"/>
              </a:rPr>
              <a:t>Figure 12.19 	</a:t>
            </a:r>
            <a:r>
              <a:rPr lang="en-US" sz="1200" dirty="0">
                <a:latin typeface="Arial" panose="020B0604020202020204" pitchFamily="34" charset="0"/>
                <a:cs typeface="Arial" panose="020B0604020202020204" pitchFamily="34" charset="0"/>
              </a:rPr>
              <a:t>	Peritonitis rate, </a:t>
            </a:r>
            <a:r>
              <a:rPr lang="en-US" sz="1200" dirty="0" err="1">
                <a:latin typeface="Arial" panose="020B0604020202020204" pitchFamily="34" charset="0"/>
                <a:cs typeface="Arial" panose="020B0604020202020204" pitchFamily="34" charset="0"/>
              </a:rPr>
              <a:t>Paediatric</a:t>
            </a:r>
            <a:r>
              <a:rPr lang="en-US" sz="1200" dirty="0">
                <a:latin typeface="Arial" panose="020B0604020202020204" pitchFamily="34" charset="0"/>
                <a:cs typeface="Arial" panose="020B0604020202020204" pitchFamily="34" charset="0"/>
              </a:rPr>
              <a:t> PD^ Patients - Australia and New Zealand 2017-			2024</a:t>
            </a:r>
          </a:p>
        </p:txBody>
      </p:sp>
    </p:spTree>
    <p:extLst>
      <p:ext uri="{BB962C8B-B14F-4D97-AF65-F5344CB8AC3E}">
        <p14:creationId xmlns:p14="http://schemas.microsoft.com/office/powerpoint/2010/main" val="25099644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A4B2840-519B-C28F-A833-D22B32F125FC}"/>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993B687D-4950-E42F-2C3B-A94C1EC35F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6F020AB3-C9A4-7E93-68DA-89EA675A9DE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7489F81-26F4-2479-2BEE-8C07855004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B2F0278-EE55-FBFE-BC80-10AA9A5567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78EF63F2-8B3C-B6FD-5976-32401F7BB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2670D1B-C3B8-28A6-CE61-868F727AC0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803F02F3-7B6F-AB96-D295-480479183F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48489C84-94B5-2D0E-653E-1CBCB021E2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9D9C2E0F-422E-4B40-844E-08676469B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A6BDDAD6-1261-A42C-1D57-0D6C1B68E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80E1D001-F8A1-64E5-3853-56F1C69E22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D7D14B7-3F77-A2B3-4DF5-D0FAE828D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05616E9F-401C-3518-7456-F63704BABA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D0EAC22B-CE6F-E71B-9C97-2D1B78ED163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131EB9E0-E1C8-2D12-478A-3ED5263237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502C6B16-5CB5-99BC-C906-CA6769C9B5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E9371E7B-B7DD-83C7-87FA-C0CDFF5470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7EA21849-098C-9FF1-974D-3CC14A5368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297254E2-684D-7A67-5535-DD97D1AACE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E1FA727E-AEC0-B300-4D39-E5A92D9CF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0E03817-6C08-66CC-586A-E552A8B08A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B79270C5-3780-65CA-C198-B0E2772931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E2E3701D-976F-5472-8080-5CE3F863F0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09FF6DC-7B46-42AF-CB47-F7DB6E3909F4}"/>
              </a:ext>
            </a:extLst>
          </p:cNvPr>
          <p:cNvPicPr>
            <a:picLocks noChangeAspect="1"/>
          </p:cNvPicPr>
          <p:nvPr/>
        </p:nvPicPr>
        <p:blipFill>
          <a:blip r:embed="rId2"/>
          <a:srcRect/>
          <a:stretch/>
        </p:blipFill>
        <p:spPr>
          <a:xfrm>
            <a:off x="2164901" y="565577"/>
            <a:ext cx="7862196" cy="57268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B74264BE-D25D-DE06-4F8A-1F8E6041BF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5001327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1A194FC6-F2A2-1839-6CAB-BDEB8E5543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3597166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E2DA8C-38B0-536A-4FDD-4DAAA9850011}"/>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A6DE54FF-9ACB-CD69-CEA1-CF27A74382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61F132B-CF10-3879-78AD-406F47A115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6784ABA-809B-E937-20D1-E93A973A24C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E3FC431-7FEE-9097-1A7D-8C335EEACA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C2C7F48D-E8C1-211D-50AF-A1D1475F81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6728EC90-2499-91F7-763B-267C805966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39269877-5348-CADF-44F4-570F835358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75763AE3-DD1A-A5BE-74B1-CE0152A0A1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B16FBD0B-2576-FE02-A3A3-B2E99A12DF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4751544F-6EB9-DBAC-A538-35B324436A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CE973C5E-369A-8CD5-8E4D-F02E15CA1F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FDB84A80-0B24-95E5-D91F-A5B0509458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CDDE65F1-1D8B-DC9D-6795-11D36F1701E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CEF31626-CFD3-0193-A02A-17F8EF1696C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E2B44FC5-9962-BC3E-7BB1-843C50DC91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3DE81B61-F40C-32F5-5257-0F331C8698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5DC9FCD1-968D-70CD-9FF8-F8DEF7DC9B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E4B00D53-07BC-1668-9375-40C71B39C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5E4DF42C-2298-1AF5-944D-2413484742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394816E1-2BB6-BD62-6B3B-52EC3A76D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8AF31F8-1D4D-B910-4A65-98F3A4EE19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F2028C9C-C431-54AD-136F-CB658ADB7F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0B89DC72-DE4A-5CEA-B541-EBD8DAF01B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E54011C-8E84-7D85-767A-071D0C4B8472}"/>
              </a:ext>
            </a:extLst>
          </p:cNvPr>
          <p:cNvPicPr>
            <a:picLocks noChangeAspect="1"/>
          </p:cNvPicPr>
          <p:nvPr/>
        </p:nvPicPr>
        <p:blipFill>
          <a:blip r:embed="rId2"/>
          <a:srcRect/>
          <a:stretch/>
        </p:blipFill>
        <p:spPr>
          <a:xfrm>
            <a:off x="2164901" y="565577"/>
            <a:ext cx="7862196" cy="57268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B3D6C1B-F153-29D9-5C68-3D04062D0C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1748381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C6DB1D1-6A60-FDCC-E7DC-BA56696A1C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8901570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6"/>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C9F0B6F-398F-D8A2-25B7-2B6BCD5652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42856391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DF6921-3CC8-166D-6262-C5310F8F2709}"/>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5A3BDE0A-12CD-6ADC-57E0-26AB6F293A7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F650597C-3061-E4F8-94AF-53C28249486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9DCDBE49-8E48-3D1C-8AA9-39960C03C84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A863139C-E82B-AE84-F35F-63A2EAC9E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6A0F8036-DA2E-B48C-591F-03F5438D7B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CA1A3B23-6E1A-FAFD-3B62-FD78C0D3EB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D062591B-F9B6-8979-07B7-DE253FFC56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460B251B-1A87-278C-FFE6-8D421143E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9D3A5264-BEC7-80B4-1B00-DCF5916143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E418327D-B164-329C-EDA4-C3CD69EE9E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A0985656-02F6-92A4-D319-36724A50D4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DDB72D46-612C-2B04-8908-DD365BE9C0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84C8F3CA-9799-C5A2-FD10-9C5161E5F5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A1E4715B-227F-A8FE-55DC-F86FE1A647D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8BF1769C-8DB7-307C-10D0-36C9E731A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95AE428-4B2A-5AF3-3E5E-786FD1CBB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A2EE2021-78D4-5D24-32DD-1FE302D2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246319B3-A38B-265D-EB6A-AC22B0DA5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4C60DA78-EF91-B0FA-7C55-319011D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7988AA85-1F24-523E-4937-D91CA44420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BEA07154-1A6B-AAEC-5248-5835EBF9B9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4429B9AE-E56A-95A4-B121-D837C1AC6B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37E056F7-7498-3128-8CE3-6431539AF8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BAE7ED95-8B04-37DB-BC71-9DF4F0D69B3F}"/>
              </a:ext>
            </a:extLst>
          </p:cNvPr>
          <p:cNvSpPr txBox="1"/>
          <p:nvPr/>
        </p:nvSpPr>
        <p:spPr>
          <a:xfrm>
            <a:off x="697876" y="876196"/>
            <a:ext cx="10686359" cy="4393510"/>
          </a:xfrm>
          <a:prstGeom prst="rect">
            <a:avLst/>
          </a:prstGeom>
          <a:noFill/>
        </p:spPr>
        <p:txBody>
          <a:bodyPr wrap="square" rtlCol="0">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a:t>
            </a:r>
            <a:r>
              <a:rPr lang="en-US" dirty="0" err="1">
                <a:solidFill>
                  <a:srgbClr val="4A4A4A"/>
                </a:solidFill>
                <a:latin typeface="Open Sans" panose="020B0606030504020204" pitchFamily="34" charset="0"/>
              </a:rPr>
              <a:t>utilisation</a:t>
            </a:r>
            <a:r>
              <a:rPr lang="en-US" dirty="0">
                <a:solidFill>
                  <a:srgbClr val="4A4A4A"/>
                </a:solidFill>
                <a:latin typeface="Open Sans" panose="020B0606030504020204" pitchFamily="34" charset="0"/>
              </a:rPr>
              <a:t>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p>
          <a:p>
            <a:r>
              <a:rPr lang="en-AU" dirty="0">
                <a:hlinkClick r:id="rId2"/>
              </a:rPr>
              <a:t>https://anzorrg.org.au/data-management/attribution-statement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a:p>
            <a:endParaRPr lang="en-AU" dirty="0"/>
          </a:p>
        </p:txBody>
      </p:sp>
      <p:pic>
        <p:nvPicPr>
          <p:cNvPr id="4" name="Picture 3" descr="A blue and white logo&#10;&#10;Description automatically generated">
            <a:hlinkClick r:id="rId3" action="ppaction://hlinksldjump"/>
            <a:extLst>
              <a:ext uri="{FF2B5EF4-FFF2-40B4-BE49-F238E27FC236}">
                <a16:creationId xmlns:a16="http://schemas.microsoft.com/office/drawing/2014/main" id="{D377375D-2719-EB2F-9818-EDEA4B3B08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417980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0" y="565576"/>
            <a:ext cx="7862199" cy="5726846"/>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0345112D-8835-8C7A-AE9E-D7297EF741D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B1F1AB9-28BA-AC89-932E-2492E038FD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797D005-701F-BFFE-4B68-A34C6AB91B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DF59CDF5-084F-E5CB-A3EB-DFC14011E1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0"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F3E27E5-4B7D-818C-B181-2410B84926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64901" y="565577"/>
            <a:ext cx="7862196" cy="5726844"/>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9A95915E-34AD-B581-B61A-26749B22C0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71791252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224</TotalTime>
  <Words>713</Words>
  <Application>Microsoft Office PowerPoint</Application>
  <PresentationFormat>Widescreen</PresentationFormat>
  <Paragraphs>46</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Open Sans</vt:lpstr>
      <vt:lpstr>Trebuchet MS</vt:lpstr>
      <vt:lpstr>Wingdings 3</vt:lpstr>
      <vt:lpstr>Facet</vt:lpstr>
      <vt:lpstr>Paediatric Patients with Kidney Failure Requiring  Replacement Therapy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Paediatric Patients with Kidney Failure</dc:title>
  <dc:creator>ANZ DATA</dc:creator>
  <cp:keywords>#paediatric #transplant  #ANZDATA</cp:keywords>
  <cp:lastModifiedBy>Chris Davies</cp:lastModifiedBy>
  <cp:revision>33</cp:revision>
  <dcterms:created xsi:type="dcterms:W3CDTF">2019-09-24T02:19:39Z</dcterms:created>
  <dcterms:modified xsi:type="dcterms:W3CDTF">2026-01-16T04:02:13Z</dcterms:modified>
  <cp:category>47th Annual Report 2024 - 2023 Data</cp:category>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