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83" r:id="rId4"/>
    <p:sldId id="289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7" r:id="rId25"/>
    <p:sldId id="279" r:id="rId26"/>
    <p:sldId id="280" r:id="rId27"/>
    <p:sldId id="284" r:id="rId28"/>
    <p:sldId id="281" r:id="rId29"/>
    <p:sldId id="282" r:id="rId30"/>
    <p:sldId id="285" r:id="rId31"/>
    <p:sldId id="286" r:id="rId32"/>
    <p:sldId id="287" r:id="rId33"/>
    <p:sldId id="288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 varScale="1">
        <p:scale>
          <a:sx n="98" d="100"/>
          <a:sy n="98" d="100"/>
        </p:scale>
        <p:origin x="96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6877" y="1275426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End Stage Kidney Disease </a:t>
            </a:r>
            <a:br>
              <a:rPr lang="en-AU" sz="4600" dirty="0"/>
            </a:br>
            <a:r>
              <a:rPr lang="en-AU" sz="4600" dirty="0"/>
              <a:t>in Aotearoa </a:t>
            </a:r>
            <a:br>
              <a:rPr lang="en-AU" sz="4600" dirty="0"/>
            </a:br>
            <a:r>
              <a:rPr lang="en-AU" sz="4600" dirty="0"/>
              <a:t>New Zealand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43</a:t>
            </a:r>
            <a:r>
              <a:rPr lang="en-AU" baseline="30000" dirty="0">
                <a:solidFill>
                  <a:schemeClr val="bg1"/>
                </a:solidFill>
              </a:rPr>
              <a:t>rd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31-Dec-2019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9 -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1203" y="3589867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70FD542-8B9F-48BB-8932-77D265FCB160}"/>
              </a:ext>
            </a:extLst>
          </p:cNvPr>
          <p:cNvSpPr/>
          <p:nvPr/>
        </p:nvSpPr>
        <p:spPr>
          <a:xfrm>
            <a:off x="4369163" y="677860"/>
            <a:ext cx="6096000" cy="54938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 Incidence of Kidney Replacement Therapy - Aotearoa New Zealand 1990-2019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 Trends in Modality at Start of Kidney Replacement Therapy - Aotearoa New Zealand 2010-2019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9.3 Primary Cause of Kidney Disease of New Patients Commencing Kidney Replacement Therapy, 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9.4 Children and Young Adults (0-24 years) Commencing KRT - Aotearoa New Zealand 2010-2019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9.5 Incidence of Kidney Replacement Therapy by Age Group - Aotearoa New Zealand, 2010-2019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9.6 Incidence of KRT by Age Group and Modality - Per Million Population, Aotearoa New Zealand 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9.7 Prevalence of Dialysis and Transplantation - Aotearoa New Zealand 1990-2019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9.8 Prevalence of Kidney Replacement Therapy - Aotearoa New Zealand 2015-2019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9.9 Method and Location of Dialysis - Aotearoa New Zealand, 2015-2019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9.10 Home and Facility Based Dialysis - Aotearoa New Zealand, 2015-2019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9.11 New Kidney Transplants in Aotearoa New Zealand 2015-2019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9.12 Late Referral Rates by Age Group - Aotearoa New Zealand 2010 - 2019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9.13 Incidence of KRT by Ethnicity - Aotearoa New Zealand 2015-2019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9.14 Incidence of KRT by Ethnicity and Modality - Aotearoa New Zealand 2019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85129" y="546160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132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84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17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166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70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6391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625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51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10566" y="352849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  <a:p>
            <a:r>
              <a:rPr lang="en-AU" sz="2800" i="1" dirty="0">
                <a:solidFill>
                  <a:schemeClr val="accent2"/>
                </a:solidFill>
              </a:rPr>
              <a:t>continued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4CEB348-EB1D-4592-991F-AE3F4C20721C}"/>
              </a:ext>
            </a:extLst>
          </p:cNvPr>
          <p:cNvSpPr/>
          <p:nvPr/>
        </p:nvSpPr>
        <p:spPr>
          <a:xfrm>
            <a:off x="4121407" y="817856"/>
            <a:ext cx="6096000" cy="509370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9.15 Percentage of Patients Starting KRT with Pre-emptive Kidney Transplant in Aotearoa New Zealand 2015-2019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9.16 Percentage of New Patients Commencing on Haemodialysis -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9.17 Unadjusted Incident KRT Rate -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9.18 Relative Incidence Rate of Treated Kidney Failure for Māori and Pasifika Patients, compared with non-Māori, non-Pasifika patients - Aotearoa New Zealand 2015-2019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9.19.1 Age-specific Incidence Rates of Treated Kidney Failure - Non-Māori, non-Pasifika,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9.19.2 Age-specific Incidence Rates of Treated Kidney Failure - Māori,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9.19.3 Age-specific Incidence Rates of Treated Kidney Failure - Pasifika,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9.20.1 Prevalent Patients by Modality - Aotearoa New Zealand - Māori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9.20.2 Prevalent Patients by Modality - Aotearoa New Zealand - Pasifika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9.20.3 Prevalent Patients by Modality - Aotearoa New Zealand - Non-Māori, non-Pasifika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9.21 Prevalent Haemodialysis at Home (% of all HD) by Ethnicity -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9.22 Diabetes as a Comorbidity in Prevalent Patients - Aotearoa New Zealand, 2010-2019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9.23 Incidence of New Patients - Aotearoa New Zealand</a:t>
            </a:r>
          </a:p>
        </p:txBody>
      </p:sp>
    </p:spTree>
    <p:extLst>
      <p:ext uri="{BB962C8B-B14F-4D97-AF65-F5344CB8AC3E}">
        <p14:creationId xmlns:p14="http://schemas.microsoft.com/office/powerpoint/2010/main" val="26218233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89971" y="896910"/>
            <a:ext cx="6952997" cy="5055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4420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51409" y="633493"/>
            <a:ext cx="7689181" cy="5591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1588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24575" y="759408"/>
            <a:ext cx="7342850" cy="5339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5680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3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0224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3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6083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24575" y="759408"/>
            <a:ext cx="7342850" cy="5339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943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3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44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3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307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24575" y="759408"/>
            <a:ext cx="7342850" cy="5339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70453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3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274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10566" y="352849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  <a:p>
            <a:r>
              <a:rPr lang="en-AU" sz="2800" i="1" dirty="0">
                <a:solidFill>
                  <a:schemeClr val="accent2"/>
                </a:solidFill>
              </a:rPr>
              <a:t>continued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719D3B3-EF45-461C-B93D-03B9DA80E142}"/>
              </a:ext>
            </a:extLst>
          </p:cNvPr>
          <p:cNvSpPr/>
          <p:nvPr/>
        </p:nvSpPr>
        <p:spPr>
          <a:xfrm>
            <a:off x="3765066" y="871092"/>
            <a:ext cx="6096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9.24 Incidence of New Transplants -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9.25 Prevalent Haemodialysis Patients -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9.26 Prevalent Peritoneal Dialysis Patients -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9.27 Prevalent Transplant Patients -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9.28 Deaths of KRT Patients -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9.29 Donor Type by Ethnicity - Aotearoa New Zealand 2010-2019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9.30 Donor Type by Ethnicity and Year -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9.31 Percentage of Patients Starting KRT with Pre-emptive Kidney Transplant -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9.32 Patient Survival, Recipients of Primary Deceased Donor Grafts - Aotearoa New Zealand 2010-2019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9.33 Graft Survival, Recipients of Primary Deceased Donor Grafts - Aotearoa New Zealand 2010-2019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9.34 Transplant Outcomes, Aotearoa New Zealand - Primary Deceased Donor Kidney-only Transplants 2010-2019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9.35 Dialysis Modality End 2019 - Aotearoa New Zealand, by Ethnicity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9.36 Patient Survival, Incident Dialysis Patients - Aotearoa New Zealand 2010-2019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9.37 eGFR at RRT start -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9.38 Cause of Death by Modality and Ethnicity - Deaths Occurring During 2019,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9.39 Late Referral Rates by Ethnicity - Aotearoa New Zealand 2015 - 2019</a:t>
            </a:r>
          </a:p>
        </p:txBody>
      </p:sp>
    </p:spTree>
    <p:extLst>
      <p:ext uri="{BB962C8B-B14F-4D97-AF65-F5344CB8AC3E}">
        <p14:creationId xmlns:p14="http://schemas.microsoft.com/office/powerpoint/2010/main" val="10631341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3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85835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4" y="550393"/>
            <a:ext cx="7917750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12140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24574" y="759408"/>
            <a:ext cx="7342850" cy="5339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2465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4" y="550393"/>
            <a:ext cx="7917750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9716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4" y="550393"/>
            <a:ext cx="7917750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71944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4" y="550393"/>
            <a:ext cx="7917750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91707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4" y="550393"/>
            <a:ext cx="7917750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3953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4" y="550393"/>
            <a:ext cx="7917750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349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2" y="550393"/>
            <a:ext cx="7917755" cy="5757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</TotalTime>
  <Words>627</Words>
  <Application>Microsoft Office PowerPoint</Application>
  <PresentationFormat>Widescreen</PresentationFormat>
  <Paragraphs>51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1" baseType="lpstr">
      <vt:lpstr>Arial</vt:lpstr>
      <vt:lpstr>Trebuchet MS</vt:lpstr>
      <vt:lpstr>Wingdings 3</vt:lpstr>
      <vt:lpstr>Facet</vt:lpstr>
      <vt:lpstr>End Stage Kidney Disease  in Aotearoa  New Zealand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ANZDAT Registry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 Stage Kidney Disease in Aotearoa New Zealand</dc:title>
  <dc:subject>Aotearoa New Zealand</dc:subject>
  <dc:creator>Kylie Hurst;ANZDATA Registry</dc:creator>
  <cp:keywords>#ANZDATA</cp:keywords>
  <dc:description>Chapter 9 ANZDATA Annual Report</dc:description>
  <cp:lastModifiedBy>Daniel Meseldzija</cp:lastModifiedBy>
  <cp:revision>12</cp:revision>
  <dcterms:created xsi:type="dcterms:W3CDTF">2020-03-04T00:25:18Z</dcterms:created>
  <dcterms:modified xsi:type="dcterms:W3CDTF">2021-02-10T02:12:20Z</dcterms:modified>
  <cp:category>Annual Report Figures Chapter 9</cp:category>
  <cp:contentStatus/>
</cp:coreProperties>
</file>