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77B57-DB20-4671-9479-A93D83AD76DE}" type="datetimeFigureOut">
              <a:rPr lang="en-AU" smtClean="0"/>
              <a:t>6/08/2013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72D49-93BF-4296-902E-E41968B1A3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1D18-1D39-4E0A-846B-81B727151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4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1D18-1D39-4E0A-846B-81B727151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1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1D18-1D39-4E0A-846B-81B727151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414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1D18-1D39-4E0A-846B-81B727151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3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1D18-1D39-4E0A-846B-81B727151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92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1D18-1D39-4E0A-846B-81B727151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47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1D18-1D39-4E0A-846B-81B727151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26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1D18-1D39-4E0A-846B-81B727151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86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6512" y="6448251"/>
            <a:ext cx="2895600" cy="365125"/>
          </a:xfrm>
        </p:spPr>
        <p:txBody>
          <a:bodyPr/>
          <a:lstStyle>
            <a:lvl1pPr>
              <a:defRPr sz="900" baseline="0"/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96" y="6237312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1D18-1D39-4E0A-846B-81B727151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7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1D18-1D39-4E0A-846B-81B727151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72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51D18-1D39-4E0A-846B-81B727151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58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classifications/icd/adaptations/oncology/e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classifications/icd/adaptations/oncology/en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67494" y="273043"/>
            <a:ext cx="4192738" cy="6396317"/>
            <a:chOff x="115850737" y="106672230"/>
            <a:chExt cx="6930331" cy="97908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6926612" y="107949831"/>
              <a:ext cx="5854456" cy="6974683"/>
              <a:chOff x="116831076" y="107949831"/>
              <a:chExt cx="5854456" cy="6974683"/>
            </a:xfrm>
          </p:grpSpPr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118628932" y="109124620"/>
                <a:ext cx="2494971" cy="579989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>
                  <a:solidFill>
                    <a:srgbClr val="0033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Angela C Webster</a:t>
                </a:r>
                <a:endParaRPr kumimoji="0" lang="en-AU" sz="1200" b="1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Alex </a:t>
                </a:r>
                <a:r>
                  <a:rPr kumimoji="0" lang="en-AU" sz="1200" b="1" i="0" u="none" strike="noStrike" cap="none" normalizeH="0" baseline="0" dirty="0" err="1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Peng</a:t>
                </a: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1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Patrick J Kelly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19221059" y="107949831"/>
                <a:ext cx="3464473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10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116831076" y="108849322"/>
                <a:ext cx="3406840" cy="161162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0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0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CANCER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118622549" y="114479060"/>
                <a:ext cx="2501355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2012 Annual Report—35th Edition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2" name="Picture 8" descr="AnzDataHead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50737" y="106672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ANZDATA Footer yell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52124" y="115708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143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547942"/>
              </p:ext>
            </p:extLst>
          </p:nvPr>
        </p:nvGraphicFramePr>
        <p:xfrm>
          <a:off x="2123728" y="116632"/>
          <a:ext cx="4896543" cy="6535210"/>
        </p:xfrm>
        <a:graphic>
          <a:graphicData uri="http://schemas.openxmlformats.org/drawingml/2006/table">
            <a:tbl>
              <a:tblPr/>
              <a:tblGrid>
                <a:gridCol w="945168"/>
                <a:gridCol w="1274292"/>
                <a:gridCol w="840695"/>
                <a:gridCol w="821567"/>
                <a:gridCol w="1014821"/>
              </a:tblGrid>
              <a:tr h="203271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Table 10.1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0236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Standardised incidence ratio of cancer overall, and at different sites, for people </a:t>
                      </a:r>
                      <a:endParaRPr lang="en-AU" sz="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on dialysis in Australia and New Zealand, 1982-2009</a:t>
                      </a:r>
                      <a:endParaRPr lang="en-AU" sz="8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378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ICD-O code*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Cancer site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Observed cases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Expected cases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SIR (95%CI)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sites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2586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1794.66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1.44 (1.39 - 1.50)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C00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lip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15.91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0.13 (0.03 - 0.50)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C01-C14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head and neck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34.71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1.27 (0.94 - 1.70)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C15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oesophagus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25.5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1.61 (1.18 - 2.18)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C16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stomach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43.17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1.55 (1.22 - 1.97)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185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C17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small intestine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5.76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2.60 (1.57 - 4.32)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C18-C21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colorectal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272.61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1.03 (0.92 - 1.16)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C22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liver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19.51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2.41 (1.81 - 3.21)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9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C23-C24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gallbladder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 (0.87 - 2.26)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C25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pancreas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42.25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1.14 (0.86 - 1.51)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C30-31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cavity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2.65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2.26 (1.02 - 5.03)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C32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larynx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14.54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0.83 (0.47 - 1.45)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C33-C34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trachea, bronchus, lung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363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213.48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1.70 (1.53 - 1.88)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C37-C38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thoracic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1.57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2.55 (0.96 - 6.78)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C40-C41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bone &amp; articular cartilage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2.29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2.18 (0.91 - 5.24)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C43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melanoma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157.22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1.03 (0.88 - 1.2)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C45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mesothelioma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13.3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1.13 (0.68 - 1.87)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C46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kaposis</a:t>
                      </a: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sarcoma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8.88 (4.62 - 17.07)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C47-C49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connective &amp; soft tissues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9.86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1.12 (0.62 - 2.01)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C50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breast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153.48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1.28 (1.11 - 1.47)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C53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cervix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9.26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2.81 (1.91 - 4.13)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C54-C55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uterus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25.74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1.36 (0.98 - 1.89)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C56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ovary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17.65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0.96 (0.60 - 1.55)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C51-C52, C57-C58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female genital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5.16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2.71 (1.61 - 4.58)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prostate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366.96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0.58 (0.5 - 0.66)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C62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testis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3.61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0.83 (0.27 - 2.58)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C60, C63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penis &amp; male genital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2.14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 (0.45 - 4.35)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C67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bladder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55.79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3.33 (2.89 - 3.85)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C64-C66, C68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kidney, ureter, urethra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50.12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5.99 (5.35 - 6.70)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C69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eye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4.36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calculable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C70-C72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brain &amp; CNS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23.14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1.34 (0.94 - 1.91)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C73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thyroid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12.95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4.32 (3.33 - 5.62)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C74-75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endocrine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 (5.95 - 20.56)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C81-C85, C96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lymphoma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72.57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1.13 (0.91 - 1.40)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C90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multiple myeloma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24.81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7.09 (6.12 - 8.22)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09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C91-C95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leukaemia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48.57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1.09 (0.83 - 1.43)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specified or unknown primary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62.76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2.26 (1.92 - 2.67)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3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</a:t>
                      </a: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International classification of diseases for oncology topography codes. See </a:t>
                      </a:r>
                      <a:r>
                        <a:rPr lang="en-AU" sz="600" u="sng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"/>
                        </a:rPr>
                        <a:t>http://www.who.int/classifications/icd/adaptations/oncology/en/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868" marR="38868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829050" y="3841750"/>
            <a:ext cx="5864225" cy="79867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061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29999"/>
              </p:ext>
            </p:extLst>
          </p:nvPr>
        </p:nvGraphicFramePr>
        <p:xfrm>
          <a:off x="2051720" y="164158"/>
          <a:ext cx="5040560" cy="6577210"/>
        </p:xfrm>
        <a:graphic>
          <a:graphicData uri="http://schemas.openxmlformats.org/drawingml/2006/table">
            <a:tbl>
              <a:tblPr/>
              <a:tblGrid>
                <a:gridCol w="962174"/>
                <a:gridCol w="1297215"/>
                <a:gridCol w="855819"/>
                <a:gridCol w="836353"/>
                <a:gridCol w="1088999"/>
              </a:tblGrid>
              <a:tr h="171400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Table 10.2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17296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Standardised incidence ratio of cancer overall, and at different sites, for people after first transplant in Australia and New Zealand, 1982-2009</a:t>
                      </a:r>
                      <a:endParaRPr lang="en-AU" sz="9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ICD-O code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Cancer site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Observed cases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Expected cases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SIR (95%CI)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site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867.78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2.51 (2.41 - 2.62)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C00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lip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1.54 (0.94 - 2.52)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C01-C14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head and neck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22.97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3.57 (2.88 - 4.43)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oesophagus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3.93 (2.91 - 5.29)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stomach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1.44 (0.99 - 2.09)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small intestine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2.30 (1.10 - 4.83)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C18-C21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colorectal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125.02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1.92 (1.69 - 2.18)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liver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2.80 (1.91 - 4.12)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C23-C24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gallbladder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2.18 (1.21 - 3.93)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C25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pancreas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1.27 (0.84 - 1.93)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C30-31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nasal cavity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7.93 (4.50 - 13.96)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larynx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1.50 (0.85 - 2.64)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C33-C34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trachea, bronchus, lung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89.64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1.76 (1.51 - 2.06)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C37-C38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thoracic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6.91 (3.30 - 14.50)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C40-C41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bone &amp; articular cartilage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3.72 (1.77 - 7.80)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melanoma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100.66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2.74 (2.44 - 3.09)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mesothelioma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2.15 (1.19 - 3.88)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kaposis sarcoma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22.29 (15.06 - 32.98)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C47-C49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connective &amp; soft tissues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3.72 (2.45 - 5.65)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breast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113.96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1.22 (1.03 - 1.44)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cervix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4.81 (3.58 - 6.47)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C54-C55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uterus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1.69 (1.17 - 2.45)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ovary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1.22 (0.73 - 2.070)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C51-C52, C57-C58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female genital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17.49 (13.26 - 23.08)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prostate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146.8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0.82 (0.68 - 0.98)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testis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1.55 (0.86 - 2.80)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C60, C63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penis &amp; male genital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10.94 (6.06 - 19.75)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bladder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20.38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5.54 (4.61 - 6.67)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C64-C66, C68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kidney, ureter, urethra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25.99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8.58 (7.52 - 9.78)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eye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2.32 (1.04 - 5.16)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C70-C72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brain &amp; CNS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1.56 (1.04 - 2.32)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C73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thyroid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4.12 (3.13 - 5.44)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C74-75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endocrine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9.77 (4.66 - 20.50)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C81-C85, C96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lymphoma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39.82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9.64 (8.73 - 10.66)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C90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multiple myeloma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10.78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2.23 (1.49 - 3.32)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27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C91-C95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leukaemia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1.81 (1.34 - 2.46)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specified or unknown primary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25.04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3.56 (2.89 - 4.38)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8905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*</a:t>
                      </a:r>
                      <a:r>
                        <a:rPr lang="en-AU" sz="5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International classification of diseases for oncology topography codes. See </a:t>
                      </a:r>
                      <a:r>
                        <a:rPr lang="en-AU" sz="500" u="sng" kern="1400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"/>
                        </a:rPr>
                        <a:t>http://www.who.int/classifications/icd/adaptations/oncology/en/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9023" marR="39023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724275" y="3835400"/>
            <a:ext cx="5741988" cy="79533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7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0080" y="620688"/>
            <a:ext cx="7668344" cy="5661248"/>
            <a:chOff x="111013498" y="108444009"/>
            <a:chExt cx="6003152" cy="425108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1013498" y="108444009"/>
              <a:ext cx="1137920" cy="304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10.1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0" name="Picture 4" descr="fig10_1_cumhazard_dialysi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0" t="671" r="-69" b="1007"/>
            <a:stretch>
              <a:fillRect/>
            </a:stretch>
          </p:blipFill>
          <p:spPr bwMode="auto">
            <a:xfrm>
              <a:off x="111024864" y="108761884"/>
              <a:ext cx="5991786" cy="393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67011" y="208297"/>
            <a:ext cx="60293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Figure 10.1 </a:t>
            </a: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Cumulative risk of at least 1 cancer after starting dialysis, for people in Australian and New Zealand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1982-2009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635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648072"/>
            <a:ext cx="7668344" cy="5589240"/>
            <a:chOff x="103196919" y="108297017"/>
            <a:chExt cx="6217282" cy="4425658"/>
          </a:xfrm>
        </p:grpSpPr>
        <p:pic>
          <p:nvPicPr>
            <p:cNvPr id="5123" name="Picture 3" descr="fig10_2_cumhazard_tx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" b="566"/>
            <a:stretch>
              <a:fillRect/>
            </a:stretch>
          </p:blipFill>
          <p:spPr bwMode="auto">
            <a:xfrm>
              <a:off x="103202907" y="108598416"/>
              <a:ext cx="6211294" cy="412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3196919" y="108297017"/>
              <a:ext cx="1137920" cy="290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47664" y="260648"/>
            <a:ext cx="59610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Figure 10.2 </a:t>
            </a: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Cumulative risk of at least 1 cancer after receiving first kidney transplant, for people in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Australian and New Zealand 1982-2009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321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64096" y="792088"/>
            <a:ext cx="7380312" cy="5589240"/>
            <a:chOff x="111042989" y="108253396"/>
            <a:chExt cx="5992637" cy="4406530"/>
          </a:xfrm>
        </p:grpSpPr>
        <p:pic>
          <p:nvPicPr>
            <p:cNvPr id="6147" name="Picture 3" descr="fig10_3_cumhazard_tx_graftfuncti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" t="-331" r="528"/>
            <a:stretch>
              <a:fillRect/>
            </a:stretch>
          </p:blipFill>
          <p:spPr bwMode="auto">
            <a:xfrm>
              <a:off x="111044401" y="108588931"/>
              <a:ext cx="5991225" cy="4070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1042989" y="108253396"/>
              <a:ext cx="1137920" cy="331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10.3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63266" y="328538"/>
            <a:ext cx="59610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Figure 10.3 </a:t>
            </a: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Cumulative risk of at least 1 cancer during kidney transplant function, for people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Australian and New Zealand 1982-2009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359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5616" y="908720"/>
            <a:ext cx="6948264" cy="5301208"/>
            <a:chOff x="103812563" y="107681931"/>
            <a:chExt cx="4966183" cy="362273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3812563" y="107681931"/>
              <a:ext cx="2242820" cy="223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10.4 - A: during dialysis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2" name="Picture 4" descr="fig10_4_cumhazard_dialysis_68_kidne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" t="-1202" r="328"/>
            <a:stretch>
              <a:fillRect/>
            </a:stretch>
          </p:blipFill>
          <p:spPr bwMode="auto">
            <a:xfrm>
              <a:off x="103820259" y="107912207"/>
              <a:ext cx="4958487" cy="339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63266" y="350367"/>
            <a:ext cx="596106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Figure 10.4 </a:t>
            </a: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Cumulative risk of cancer of the renal tract (C64-C66, C68; kidney, ureter, urethra), for people in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Australian and New Zealand 1982-2009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003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63266" y="494383"/>
            <a:ext cx="5961062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Figure 10.4 </a:t>
            </a: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Cumulative risk of cancer of the renal tract (C64-C66, C68; kidney, ureter, urethra), for people in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Australian and New Zealand 1982-2009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52128" y="1124744"/>
            <a:ext cx="6804248" cy="5229200"/>
            <a:chOff x="103796155" y="111464051"/>
            <a:chExt cx="4980514" cy="3533640"/>
          </a:xfrm>
        </p:grpSpPr>
        <p:pic>
          <p:nvPicPr>
            <p:cNvPr id="8196" name="Picture 4" descr="fig10_4_cumhazard_tx_68_kidne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7" t="1210" r="314"/>
            <a:stretch>
              <a:fillRect/>
            </a:stretch>
          </p:blipFill>
          <p:spPr bwMode="auto">
            <a:xfrm>
              <a:off x="103804551" y="111704903"/>
              <a:ext cx="4972118" cy="329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03796155" y="111464051"/>
              <a:ext cx="3539641" cy="238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10.4 - B: after receiving first transplant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821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52128" y="836712"/>
            <a:ext cx="6804248" cy="5085184"/>
            <a:chOff x="110890117" y="108597692"/>
            <a:chExt cx="6322211" cy="4471610"/>
          </a:xfrm>
        </p:grpSpPr>
        <p:pic>
          <p:nvPicPr>
            <p:cNvPr id="9219" name="Picture 3" descr="fig10_5_sir_t_al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56" r="-856"/>
            <a:stretch>
              <a:fillRect/>
            </a:stretch>
          </p:blipFill>
          <p:spPr bwMode="auto">
            <a:xfrm>
              <a:off x="110893891" y="108897374"/>
              <a:ext cx="6318437" cy="417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0890117" y="108597692"/>
              <a:ext cx="4289985" cy="291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10.5 </a:t>
              </a: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Change in cancer risk over time, all cancers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6359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1141</Words>
  <Application>Microsoft Office PowerPoint</Application>
  <PresentationFormat>On-screen Show (4:3)</PresentationFormat>
  <Paragraphs>433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Report 2012 Chapter 10</dc:title>
  <dc:creator>Alan Hurst;ANZDATA Registry</dc:creator>
  <cp:keywords>2012 Chapter 10 Cancer</cp:keywords>
  <cp:lastModifiedBy>Alan Hurst</cp:lastModifiedBy>
  <cp:revision>19</cp:revision>
  <dcterms:created xsi:type="dcterms:W3CDTF">2013-05-21T01:39:49Z</dcterms:created>
  <dcterms:modified xsi:type="dcterms:W3CDTF">2013-08-06T01:14:13Z</dcterms:modified>
</cp:coreProperties>
</file>