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C877-71C1-4BB0-93EB-CC842086E24D}" type="datetimeFigureOut">
              <a:rPr lang="en-AU" smtClean="0"/>
              <a:t>6/08/2013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D2ADC-D0A3-47C8-A9C3-26AE91D526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2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59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24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00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83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5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31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5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80" y="6381328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71468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76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C9B5-D599-444A-B181-C500E283A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1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116632"/>
            <a:ext cx="5832648" cy="6624736"/>
            <a:chOff x="118889137" y="107512230"/>
            <a:chExt cx="6930331" cy="97908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0057796" y="108789831"/>
              <a:ext cx="5474557" cy="7154079"/>
              <a:chOff x="119962260" y="108789831"/>
              <a:chExt cx="5474557" cy="7154079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121665681" y="1101440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Sean Kennedy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Nancy Briggs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Hannah Dent</a:t>
                </a: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Stephen McDonald</a:t>
                </a:r>
                <a:endParaRPr kumimoji="0" lang="en-AU" sz="1200" b="0" i="0" u="none" strike="noStrike" cap="none" normalizeH="0" baseline="0" noProof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22663592" y="108789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19962260" y="109640673"/>
                <a:ext cx="3406840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PAEDIATRIC REPORT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21660949" y="115583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9137" y="107512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90524" y="116548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825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8152" y="692696"/>
            <a:ext cx="6444208" cy="5373216"/>
            <a:chOff x="110437953" y="110610322"/>
            <a:chExt cx="3082232" cy="2362024"/>
          </a:xfrm>
        </p:grpSpPr>
        <p:pic>
          <p:nvPicPr>
            <p:cNvPr id="10243" name="Picture 3" descr="fig11_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" r="546"/>
            <a:stretch>
              <a:fillRect/>
            </a:stretch>
          </p:blipFill>
          <p:spPr bwMode="auto">
            <a:xfrm>
              <a:off x="110437953" y="110894763"/>
              <a:ext cx="3082232" cy="207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441878" y="110610322"/>
              <a:ext cx="11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50977"/>
              </p:ext>
            </p:extLst>
          </p:nvPr>
        </p:nvGraphicFramePr>
        <p:xfrm>
          <a:off x="755576" y="1844824"/>
          <a:ext cx="7664686" cy="2421061"/>
        </p:xfrm>
        <a:graphic>
          <a:graphicData uri="http://schemas.openxmlformats.org/drawingml/2006/table">
            <a:tbl>
              <a:tblPr/>
              <a:tblGrid>
                <a:gridCol w="902933"/>
                <a:gridCol w="680200"/>
                <a:gridCol w="607477"/>
                <a:gridCol w="630960"/>
                <a:gridCol w="675512"/>
                <a:gridCol w="675512"/>
                <a:gridCol w="637984"/>
                <a:gridCol w="713527"/>
                <a:gridCol w="713527"/>
                <a:gridCol w="713527"/>
                <a:gridCol w="713527"/>
              </a:tblGrid>
              <a:tr h="404622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4203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numbers 2002 - 2011</a:t>
                      </a:r>
                      <a:b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and New Zealand</a:t>
                      </a:r>
                      <a:r>
                        <a:rPr lang="en-AU" sz="1200" kern="1400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Recipients &lt;18 Years of Age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272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numbers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818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710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25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836738" y="4289425"/>
            <a:ext cx="6296026" cy="1717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343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82407"/>
              </p:ext>
            </p:extLst>
          </p:nvPr>
        </p:nvGraphicFramePr>
        <p:xfrm>
          <a:off x="737815" y="1142650"/>
          <a:ext cx="7722617" cy="3726510"/>
        </p:xfrm>
        <a:graphic>
          <a:graphicData uri="http://schemas.openxmlformats.org/drawingml/2006/table">
            <a:tbl>
              <a:tblPr/>
              <a:tblGrid>
                <a:gridCol w="1607133"/>
                <a:gridCol w="610044"/>
                <a:gridCol w="603854"/>
                <a:gridCol w="660467"/>
                <a:gridCol w="660467"/>
                <a:gridCol w="636869"/>
                <a:gridCol w="636869"/>
                <a:gridCol w="632161"/>
                <a:gridCol w="594423"/>
                <a:gridCol w="540165"/>
                <a:gridCol w="540165"/>
              </a:tblGrid>
              <a:tr h="477493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72733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Donor Source by Year 2002 - 2011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and  New Zealand</a:t>
                      </a:r>
                      <a:b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(%) of Total Transplants in Recipients &lt;18 Years of Age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237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Donor Source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517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4052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 pre-emptive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(14%)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 not pre-emptive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(50%)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(49%)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(42%)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(50%)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(42%)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(49%)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(44%)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(38%)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(35%)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(26%)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(46%)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DCD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5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831975" y="5857875"/>
            <a:ext cx="6300788" cy="2695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413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98207"/>
              </p:ext>
            </p:extLst>
          </p:nvPr>
        </p:nvGraphicFramePr>
        <p:xfrm>
          <a:off x="611560" y="1052736"/>
          <a:ext cx="7936713" cy="4001113"/>
        </p:xfrm>
        <a:graphic>
          <a:graphicData uri="http://schemas.openxmlformats.org/drawingml/2006/table">
            <a:tbl>
              <a:tblPr/>
              <a:tblGrid>
                <a:gridCol w="1872208"/>
                <a:gridCol w="504056"/>
                <a:gridCol w="495810"/>
                <a:gridCol w="619478"/>
                <a:gridCol w="619478"/>
                <a:gridCol w="621296"/>
                <a:gridCol w="621296"/>
                <a:gridCol w="602471"/>
                <a:gridCol w="647646"/>
                <a:gridCol w="666487"/>
                <a:gridCol w="666487"/>
              </a:tblGrid>
              <a:tr h="483632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35628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Antibody Use for Induction Immunosuppression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Australia and New Zealand 2002 - 2011 Number of Transplant Recipients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&lt;18 Years Receiving Each Agent By Year (% Total New Transplants)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45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19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48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Muromonab-CD3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4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Intravenous immunoglobulin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Anti-CD25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(57%)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(67%)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(67%)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(67%)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(61%)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(88%)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(85%)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(84%)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(89%)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Rituximab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e-DE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cell depleting polyclonal Ab</a:t>
                      </a:r>
                      <a:endParaRPr lang="de-DE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new transplants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754188" y="8791575"/>
            <a:ext cx="6208713" cy="29511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719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620688"/>
            <a:ext cx="5940152" cy="5445224"/>
            <a:chOff x="110994132" y="108046579"/>
            <a:chExt cx="3005855" cy="27369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02703" y="108046579"/>
              <a:ext cx="100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0" name="Picture 4" descr="fig11_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62" r="-2538" b="308"/>
            <a:stretch>
              <a:fillRect/>
            </a:stretch>
          </p:blipFill>
          <p:spPr bwMode="auto">
            <a:xfrm>
              <a:off x="110994132" y="108334513"/>
              <a:ext cx="3005855" cy="2449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068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620688"/>
            <a:ext cx="5868144" cy="5445224"/>
            <a:chOff x="110608876" y="107984777"/>
            <a:chExt cx="2998054" cy="2747331"/>
          </a:xfrm>
        </p:grpSpPr>
        <p:pic>
          <p:nvPicPr>
            <p:cNvPr id="15363" name="Picture 3" descr="fig11_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8" t="-2672" r="-737" b="-18"/>
            <a:stretch>
              <a:fillRect/>
            </a:stretch>
          </p:blipFill>
          <p:spPr bwMode="auto">
            <a:xfrm>
              <a:off x="110612183" y="108273445"/>
              <a:ext cx="2994747" cy="2458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608876" y="107984777"/>
              <a:ext cx="1031847" cy="28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275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6184" y="620688"/>
            <a:ext cx="5868144" cy="5301208"/>
            <a:chOff x="111010773" y="111089039"/>
            <a:chExt cx="2949008" cy="271909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12857" y="111089039"/>
              <a:ext cx="1080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88" name="Picture 4" descr="fig11_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8" t="-903" r="-1842" b="-18"/>
            <a:stretch>
              <a:fillRect/>
            </a:stretch>
          </p:blipFill>
          <p:spPr bwMode="auto">
            <a:xfrm>
              <a:off x="111010773" y="111381583"/>
              <a:ext cx="2949008" cy="2426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723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620688"/>
            <a:ext cx="5868144" cy="5517232"/>
            <a:chOff x="114115443" y="111113316"/>
            <a:chExt cx="2994527" cy="27297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115443" y="111113316"/>
              <a:ext cx="1152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2" name="Picture 4" descr="fig11_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6" t="-49" r="-1826" b="-487"/>
            <a:stretch>
              <a:fillRect/>
            </a:stretch>
          </p:blipFill>
          <p:spPr bwMode="auto">
            <a:xfrm>
              <a:off x="114115916" y="111405872"/>
              <a:ext cx="2994054" cy="2437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095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692696"/>
            <a:ext cx="5796136" cy="5445224"/>
            <a:chOff x="107366889" y="106437144"/>
            <a:chExt cx="2648274" cy="250724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66889" y="106437144"/>
              <a:ext cx="1097100" cy="298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6" name="Picture 4" descr="fig11_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7363" y="106737893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35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648072"/>
            <a:ext cx="5796136" cy="5589240"/>
            <a:chOff x="106577538" y="106448884"/>
            <a:chExt cx="2647800" cy="250614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578249" y="106448884"/>
              <a:ext cx="1097100" cy="298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460" name="Picture 4" descr="fig11_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77538" y="106748525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521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1556792"/>
            <a:ext cx="7704856" cy="2952328"/>
            <a:chOff x="106838705" y="108928841"/>
            <a:chExt cx="6521784" cy="243338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45699" y="108928841"/>
              <a:ext cx="1113480" cy="2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fig_11_1au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8705" y="109197950"/>
              <a:ext cx="3234783" cy="2156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fig_11_1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072" y="109199948"/>
              <a:ext cx="3243417" cy="216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898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28192" y="620688"/>
            <a:ext cx="5652120" cy="5445224"/>
            <a:chOff x="103746384" y="109263054"/>
            <a:chExt cx="2648274" cy="2506536"/>
          </a:xfrm>
        </p:grpSpPr>
        <p:pic>
          <p:nvPicPr>
            <p:cNvPr id="20483" name="Picture 3" descr="fig11_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46922" y="109563144"/>
              <a:ext cx="2647736" cy="2206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3746384" y="109263054"/>
              <a:ext cx="1097100" cy="298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49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4176" y="620688"/>
            <a:ext cx="5940152" cy="5301208"/>
            <a:chOff x="106577538" y="109263053"/>
            <a:chExt cx="2647736" cy="2506537"/>
          </a:xfrm>
        </p:grpSpPr>
        <p:pic>
          <p:nvPicPr>
            <p:cNvPr id="21507" name="Picture 3" descr="fig11_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77538" y="109563144"/>
              <a:ext cx="2647736" cy="2206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578247" y="109263053"/>
              <a:ext cx="1097100" cy="298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18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6948264" cy="5301208"/>
            <a:chOff x="108212127" y="112004709"/>
            <a:chExt cx="3753477" cy="277175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214789" y="112004709"/>
              <a:ext cx="10293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2" name="Picture 4" descr="fig11_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" r="12" b="688"/>
            <a:stretch>
              <a:fillRect/>
            </a:stretch>
          </p:blipFill>
          <p:spPr bwMode="auto">
            <a:xfrm>
              <a:off x="108212127" y="112290776"/>
              <a:ext cx="3753477" cy="2485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160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60518"/>
              </p:ext>
            </p:extLst>
          </p:nvPr>
        </p:nvGraphicFramePr>
        <p:xfrm>
          <a:off x="1403648" y="620686"/>
          <a:ext cx="6290503" cy="4818946"/>
        </p:xfrm>
        <a:graphic>
          <a:graphicData uri="http://schemas.openxmlformats.org/drawingml/2006/table">
            <a:tbl>
              <a:tblPr/>
              <a:tblGrid>
                <a:gridCol w="1991783"/>
                <a:gridCol w="1053134"/>
                <a:gridCol w="1053134"/>
                <a:gridCol w="1096226"/>
                <a:gridCol w="1096226"/>
              </a:tblGrid>
              <a:tr h="399185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11.22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22337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 and Graft 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Recipients Aged &lt;18 Years 2002 - 2011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185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01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879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 Survival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2002-03 (n=83)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[85-97]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[85-97]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[83-96]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[83-96]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2004-05 (n=87)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[92-100]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[91-99]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[89-99]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2006-07 (n=61)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[89-100]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[89-100]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2008-09 (n=88)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2010-11 (n=89)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[87-100]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9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Survival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2002-03 (n=83)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[83-96]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[82-95]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[79-93]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[70-88]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2004-05 (n=87)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[90-99]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[88-98]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[79-94]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[66-84]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2006-07 (n=61)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[83-97]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[79-95]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[70-90]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[68-88]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2008-09 (n=88)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[87-98]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[87-98]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[76-92]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2010-11 (n=89)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[86-99]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124825" y="4122738"/>
            <a:ext cx="4084638" cy="3146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715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08394"/>
              </p:ext>
            </p:extLst>
          </p:nvPr>
        </p:nvGraphicFramePr>
        <p:xfrm>
          <a:off x="1374983" y="620688"/>
          <a:ext cx="6365369" cy="4470061"/>
        </p:xfrm>
        <a:graphic>
          <a:graphicData uri="http://schemas.openxmlformats.org/drawingml/2006/table">
            <a:tbl>
              <a:tblPr/>
              <a:tblGrid>
                <a:gridCol w="1543697"/>
                <a:gridCol w="943580"/>
                <a:gridCol w="943580"/>
                <a:gridCol w="939871"/>
                <a:gridCol w="939871"/>
                <a:gridCol w="1054770"/>
              </a:tblGrid>
              <a:tr h="470562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5948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Causes of Graft Failure 2002 - 2011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Age at Transplant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255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Reason for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Failure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(Years)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961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0-4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5-9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10-14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15-17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Rejection - Acute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Rejection - CAN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(31%)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(52%)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 rejection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reasons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Recurrent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Non-compliance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1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 with function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3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116888" y="7546975"/>
            <a:ext cx="4089400" cy="2449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8775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24386"/>
              </p:ext>
            </p:extLst>
          </p:nvPr>
        </p:nvGraphicFramePr>
        <p:xfrm>
          <a:off x="1296817" y="730181"/>
          <a:ext cx="6443535" cy="4715043"/>
        </p:xfrm>
        <a:graphic>
          <a:graphicData uri="http://schemas.openxmlformats.org/drawingml/2006/table">
            <a:tbl>
              <a:tblPr/>
              <a:tblGrid>
                <a:gridCol w="1562655"/>
                <a:gridCol w="955172"/>
                <a:gridCol w="955172"/>
                <a:gridCol w="951410"/>
                <a:gridCol w="951410"/>
                <a:gridCol w="1067716"/>
              </a:tblGrid>
              <a:tr h="48608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11.24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4733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Causes of Graft Failure 2002 - 2011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Age at Failure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881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Reason for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Failure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(Years)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931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0-4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5-9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10-14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15-17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Rejection - Acute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Rejection - CAN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(43%)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(56%)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(44%)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 rejection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reasons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(75%)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Recurrent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Non-compliance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7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 with function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7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096250" y="10042525"/>
            <a:ext cx="4102100" cy="25796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846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692696"/>
            <a:ext cx="6156176" cy="5085184"/>
            <a:chOff x="103808371" y="112039596"/>
            <a:chExt cx="2897719" cy="2204724"/>
          </a:xfrm>
        </p:grpSpPr>
        <p:pic>
          <p:nvPicPr>
            <p:cNvPr id="26627" name="Picture 3" descr="fig11_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2" b="1433"/>
            <a:stretch>
              <a:fillRect/>
            </a:stretch>
          </p:blipFill>
          <p:spPr bwMode="auto">
            <a:xfrm>
              <a:off x="103809985" y="112334463"/>
              <a:ext cx="2896105" cy="1909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3808371" y="112039596"/>
              <a:ext cx="1097100" cy="298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743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8152" y="692696"/>
            <a:ext cx="6444208" cy="5445224"/>
            <a:chOff x="107169048" y="112096132"/>
            <a:chExt cx="2824868" cy="2165198"/>
          </a:xfrm>
        </p:grpSpPr>
        <p:pic>
          <p:nvPicPr>
            <p:cNvPr id="27651" name="Picture 3" descr="fig11_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" b="523"/>
            <a:stretch>
              <a:fillRect/>
            </a:stretch>
          </p:blipFill>
          <p:spPr bwMode="auto">
            <a:xfrm>
              <a:off x="107169048" y="112397855"/>
              <a:ext cx="2824868" cy="186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169725" y="112096132"/>
              <a:ext cx="1097100" cy="298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198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23256"/>
              </p:ext>
            </p:extLst>
          </p:nvPr>
        </p:nvGraphicFramePr>
        <p:xfrm>
          <a:off x="827584" y="764704"/>
          <a:ext cx="7390640" cy="4752566"/>
        </p:xfrm>
        <a:graphic>
          <a:graphicData uri="http://schemas.openxmlformats.org/drawingml/2006/table">
            <a:tbl>
              <a:tblPr/>
              <a:tblGrid>
                <a:gridCol w="1654259"/>
                <a:gridCol w="627932"/>
                <a:gridCol w="621561"/>
                <a:gridCol w="679833"/>
                <a:gridCol w="679833"/>
                <a:gridCol w="655544"/>
                <a:gridCol w="655544"/>
                <a:gridCol w="650698"/>
                <a:gridCol w="611855"/>
                <a:gridCol w="553581"/>
              </a:tblGrid>
              <a:tr h="456566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11.27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4057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Type of Rejection 2002 - 2010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6933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&lt;6 months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Post 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31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3557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biopsy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4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2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ABMR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Cellular + ABMR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01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6-24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Post 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21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biopsy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5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6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ABMR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Cellular + ABMR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161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NOTE: Not collected until Oct 2003.  ABMR - antibody-mediated rejection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401763" y="7466013"/>
            <a:ext cx="5851526" cy="35956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53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1556792"/>
            <a:ext cx="7704856" cy="3024336"/>
            <a:chOff x="103069137" y="111536064"/>
            <a:chExt cx="6507432" cy="239704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069137" y="111536064"/>
              <a:ext cx="1129420" cy="26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fig_11_2au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" b="209"/>
            <a:stretch>
              <a:fillRect/>
            </a:stretch>
          </p:blipFill>
          <p:spPr bwMode="auto">
            <a:xfrm>
              <a:off x="103072349" y="111790789"/>
              <a:ext cx="3227066" cy="214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fig_11_2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" b="891"/>
            <a:stretch>
              <a:fillRect/>
            </a:stretch>
          </p:blipFill>
          <p:spPr bwMode="auto">
            <a:xfrm>
              <a:off x="106332716" y="111790788"/>
              <a:ext cx="3243853" cy="212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98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08863"/>
              </p:ext>
            </p:extLst>
          </p:nvPr>
        </p:nvGraphicFramePr>
        <p:xfrm>
          <a:off x="1547664" y="44624"/>
          <a:ext cx="6021520" cy="6427209"/>
        </p:xfrm>
        <a:graphic>
          <a:graphicData uri="http://schemas.openxmlformats.org/drawingml/2006/table">
            <a:tbl>
              <a:tblPr/>
              <a:tblGrid>
                <a:gridCol w="2061080"/>
                <a:gridCol w="510286"/>
                <a:gridCol w="827035"/>
                <a:gridCol w="840142"/>
                <a:gridCol w="840142"/>
                <a:gridCol w="942835"/>
              </a:tblGrid>
              <a:tr h="441666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79" marR="71879" marT="71879" marB="7187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2602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Causes of End Stage Kidney Disease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 Children and Adolescents  2006 - 2011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231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(Years)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6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0-4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5-9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10-14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15-17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06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Glomerulonephritis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(39%)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(30%)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0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Familial Glomerulonephritis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4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Reflux Nephropathy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Polycystic Kidney Disease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4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Medullary Cystic Disease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Posterior Urethral Valve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4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Haemolytic Uraemic Syndrome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Hypoplasia / Dysplasia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(21%)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Diabetes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Cortical Necrosis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Interstitial Nephritis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0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Cystinosis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Uncertain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Miscellaneous / Other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(16%)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17" marR="36517" marT="36517" marB="3651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504113" y="4625975"/>
            <a:ext cx="4705350" cy="4533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9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71664"/>
              </p:ext>
            </p:extLst>
          </p:nvPr>
        </p:nvGraphicFramePr>
        <p:xfrm>
          <a:off x="1117805" y="1040976"/>
          <a:ext cx="6766563" cy="3770860"/>
        </p:xfrm>
        <a:graphic>
          <a:graphicData uri="http://schemas.openxmlformats.org/drawingml/2006/table">
            <a:tbl>
              <a:tblPr/>
              <a:tblGrid>
                <a:gridCol w="1509979"/>
                <a:gridCol w="648072"/>
                <a:gridCol w="720080"/>
                <a:gridCol w="594727"/>
                <a:gridCol w="811866"/>
                <a:gridCol w="766753"/>
                <a:gridCol w="857543"/>
                <a:gridCol w="857543"/>
              </a:tblGrid>
              <a:tr h="527733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26542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Modality of Initial Renal Replacement Therapy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By Year of First Treatment - Australia and New Zealand &lt; 18 Years of Age at First Treatment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853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Current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27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863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0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(41</a:t>
                      </a:r>
                      <a:r>
                        <a:rPr lang="en-AU" sz="10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(37%)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Peritoneal 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(51%)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(54%)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(40%)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(43%)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 (44%)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4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(20%)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(19%)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77850" y="4991100"/>
            <a:ext cx="5035550" cy="22907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481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93164"/>
              </p:ext>
            </p:extLst>
          </p:nvPr>
        </p:nvGraphicFramePr>
        <p:xfrm>
          <a:off x="712323" y="1340768"/>
          <a:ext cx="7820117" cy="3530136"/>
        </p:xfrm>
        <a:graphic>
          <a:graphicData uri="http://schemas.openxmlformats.org/drawingml/2006/table">
            <a:tbl>
              <a:tblPr/>
              <a:tblGrid>
                <a:gridCol w="1187997"/>
                <a:gridCol w="908220"/>
                <a:gridCol w="933605"/>
                <a:gridCol w="933605"/>
                <a:gridCol w="913428"/>
                <a:gridCol w="913428"/>
                <a:gridCol w="1014917"/>
                <a:gridCol w="1014917"/>
              </a:tblGrid>
              <a:tr h="54639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84252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Modality of Treatment for all Patients in 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&lt; 18 Years of Age at 31st December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269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Current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060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20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5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(11%)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Peritoneal 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(12%)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(18%)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(17%)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(18%)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(15%)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(24%)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 (18%)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43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 (80%)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 (74%)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 (72%)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(73%)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(75%)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 (76%)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1418 (75%)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981075" y="8677275"/>
            <a:ext cx="5443538" cy="19700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726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92696"/>
            <a:ext cx="6516216" cy="5445224"/>
            <a:chOff x="107097452" y="107923399"/>
            <a:chExt cx="3054960" cy="2305265"/>
          </a:xfrm>
        </p:grpSpPr>
        <p:pic>
          <p:nvPicPr>
            <p:cNvPr id="7171" name="Picture 3" descr="fig11_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7452" y="108192024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100166" y="107923399"/>
              <a:ext cx="1113480" cy="26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881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92696"/>
            <a:ext cx="6588224" cy="5445224"/>
            <a:chOff x="110394811" y="107924643"/>
            <a:chExt cx="3055420" cy="2302865"/>
          </a:xfrm>
        </p:grpSpPr>
        <p:pic>
          <p:nvPicPr>
            <p:cNvPr id="8195" name="Picture 3" descr="fig11_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95271" y="108190868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394811" y="107924643"/>
              <a:ext cx="1113480" cy="26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35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92696"/>
            <a:ext cx="6732240" cy="5445224"/>
            <a:chOff x="107211574" y="110646491"/>
            <a:chExt cx="3057854" cy="232129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11574" y="110646491"/>
              <a:ext cx="11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11.8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11_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14468" y="110931150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37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1891</Words>
  <Application>Microsoft Office PowerPoint</Application>
  <PresentationFormat>On-screen Show (4:3)</PresentationFormat>
  <Paragraphs>773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11</dc:title>
  <dc:creator>Alan Hurst;ANZDATA Registry</dc:creator>
  <cp:keywords>2012 Chapter 11 Paediatric</cp:keywords>
  <cp:lastModifiedBy>Alan Hurst</cp:lastModifiedBy>
  <cp:revision>34</cp:revision>
  <dcterms:created xsi:type="dcterms:W3CDTF">2013-05-07T02:21:20Z</dcterms:created>
  <dcterms:modified xsi:type="dcterms:W3CDTF">2013-08-06T01:42:38Z</dcterms:modified>
</cp:coreProperties>
</file>