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2514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CCD63-B7D9-4180-ABC3-F88E914B6A56}" type="datetimeFigureOut">
              <a:rPr lang="en-AU" smtClean="0"/>
              <a:t>5/08/2013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C539-5A73-4A68-ADB0-83DD5678CD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30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FC539-5A73-4A68-ADB0-83DD5678CD3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89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2895600" cy="365125"/>
          </a:xfrm>
        </p:spPr>
        <p:txBody>
          <a:bodyPr/>
          <a:lstStyle>
            <a:lvl1pPr>
              <a:defRPr sz="900" baseline="0"/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99460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EBB37A-B4EB-449E-BF67-56ACA4BDD533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47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9ED0D-40EC-475D-80AB-41333536F819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80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90266-A146-4FAF-B4B0-1C3C5CC81C60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88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B5B3ED-3B1B-47D1-A9D9-514553D02CAE}" type="datetime1">
              <a:rPr lang="en-AU" smtClean="0"/>
              <a:t>5/08/2013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94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7EF08-99F9-4549-904E-AF7D1916715C}" type="datetime1">
              <a:rPr lang="en-AU" smtClean="0"/>
              <a:t>5/08/2013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59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1FD7A-C346-4BFB-B192-6E2B07B8A57B}" type="datetime1">
              <a:rPr lang="en-AU" smtClean="0"/>
              <a:t>5/08/2013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86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D69FA-29F0-4663-ACC7-7CB82DFBE15D}" type="datetime1">
              <a:rPr lang="en-AU" smtClean="0"/>
              <a:t>5/08/2013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3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162D7D-40A3-4904-95A6-948153A3C319}" type="datetime1">
              <a:rPr lang="en-AU" smtClean="0"/>
              <a:t>5/08/2013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68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DA16E-BDDE-44ED-9F4B-74158A04286D}" type="datetime1">
              <a:rPr lang="en-AU" smtClean="0"/>
              <a:t>5/08/2013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7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72BA35-7B6A-4F19-AE2C-DC413F24DEB7}" type="datetime1">
              <a:rPr lang="en-AU" smtClean="0"/>
              <a:t>5/08/2013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06943A-54D8-4ADA-B29E-FB1E114FCF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56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16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ANZDATA Registry Annual Report 2012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88" y="6237312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597655" y="-7543"/>
            <a:ext cx="6048672" cy="6408712"/>
            <a:chOff x="116757937" y="106696230"/>
            <a:chExt cx="6930331" cy="9790836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117833812" y="107973831"/>
              <a:ext cx="5567341" cy="7505198"/>
              <a:chOff x="117738276" y="107973831"/>
              <a:chExt cx="5567341" cy="7505198"/>
            </a:xfrm>
          </p:grpSpPr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119441696" y="109679133"/>
                <a:ext cx="2494971" cy="579989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Blair Grace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Kylie Hurst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Stephen McDonald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120532392" y="107973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117738276" y="108873322"/>
                <a:ext cx="3406840" cy="161162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STOCK AND FLOW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119529749" y="114767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40" name="Picture 16" descr="AnzDataHea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7937" y="10669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1" name="Picture 17" descr="ANZDATA Footer yell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9324" y="11573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11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2525713" y="2987675"/>
            <a:ext cx="5903912" cy="33369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525713" y="3721100"/>
            <a:ext cx="5903912" cy="3378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11107"/>
              </p:ext>
            </p:extLst>
          </p:nvPr>
        </p:nvGraphicFramePr>
        <p:xfrm>
          <a:off x="473310" y="979641"/>
          <a:ext cx="8059130" cy="4537591"/>
        </p:xfrm>
        <a:graphic>
          <a:graphicData uri="http://schemas.openxmlformats.org/drawingml/2006/table">
            <a:tbl>
              <a:tblPr/>
              <a:tblGrid>
                <a:gridCol w="1283664"/>
                <a:gridCol w="898831"/>
                <a:gridCol w="835549"/>
                <a:gridCol w="935239"/>
                <a:gridCol w="793479"/>
                <a:gridCol w="1009382"/>
                <a:gridCol w="1174456"/>
                <a:gridCol w="1128530"/>
              </a:tblGrid>
              <a:tr h="385371">
                <a:tc gridSpan="8">
                  <a:txBody>
                    <a:bodyPr/>
                    <a:lstStyle/>
                    <a:p>
                      <a:pPr marR="0" indent="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1.9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81872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National and State Stock and Flow   1-Jan-2011 to 31-Dec-2011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(31-Dec-2010 Figures)</a:t>
                      </a: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9767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State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Operations 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Deaths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Dependent  +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Functioning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Transplants # </a:t>
                      </a: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</a:t>
                      </a: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+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0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115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443 (448)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 (141)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 (296)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(39)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 (2001)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1699 (1626)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3704 (3627)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27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761 (721)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 (239)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475 (454)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(57)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3555 (3484)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2466 (2370)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6021 (5854)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4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Aust. Capital Territory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(53)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(21)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(27)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 (245)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 (213)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479 (458)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595 (573)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 (247)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 (298)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(28)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2693 (2612)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2327 (2177)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5020 (4789)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4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(47)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(31)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 (28)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(192)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(205)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424 (397)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7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 (179)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 (82)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(115)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(24)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712 (676)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929 (904)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1641 (1580)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7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 (65)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(43)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 (441)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(69)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537 (510)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 (233)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(80)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 (153)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(61)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1097 (1026)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857 (813)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1954 (1839)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9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2453 (2319)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828 (846)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1476 (1414)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(179)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10998 (10677)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8782 (8377)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19780 (19054)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40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6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 (512)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 (110)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 (319)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(35)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2381 (2385)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1453 (1410)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3834 (3795)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31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 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 lost to follow-up are not included             </a:t>
                      </a: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Resident State          + Point Prevalence at 31 December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2525713" y="3756025"/>
            <a:ext cx="5903912" cy="33067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09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065588" y="5788025"/>
            <a:ext cx="4981575" cy="60420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92667"/>
              </p:ext>
            </p:extLst>
          </p:nvPr>
        </p:nvGraphicFramePr>
        <p:xfrm>
          <a:off x="1403648" y="116632"/>
          <a:ext cx="6408712" cy="6336433"/>
        </p:xfrm>
        <a:graphic>
          <a:graphicData uri="http://schemas.openxmlformats.org/drawingml/2006/table">
            <a:tbl>
              <a:tblPr/>
              <a:tblGrid>
                <a:gridCol w="621662"/>
                <a:gridCol w="926355"/>
                <a:gridCol w="923658"/>
                <a:gridCol w="926355"/>
                <a:gridCol w="972678"/>
                <a:gridCol w="1019002"/>
                <a:gridCol w="1019002"/>
              </a:tblGrid>
              <a:tr h="302017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1.10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60530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Prevalent Transplant and Dialysis Patients   1985 to 2011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Country of Transplant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Per Million Population at 31 December)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711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064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 #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Dialysis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 #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Dialysis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309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3493 (202)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3138 (182)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6631 (384)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607 (174)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 (180)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1237 (354)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09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3699 (211)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3383 (193)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7082 (405)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677 (192)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674 (191)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1351 (383)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09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3872 (219)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3703 (210)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7575 (429)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705 (197)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721 (202)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1426 (399)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01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4064 (228)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4099 (230)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8163 (457)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731 (202)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784 (217)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1515 (419)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07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4236 (234)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4518 (250)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8754 (484)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783 (213)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850 (231)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1633 (445)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4450 (243)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4882 (267)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9332 (510)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824 (221)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934 (250)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1758 (471)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09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4698 (254)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5190 (280)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9888 (534)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882 (233)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1017 (269)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1899 (502)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09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4923 (263)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5536 (296)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10459 (559)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936 (245)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1126 (295)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2062 (540)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309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5093 (269)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6019 (318)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11112 (587)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983 (256)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1230 (321)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2213 (577)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5296 (277)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6409 (335)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11705 (611)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1023 (265)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1331 (345)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2354 (610)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5509 (284)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6851 (353)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12360 (637)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1063 (274)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1462 (377)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2525 (651)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2002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5784 (294)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7263 (370)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13047 (664)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1116 (283)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1594 (404)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2710 (686)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6006 (302)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7719 (388)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13725 (690)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1168 (290)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1711 (425)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2879 (715)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6295 (313)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8004 (398)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14299 (711)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1221 (299)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1774 (434)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2995 (733)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4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6548 (321)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8641 (424)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15189 (745)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1239 (300)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1878 (454)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3117 (754)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47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6862 (332)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9262 (448)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16124 (779)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1247 (298)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1997 (477)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3244 (775)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59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7115 (339)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9730 (463)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16845 (802)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1283 (303)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2071 (490)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3354 (793)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47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7501 (351)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10166 (475)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17667 (826)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1348 (316)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2106 (493)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3454 (809)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71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7891 (362)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10451 (480)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18342 (842)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1399 (324)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2280 (528)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3679 (852)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1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8350 (378)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10677 (484)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19027 (862)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1437 (329)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2385 (546)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3822 (875)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71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8753 (392)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10998 (493)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19751 (885)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 (336)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2381 (541)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3862 (877)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12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Patients Lost of Follow-up are not included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19" marR="16019" marT="16019" marB="1601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713163" y="6669088"/>
            <a:ext cx="4981575" cy="50847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00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814763" y="3363913"/>
            <a:ext cx="5114925" cy="6149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76256" cy="4947518"/>
            <a:chOff x="107511076" y="105757285"/>
            <a:chExt cx="2499795" cy="197717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 rot="10800000" flipV="1">
              <a:off x="107514338" y="105757285"/>
              <a:ext cx="115824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1.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Australia Prevalent Patients per Mill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" b="365"/>
            <a:stretch>
              <a:fillRect/>
            </a:stretch>
          </p:blipFill>
          <p:spPr bwMode="auto">
            <a:xfrm>
              <a:off x="107511076" y="106067901"/>
              <a:ext cx="2499795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45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620688"/>
            <a:ext cx="6804248" cy="5523582"/>
            <a:chOff x="110190877" y="105755609"/>
            <a:chExt cx="2501123" cy="198120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 rot="10800000" flipV="1">
              <a:off x="110190877" y="105755609"/>
              <a:ext cx="115824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</a:t>
              </a: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1.</a:t>
              </a: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New Zealand Prevalent Patients per Mill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" b="365"/>
            <a:stretch>
              <a:fillRect/>
            </a:stretch>
          </p:blipFill>
          <p:spPr bwMode="auto">
            <a:xfrm>
              <a:off x="110192205" y="106070252"/>
              <a:ext cx="2499795" cy="166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87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84871"/>
              </p:ext>
            </p:extLst>
          </p:nvPr>
        </p:nvGraphicFramePr>
        <p:xfrm>
          <a:off x="1331640" y="188640"/>
          <a:ext cx="5832647" cy="6266770"/>
        </p:xfrm>
        <a:graphic>
          <a:graphicData uri="http://schemas.openxmlformats.org/drawingml/2006/table">
            <a:tbl>
              <a:tblPr/>
              <a:tblGrid>
                <a:gridCol w="1587283"/>
                <a:gridCol w="820998"/>
                <a:gridCol w="823403"/>
                <a:gridCol w="840767"/>
                <a:gridCol w="799725"/>
                <a:gridCol w="960471"/>
              </a:tblGrid>
              <a:tr h="316180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1.13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37198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Comparison of Prevalent Transplant and Dialysis Dependent Patients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2007 - 2011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Per Million Population at 31 December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050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39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Transplants #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1403 (336)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1483 (347)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1554 (356)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1626 (368)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1699 (380)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Wales*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2034 (305)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2131 (315)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2234 (326)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2370 (342)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2466 (352)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Aust. Capital Territory*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 (353)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 (355)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(352)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 (371)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 (369)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1766 (339)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1887 (357)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2025 (375)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2177 (398)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2327 (420)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 (334)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 (359)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(381)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 (403)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 (430)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785 (496)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831 (520)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863 (535)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904 (555)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929 (567)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(363)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 (335)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 (295)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(300)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(298)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8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703 (333)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 (341)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782 (348)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 (354)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857 (364)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3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7128 (339)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7526 (352)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7916 (364)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8377 (380)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8782 (393)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01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064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21212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1270 (300)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1323 (310)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1374 (318)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1410 (323)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1453 (330)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48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#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By Resident State and Country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0645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Dialysis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1807 (433)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1885 (441)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1957 (448)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2001 (452)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 (448)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Wales*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3194 (478)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3360 (497)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3426 (500)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3484 (503)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3555 (508)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Aust. Capital Territory*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 (391)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 (422)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 (423)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 (427)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 (453)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2412 (463)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2485 (469)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2528 (469)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2612 (478)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2693 (487)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 (355)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 (359)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(395)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(378)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(399)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626 (396)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 (394)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683 (423)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676 (415)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712 (435)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 (1711)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 (1801)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417 (1838)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441 (1915)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 (2023)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933 (441)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994 (456)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1002 (446)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1026 (447)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1097 (466)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31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9730 (463)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10166 (475)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10451 (480)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10677 (484)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10998 (493)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4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21212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2071 (490)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2106 (493)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2280 (528)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2385 (546)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2381 (541)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218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64148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 </a:t>
                      </a: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 population excludes residents of the Southern Area Health Service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ACT population includes residents of the Southern Area Health Service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(Medical services in the ACT service this Southern Area Region)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Transplanted patients lost to follow up have been excluded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3243" marR="13243" marT="13243" marB="1324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814763" y="5575300"/>
            <a:ext cx="5114925" cy="6149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95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640" y="404664"/>
            <a:ext cx="6443662" cy="974725"/>
            <a:chOff x="107053027" y="105749113"/>
            <a:chExt cx="6444008" cy="108045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055595" y="106067570"/>
              <a:ext cx="644144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Comparison of Transplant and Dialysis Dependent Patients  200</a:t>
              </a: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6</a:t>
              </a: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- 20</a:t>
              </a: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Note: Y scales vary between states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7053027" y="105749113"/>
              <a:ext cx="1186815" cy="31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1.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21" name="Picture 5" descr="Queensland Prevalent Patients per Mi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>
            <a:fillRect/>
          </a:stretch>
        </p:blipFill>
        <p:spPr bwMode="auto">
          <a:xfrm>
            <a:off x="791908" y="1268760"/>
            <a:ext cx="7524508" cy="501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1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w South Wales Prevalent Patients per Mi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>
            <a:fillRect/>
          </a:stretch>
        </p:blipFill>
        <p:spPr bwMode="auto">
          <a:xfrm>
            <a:off x="395536" y="1268760"/>
            <a:ext cx="8280112" cy="552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331640" y="404664"/>
            <a:ext cx="6443662" cy="974725"/>
            <a:chOff x="107053027" y="105749113"/>
            <a:chExt cx="6444008" cy="108045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055595" y="106067570"/>
              <a:ext cx="644144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Comparison of Transplant and Dialysis Dependent Patients  200</a:t>
              </a: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6</a:t>
              </a: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- 20</a:t>
              </a: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Note: Y scales vary between states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07053027" y="105749113"/>
              <a:ext cx="1186815" cy="31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1.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64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331640" y="404664"/>
            <a:ext cx="6443662" cy="974725"/>
            <a:chOff x="107053027" y="105749113"/>
            <a:chExt cx="6444008" cy="108045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055595" y="106067570"/>
              <a:ext cx="644144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Comparison of Transplant and Dialysis Dependent Patients  200</a:t>
              </a: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6</a:t>
              </a: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 - 20</a:t>
              </a:r>
              <a:r>
                <a:rPr kumimoji="0" lang="en-A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Note: Y scales vary between states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07053027" y="105749113"/>
              <a:ext cx="1186815" cy="31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1.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266" name="Picture 2" descr="Australian Capital Territory Prevalent Patients per Mi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>
            <a:fillRect/>
          </a:stretch>
        </p:blipFill>
        <p:spPr bwMode="auto">
          <a:xfrm>
            <a:off x="827584" y="1268760"/>
            <a:ext cx="7524508" cy="501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156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31640" y="260648"/>
            <a:ext cx="6443662" cy="974725"/>
            <a:chOff x="107053027" y="105749113"/>
            <a:chExt cx="6444008" cy="108045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7055595" y="106067570"/>
              <a:ext cx="644144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Comparison of Transplant and Dialysis Dependent Patients  200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6</a:t>
              </a: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 - 20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Note: Y scales vary between states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7053027" y="105749113"/>
              <a:ext cx="1186815" cy="31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2290" name="Picture 2" descr="Victorian Prevalent Patients per Mi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>
            <a:fillRect/>
          </a:stretch>
        </p:blipFill>
        <p:spPr bwMode="auto">
          <a:xfrm>
            <a:off x="611560" y="1268760"/>
            <a:ext cx="7961335" cy="530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37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68698" y="260648"/>
            <a:ext cx="6443662" cy="974725"/>
            <a:chOff x="107053027" y="105749113"/>
            <a:chExt cx="6444008" cy="108045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7055595" y="106067570"/>
              <a:ext cx="644144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Comparison of Transplant and Dialysis Dependent Patients  200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6</a:t>
              </a: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 - 20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Note: Y scales vary between states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7053027" y="105749113"/>
              <a:ext cx="1186815" cy="31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314" name="Picture 2" descr="Tasmania Prevalent Patients per Mi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>
            <a:fillRect/>
          </a:stretch>
        </p:blipFill>
        <p:spPr bwMode="auto">
          <a:xfrm>
            <a:off x="755972" y="1289794"/>
            <a:ext cx="7632452" cy="509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29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55065"/>
              </p:ext>
            </p:extLst>
          </p:nvPr>
        </p:nvGraphicFramePr>
        <p:xfrm>
          <a:off x="1259633" y="620690"/>
          <a:ext cx="6552727" cy="5616621"/>
        </p:xfrm>
        <a:graphic>
          <a:graphicData uri="http://schemas.openxmlformats.org/drawingml/2006/table">
            <a:tbl>
              <a:tblPr/>
              <a:tblGrid>
                <a:gridCol w="1903873"/>
                <a:gridCol w="980421"/>
                <a:gridCol w="899192"/>
                <a:gridCol w="923087"/>
                <a:gridCol w="865385"/>
                <a:gridCol w="980769"/>
              </a:tblGrid>
              <a:tr h="365853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 Figure 1.1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7418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Flow Summary 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Per Million Population at 31st December)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* Country of Transplant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93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184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New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2382 (113)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2549 (119)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2421 (111)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2319 (105)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2453 (110)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New Transplants  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615 (29)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 (38)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773 (35)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846 (38)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 (37)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Living Donor Transplants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Subsequent Transplants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Deaths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Dialysis Patients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Transplant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6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New Patients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468 (111)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497 (116)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 (135)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 (117)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 (108)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New Transplants  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 (29)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 (29)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(28)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(25)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 (27)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Living Donor Transplants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Subsequent Transplants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Deaths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8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Dialysis Patients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4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Transplant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74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68698" y="260648"/>
            <a:ext cx="6443662" cy="974725"/>
            <a:chOff x="107053027" y="105749113"/>
            <a:chExt cx="6444008" cy="108045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7055595" y="106067570"/>
              <a:ext cx="644144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Comparison of Transplant and Dialysis Dependent Patients  200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6</a:t>
              </a: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 - 20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Note: Y scales vary between states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7053027" y="105749113"/>
              <a:ext cx="1186815" cy="31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4338" name="Picture 2" descr="South Australia Prevalent Patients per Mi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>
            <a:fillRect/>
          </a:stretch>
        </p:blipFill>
        <p:spPr bwMode="auto">
          <a:xfrm>
            <a:off x="684101" y="1268760"/>
            <a:ext cx="7848339" cy="52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75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31640" y="260648"/>
            <a:ext cx="6443662" cy="974725"/>
            <a:chOff x="107053027" y="105749113"/>
            <a:chExt cx="6444008" cy="108045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7055595" y="106067570"/>
              <a:ext cx="644144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Comparison of Transplant and Dialysis Dependent Patients  200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6</a:t>
              </a: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 - 20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Note: Y scales vary between states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7053027" y="105749113"/>
              <a:ext cx="1186815" cy="31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362" name="Picture 2" descr="Northern Territory Prevalent Patients per Mi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>
            <a:fillRect/>
          </a:stretch>
        </p:blipFill>
        <p:spPr bwMode="auto">
          <a:xfrm>
            <a:off x="791908" y="1268760"/>
            <a:ext cx="7524508" cy="501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70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31640" y="260648"/>
            <a:ext cx="6443662" cy="974725"/>
            <a:chOff x="107053027" y="105749113"/>
            <a:chExt cx="6444008" cy="108045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7055595" y="106067570"/>
              <a:ext cx="644144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Comparison of Transplant and Dialysis Dependent Patients  200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6</a:t>
              </a:r>
              <a:r>
                <a:rPr kumimoji="0" lang="en-AU" sz="10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 - 20</a:t>
              </a:r>
              <a:r>
                <a:rPr kumimoji="0" lang="en-A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Note: Y scales vary between states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7053027" y="105749113"/>
              <a:ext cx="1186815" cy="318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6386" name="Picture 2" descr="Western Australia Prevalent Patients per Mil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" b="365"/>
          <a:stretch>
            <a:fillRect/>
          </a:stretch>
        </p:blipFill>
        <p:spPr bwMode="auto">
          <a:xfrm>
            <a:off x="787129" y="1268760"/>
            <a:ext cx="7529287" cy="501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305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375025" y="4899025"/>
            <a:ext cx="4883150" cy="34528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59511"/>
              </p:ext>
            </p:extLst>
          </p:nvPr>
        </p:nvGraphicFramePr>
        <p:xfrm>
          <a:off x="971600" y="620687"/>
          <a:ext cx="7200800" cy="5616627"/>
        </p:xfrm>
        <a:graphic>
          <a:graphicData uri="http://schemas.openxmlformats.org/drawingml/2006/table">
            <a:tbl>
              <a:tblPr/>
              <a:tblGrid>
                <a:gridCol w="2019503"/>
                <a:gridCol w="992048"/>
                <a:gridCol w="1015790"/>
                <a:gridCol w="940622"/>
                <a:gridCol w="1065134"/>
                <a:gridCol w="1167703"/>
              </a:tblGrid>
              <a:tr h="453701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1.2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4459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Prevalent Patients  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Per Million Population at 31st December)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78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046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 Total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16845 (802)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17667 (826)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18342 (842)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19027 (862)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19751 (885)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2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No. Functioning Transplants 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•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#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7115 (339)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7501 (351)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7891 (362)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8350 (378)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8753 (392)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No. Dialysis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9730 (463)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10166 (475)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10451 (480)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10677 (484)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10998 (493)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5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Proportion Home 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Proportion Satellite HD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Proportion CAPD/APD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9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 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3354 (793)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3454 (809)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3679 (852)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3822 (875)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3862 (877)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21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No. Functioning Transplants 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•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#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1283 (303)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1348 (316)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1399 (324)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1437 (329)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 (336)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7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No. Dialysis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2071 (490)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2106 (493)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2280 (528)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2385 (546)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2381 (541)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7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6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Proportion Home 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Proportion Satellite HD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6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Proportion CAPD/APD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238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•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Country of Transplant               # Patients lost to follow up are not included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Proportion of all patients dialysing currently receiving home-based treatment (either PD or HD)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78200" y="8748713"/>
            <a:ext cx="4876800" cy="34528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75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92088" y="648072"/>
            <a:ext cx="7596336" cy="5733256"/>
            <a:chOff x="108302145" y="105657777"/>
            <a:chExt cx="4026909" cy="290389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8304809" y="105657777"/>
              <a:ext cx="11176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00" name="Picture 4" descr="Plots New Patients - Autralia &amp; New Zeala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02145" y="105877067"/>
              <a:ext cx="4026909" cy="2684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98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3568" y="620688"/>
            <a:ext cx="7740352" cy="5805264"/>
            <a:chOff x="108266709" y="108732781"/>
            <a:chExt cx="4000606" cy="2925079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8266709" y="108732781"/>
              <a:ext cx="1117600" cy="259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124" name="Picture 4" descr="fig1_4_colou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" b="15"/>
            <a:stretch>
              <a:fillRect/>
            </a:stretch>
          </p:blipFill>
          <p:spPr bwMode="auto">
            <a:xfrm>
              <a:off x="108269974" y="108993861"/>
              <a:ext cx="3997341" cy="266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47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1560" y="620688"/>
            <a:ext cx="7920880" cy="5832648"/>
            <a:chOff x="108247659" y="111885708"/>
            <a:chExt cx="4033770" cy="294142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8247659" y="111885708"/>
              <a:ext cx="1117600" cy="259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148" name="Picture 4" descr="Plots New Patients &amp; Change - New Zeala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4520" y="112142530"/>
              <a:ext cx="4026909" cy="2684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90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23528" y="836712"/>
            <a:ext cx="8172400" cy="4941168"/>
            <a:chOff x="107782806" y="105615888"/>
            <a:chExt cx="3847759" cy="204405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7782806" y="105629298"/>
              <a:ext cx="774225" cy="2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172" name="Picture 4" descr="Plots prevalent Dialysis and Transplant - Austral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64484" y="105615888"/>
              <a:ext cx="3066081" cy="2044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85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9512" y="620688"/>
            <a:ext cx="8388424" cy="5589240"/>
            <a:chOff x="107712227" y="107757053"/>
            <a:chExt cx="3911259" cy="2051386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07712227" y="107757053"/>
              <a:ext cx="847586" cy="259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</a:rPr>
                <a:t>Figure 1.7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196" name="Picture 4" descr="fig1_7_co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6829" y="107764001"/>
              <a:ext cx="3066657" cy="204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32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343987"/>
              </p:ext>
            </p:extLst>
          </p:nvPr>
        </p:nvGraphicFramePr>
        <p:xfrm>
          <a:off x="755577" y="548682"/>
          <a:ext cx="7632847" cy="5792342"/>
        </p:xfrm>
        <a:graphic>
          <a:graphicData uri="http://schemas.openxmlformats.org/drawingml/2006/table">
            <a:tbl>
              <a:tblPr/>
              <a:tblGrid>
                <a:gridCol w="1476123"/>
                <a:gridCol w="1476123"/>
                <a:gridCol w="893808"/>
                <a:gridCol w="883505"/>
                <a:gridCol w="939954"/>
                <a:gridCol w="981667"/>
                <a:gridCol w="981667"/>
              </a:tblGrid>
              <a:tr h="454804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1.8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36742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Prevalence and Incidence by Indigenous Racial Origin,  2007 - 2011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Per Million Population Per Year for Patients)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Aboriginal and Torres Strait Islanders Combined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4719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Race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39402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769">
                <a:tc row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Aboriginal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and Torres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Strait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Islanders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 (453)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(464)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 (356)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(363)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(436)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6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1094 (2075)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1162 (2158)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1183 (2152)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1211 (2156)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1302 (2269)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3022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Functioning Transplants *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(281)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 (295)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(291)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(315)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 (329)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6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 Operations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(34)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(58)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(44)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(50)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(49)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8976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Deaths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 (254)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 (305)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 (316)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 (288)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(253)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37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80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983">
                <a:tc row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 (231)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 (244)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 (270)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 (233)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(187)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8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688 (1087)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689 (1072)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732 (1121)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760 (1145)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742 (1102)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3022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Functioning Transplants 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 (179)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 (182)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(193)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 (208)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 (224)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98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 Operations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(27)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(29)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81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Deaths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 (212)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 (236)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(193)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 (172)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(193)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72">
                <a:tc row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People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76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Patients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(249)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(274)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(315)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(322)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(272)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6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410 (1324)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434 (1365)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 (1500)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542 (1615)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567 (1643)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3022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Functioning Transplants 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(252)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(267)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(266)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(265)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(264)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6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Transplant Operations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(31)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8976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Deaths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(110)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(173)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(147)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(149)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(177)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19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By Transplanting Country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157538" y="7761288"/>
            <a:ext cx="5102225" cy="41005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79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2613</Words>
  <Application>Microsoft Office PowerPoint</Application>
  <PresentationFormat>On-screen Show (4:3)</PresentationFormat>
  <Paragraphs>835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Report 2012 Chapter 1</dc:title>
  <dc:subject>ANZDATA Chapter 1 Stock and Flow</dc:subject>
  <dc:creator>ANZDATA Registry</dc:creator>
  <cp:keywords/>
  <cp:lastModifiedBy>Alan Hurst</cp:lastModifiedBy>
  <cp:revision>60</cp:revision>
  <dcterms:created xsi:type="dcterms:W3CDTF">2013-02-06T23:27:00Z</dcterms:created>
  <dcterms:modified xsi:type="dcterms:W3CDTF">2013-08-05T00:49:19Z</dcterms:modified>
</cp:coreProperties>
</file>