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5" autoAdjust="0"/>
  </p:normalViewPr>
  <p:slideViewPr>
    <p:cSldViewPr>
      <p:cViewPr>
        <p:scale>
          <a:sx n="80" d="100"/>
          <a:sy n="80" d="100"/>
        </p:scale>
        <p:origin x="-2514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ED4EA-7B3A-4BD4-B632-1C89A8AEEDD4}" type="datetimeFigureOut">
              <a:rPr lang="en-AU" smtClean="0"/>
              <a:t>5/08/2013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E5C2-426D-4A7A-A1A2-2452CD468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47511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0BDC6-759C-4BCE-B111-935F5BDBA2E0}" type="datetimeFigureOut">
              <a:rPr lang="en-AU" smtClean="0"/>
              <a:t>5/08/2013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6C09-7564-4A7A-8194-06553A571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294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ANZDATA Registry Annual Report 2012 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1434B5-7BF8-4E77-9A2E-A99E63DB7B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66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ANZDATA Registry Annual Report 2012 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1434B5-7BF8-4E77-9A2E-A99E63DB7B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67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ANZDATA Registry Annual Report 2012 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1434B5-7BF8-4E77-9A2E-A99E63DB7B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58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ANZDATA Registry Annual Report 2012 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1434B5-7BF8-4E77-9A2E-A99E63DB7B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07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ANZDATA Registry Annual Report 2012 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1434B5-7BF8-4E77-9A2E-A99E63DB7B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13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ANZDATA Registry Annual Report 2012 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1434B5-7BF8-4E77-9A2E-A99E63DB7B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64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967" y="6370116"/>
            <a:ext cx="2962672" cy="365125"/>
          </a:xfrm>
          <a:prstGeom prst="rect">
            <a:avLst/>
          </a:prstGeom>
        </p:spPr>
        <p:txBody>
          <a:bodyPr/>
          <a:lstStyle>
            <a:lvl1pPr>
              <a:defRPr sz="900" baseline="0"/>
            </a:lvl1pPr>
          </a:lstStyle>
          <a:p>
            <a:r>
              <a:rPr lang="en-US" smtClean="0"/>
              <a:t>ANZDATA Registry Annual Report 2012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403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96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88" y="6271468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22104" y="511294"/>
            <a:ext cx="4626159" cy="5365978"/>
            <a:chOff x="119064337" y="106936230"/>
            <a:chExt cx="7153020" cy="97908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0228264" y="108213831"/>
              <a:ext cx="5989093" cy="7154079"/>
              <a:chOff x="120132728" y="108213831"/>
              <a:chExt cx="5989093" cy="7154079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121840881" y="109568016"/>
                <a:ext cx="2494971" cy="579989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Blair Grace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Kylie Hurst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Stephen McDonald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22838792" y="108213831"/>
                <a:ext cx="3283029" cy="1451255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 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120132728" y="109369406"/>
                <a:ext cx="3406840" cy="18394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6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NEW PATIENTS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6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COMMENCING TREATMENT IN 2011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21836149" y="114756263"/>
                <a:ext cx="2501354" cy="360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2012 Annual Report—35th Edition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2" name="Picture 8" descr="AnzDataHead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4337" y="106936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1" name="Picture 9" descr="ANZDATA Footer yell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5724" y="115972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40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82217" y="826542"/>
            <a:ext cx="5526087" cy="730250"/>
            <a:chOff x="107219052" y="105662637"/>
            <a:chExt cx="5526643" cy="7295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21905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61695" y="105996183"/>
              <a:ext cx="5484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0242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7826"/>
            <a:ext cx="7205253" cy="48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995128" y="197417"/>
            <a:ext cx="5142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641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4225" y="754534"/>
            <a:ext cx="5526087" cy="730250"/>
            <a:chOff x="107219052" y="105662637"/>
            <a:chExt cx="5526643" cy="7295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21905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61695" y="105996183"/>
              <a:ext cx="5484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1266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5818"/>
            <a:ext cx="7200932" cy="48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216" y="6356350"/>
            <a:ext cx="2895600" cy="365125"/>
          </a:xfrm>
        </p:spPr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1998034" y="260648"/>
            <a:ext cx="5238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136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63688" y="754534"/>
            <a:ext cx="5526087" cy="730250"/>
            <a:chOff x="107219052" y="105662637"/>
            <a:chExt cx="5526643" cy="7295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21905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61695" y="105996183"/>
              <a:ext cx="5484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2290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5818"/>
            <a:ext cx="7313265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985906" y="323364"/>
            <a:ext cx="5140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891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63688" y="754534"/>
            <a:ext cx="5526087" cy="730250"/>
            <a:chOff x="107219052" y="105662637"/>
            <a:chExt cx="5526643" cy="7295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21905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61695" y="105996183"/>
              <a:ext cx="5484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3314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9" y="1433810"/>
            <a:ext cx="7421277" cy="494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907704" y="260648"/>
            <a:ext cx="5262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692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63688" y="754534"/>
            <a:ext cx="5526087" cy="730250"/>
            <a:chOff x="107219052" y="105662637"/>
            <a:chExt cx="5526643" cy="7295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21905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61695" y="105996183"/>
              <a:ext cx="5484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4338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5818"/>
            <a:ext cx="7313265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1967715" y="196541"/>
            <a:ext cx="5177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527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70186" y="879500"/>
            <a:ext cx="6026150" cy="749300"/>
            <a:chOff x="107257275" y="105662637"/>
            <a:chExt cx="6026700" cy="7485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8907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57275" y="105919983"/>
              <a:ext cx="6026700" cy="49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 and age groups.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362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07" y="1505818"/>
            <a:ext cx="7203293" cy="48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403648" y="25135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AGE GROUPS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455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664" y="807492"/>
            <a:ext cx="6026150" cy="749300"/>
            <a:chOff x="107257275" y="105662637"/>
            <a:chExt cx="6026700" cy="7485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8907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57275" y="105919983"/>
              <a:ext cx="6026700" cy="49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 and age groups.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6386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5818"/>
            <a:ext cx="7311276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469650" y="179348"/>
            <a:ext cx="619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AGE GROUPS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263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664" y="807492"/>
            <a:ext cx="6026150" cy="749300"/>
            <a:chOff x="107257275" y="105662637"/>
            <a:chExt cx="6026700" cy="7485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8907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57275" y="105919983"/>
              <a:ext cx="6026700" cy="49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 and age groups.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7410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7826"/>
            <a:ext cx="7317247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403648" y="251356"/>
            <a:ext cx="6382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AGE GROUPS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166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70186" y="807492"/>
            <a:ext cx="6026150" cy="749300"/>
            <a:chOff x="107257275" y="105662637"/>
            <a:chExt cx="6026700" cy="7485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8907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57275" y="105919983"/>
              <a:ext cx="6026700" cy="49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 and age groups.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8434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17247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475656" y="323364"/>
            <a:ext cx="6136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AGE GROUPS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4897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664" y="879500"/>
            <a:ext cx="6026150" cy="749300"/>
            <a:chOff x="107257275" y="105662637"/>
            <a:chExt cx="6026700" cy="7485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8907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57275" y="105919983"/>
              <a:ext cx="6026700" cy="49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 and age groups.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9458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5818"/>
            <a:ext cx="7311276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475656" y="323364"/>
            <a:ext cx="614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AGE GROUPS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00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265488" y="3497263"/>
            <a:ext cx="3740150" cy="28590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588530"/>
              </p:ext>
            </p:extLst>
          </p:nvPr>
        </p:nvGraphicFramePr>
        <p:xfrm>
          <a:off x="899593" y="548682"/>
          <a:ext cx="6984775" cy="5688632"/>
        </p:xfrm>
        <a:graphic>
          <a:graphicData uri="http://schemas.openxmlformats.org/drawingml/2006/table">
            <a:tbl>
              <a:tblPr/>
              <a:tblGrid>
                <a:gridCol w="1795012"/>
                <a:gridCol w="1021609"/>
                <a:gridCol w="1021609"/>
                <a:gridCol w="1021609"/>
                <a:gridCol w="1071139"/>
                <a:gridCol w="1053797"/>
              </a:tblGrid>
              <a:tr h="459687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44091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Annual Intake of New Patients   2007 - 2011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(Number Per Million Population</a:t>
                      </a: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48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74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82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Queensland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467 (112)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534 (125)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 (112)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448 (101)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443 (99)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2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South Wales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760 (114)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812 (120)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761 (111)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721 (104)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761 (109)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82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Aust. Capital Territory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(100)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(109)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(73)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(92)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(91)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2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Victoria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545 (105)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540 (102)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547 (101)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573 (105)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595 (108)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1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Tasmania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(111)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(108)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(115)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(92)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(102)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2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Australia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 (105)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 (116)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 (128)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 (110)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 (111)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7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Territory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(353)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(407)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(317)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(282)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(359)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2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Australia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258 (122)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 (125)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 (109)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 (101)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 (121)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56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2382 (113)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2549 (119)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2421 (111)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2319 (105)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2453 (110)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468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73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 (111)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497 (116)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583 (135)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 (117)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 (108)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468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265488" y="3497263"/>
            <a:ext cx="3740150" cy="28590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90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70186" y="807492"/>
            <a:ext cx="6026150" cy="749300"/>
            <a:chOff x="107257275" y="105662637"/>
            <a:chExt cx="6026700" cy="7485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8907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57275" y="105919983"/>
              <a:ext cx="6026700" cy="49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 and age groups.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482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5818"/>
            <a:ext cx="7311276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577221" y="251356"/>
            <a:ext cx="5947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AGE GROUPS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278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664" y="879500"/>
            <a:ext cx="6026150" cy="749300"/>
            <a:chOff x="107257275" y="105662637"/>
            <a:chExt cx="6026700" cy="7485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8907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57275" y="105919983"/>
              <a:ext cx="6026700" cy="49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 and age groups.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1506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7826"/>
            <a:ext cx="7209176" cy="48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475656" y="251356"/>
            <a:ext cx="611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AGE GROUPS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5626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70186" y="807492"/>
            <a:ext cx="6026150" cy="749300"/>
            <a:chOff x="107257275" y="105662637"/>
            <a:chExt cx="6026700" cy="7485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8907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57275" y="105919983"/>
              <a:ext cx="6026700" cy="49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 and age groups.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2530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5818"/>
            <a:ext cx="7317247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619672" y="323364"/>
            <a:ext cx="5871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AGE GROUPS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0585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186113" y="5019675"/>
            <a:ext cx="5865812" cy="62468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48803"/>
              </p:ext>
            </p:extLst>
          </p:nvPr>
        </p:nvGraphicFramePr>
        <p:xfrm>
          <a:off x="1331641" y="188640"/>
          <a:ext cx="6480719" cy="6192691"/>
        </p:xfrm>
        <a:graphic>
          <a:graphicData uri="http://schemas.openxmlformats.org/drawingml/2006/table">
            <a:tbl>
              <a:tblPr/>
              <a:tblGrid>
                <a:gridCol w="1220895"/>
                <a:gridCol w="560294"/>
                <a:gridCol w="550515"/>
                <a:gridCol w="489339"/>
                <a:gridCol w="522212"/>
                <a:gridCol w="450264"/>
                <a:gridCol w="491785"/>
                <a:gridCol w="452625"/>
                <a:gridCol w="485498"/>
                <a:gridCol w="693489"/>
                <a:gridCol w="563803"/>
              </a:tblGrid>
              <a:tr h="337585">
                <a:tc gridSpan="1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8257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Late Referral of New Patients   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Patients (% Patients)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269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Primary Renal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Disease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ACT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cap="small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cap="small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NZ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683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cap="small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Late Referral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7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09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T1 diabetes 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T2 diabetes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(25%)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(22%)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(26%)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(73%)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(46%)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 (28%)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(30%)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7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(23%)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(25%)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(28%)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(23%)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 (24%)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(27%)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7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(20%)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(9%)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(14%)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(24%)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(20%)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(23%)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(50%)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 (19%)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(22%)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9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9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9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Subtotals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 (23%)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 (26%)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13040" marB="13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(22%)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(40%)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(17%)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548 (22%)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 (22%)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54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cap="small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Not Late Referral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9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9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T1 diabetes 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9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T2 diabetes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 (31%)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 (32%)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 (31%)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(30%)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(59%)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(37%)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616 (32%)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 (40%)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5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(19%)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 (20%)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(28%)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(24%)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(27%)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433 (23%)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(23%)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15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(18%)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(16%)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(11%)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(11%)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(17%)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279 (15%)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(12%)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5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(11%)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(12%)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 (10%)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15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(10%)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 (7%)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5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9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Subtotals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 (77%)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561 (74%)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(75%)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465 (78%)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(92%)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(88%)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(60%)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 (83%)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1900 (78%)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369 (78%)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2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75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NOTE; Diabetes Type 2 non insulin requiring and Diabetes Type 2 requiring insulin are now combined 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040" marR="13040" marT="7822" marB="78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101975" y="4543425"/>
            <a:ext cx="5959475" cy="62468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021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8353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855788" y="3749675"/>
            <a:ext cx="6570662" cy="23336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58238"/>
              </p:ext>
            </p:extLst>
          </p:nvPr>
        </p:nvGraphicFramePr>
        <p:xfrm>
          <a:off x="323528" y="1628800"/>
          <a:ext cx="8496944" cy="3672411"/>
        </p:xfrm>
        <a:graphic>
          <a:graphicData uri="http://schemas.openxmlformats.org/drawingml/2006/table">
            <a:tbl>
              <a:tblPr/>
              <a:tblGrid>
                <a:gridCol w="1173967"/>
                <a:gridCol w="732768"/>
                <a:gridCol w="732768"/>
                <a:gridCol w="732768"/>
                <a:gridCol w="711220"/>
                <a:gridCol w="754316"/>
                <a:gridCol w="754316"/>
                <a:gridCol w="754316"/>
                <a:gridCol w="702414"/>
                <a:gridCol w="689657"/>
                <a:gridCol w="758434"/>
              </a:tblGrid>
              <a:tr h="356612">
                <a:tc gridSpan="1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2.9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39829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Late Referral - All Modes of Treatment Including Pre-emptive Transplants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Patients  1-Jan-2007  to 31-Dec-2011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665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Country</a:t>
                      </a: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868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0-14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15-24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25-34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35-44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45-54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55-64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65-74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75-84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&gt;=85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58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7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Late referral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(20%)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(35%)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 (26%)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 (24%)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 (22%)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555 (21%)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606 (21%)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476 (21%)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(30%)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2691 (22%)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4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late referral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 (80%)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 (65%)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423 (74%)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853 (76%)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1501 (78%)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2082 (79%)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2243 (79%)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1802 (79%)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 (70%)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9426 (78%)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258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12117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7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9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Late referral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(40%)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(49%)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(25%)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(23%)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 (22%)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(14%)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(16%)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(20%)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491 (19%)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0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late referral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(60%)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(51%)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(75%)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 (77%)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411 (78%)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580 (86%)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505 (84%)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 (80%)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(100%)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2040 (81%)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4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855788" y="3749675"/>
            <a:ext cx="6570662" cy="23336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663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571875" y="6548438"/>
            <a:ext cx="4862513" cy="2546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84473"/>
              </p:ext>
            </p:extLst>
          </p:nvPr>
        </p:nvGraphicFramePr>
        <p:xfrm>
          <a:off x="323528" y="764704"/>
          <a:ext cx="8424937" cy="4680520"/>
        </p:xfrm>
        <a:graphic>
          <a:graphicData uri="http://schemas.openxmlformats.org/drawingml/2006/table">
            <a:tbl>
              <a:tblPr/>
              <a:tblGrid>
                <a:gridCol w="1723780"/>
                <a:gridCol w="1329740"/>
                <a:gridCol w="1349855"/>
                <a:gridCol w="1359052"/>
                <a:gridCol w="1359052"/>
                <a:gridCol w="1303458"/>
              </a:tblGrid>
              <a:tr h="459744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33763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Late Referral - All Modes of Treatment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Including Pre-emptive Transplants  2007 to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1145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Country  </a:t>
                      </a: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0773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193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59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Late referral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562 (24%)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556 (22%)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507 (21%)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518 (22%)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548 (22%)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06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late referral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1820 (76%)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1993 (78%)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1914 (79%)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1799 (78%)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1900 (78%)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5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3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9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Late referral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(21%)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 (23%)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(17%)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(16%)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 (22%)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9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late referral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372 (79%)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 (77%)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486 (83%)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428 (84%)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369 (78%)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84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571875" y="6550025"/>
            <a:ext cx="4862513" cy="25447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2344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565525" y="9328150"/>
            <a:ext cx="4873625" cy="30749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526911"/>
              </p:ext>
            </p:extLst>
          </p:nvPr>
        </p:nvGraphicFramePr>
        <p:xfrm>
          <a:off x="683569" y="620687"/>
          <a:ext cx="7776863" cy="5544617"/>
        </p:xfrm>
        <a:graphic>
          <a:graphicData uri="http://schemas.openxmlformats.org/drawingml/2006/table">
            <a:tbl>
              <a:tblPr/>
              <a:tblGrid>
                <a:gridCol w="1403471"/>
                <a:gridCol w="1080386"/>
                <a:gridCol w="1099824"/>
                <a:gridCol w="1099824"/>
                <a:gridCol w="1063355"/>
                <a:gridCol w="1063355"/>
                <a:gridCol w="966648"/>
              </a:tblGrid>
              <a:tr h="490036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037240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Late Referral - All Modes of Treatment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Including Pre-emptive Transplants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Race 2007 to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4932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Country 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6914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Asian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Aboriginal/TSI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Caucasian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People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Other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733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62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Late referral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 (22%)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 (27%)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2025 (21%)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(25%)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(27%)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(27%)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late referral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797 (78%)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831 (73%)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7432 (79%)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(75%)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 (73%)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 (73%)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09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9457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8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Late referral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(18%)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 (21%)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(21%)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3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late referral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 (86%)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901 (82%)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597 (79%)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372 (79%)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(83%)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580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793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Notes: Maori and Pacific Peoples who were resident and commenced treatment in Australia are also shown.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Figures presented in the 2011 Annual Report included years 2005 - 2010.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565525" y="9313863"/>
            <a:ext cx="4873625" cy="31035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38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847975" y="4448175"/>
            <a:ext cx="5400675" cy="2800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01139"/>
              </p:ext>
            </p:extLst>
          </p:nvPr>
        </p:nvGraphicFramePr>
        <p:xfrm>
          <a:off x="467544" y="836712"/>
          <a:ext cx="8136904" cy="4896544"/>
        </p:xfrm>
        <a:graphic>
          <a:graphicData uri="http://schemas.openxmlformats.org/drawingml/2006/table">
            <a:tbl>
              <a:tblPr/>
              <a:tblGrid>
                <a:gridCol w="993642"/>
                <a:gridCol w="774181"/>
                <a:gridCol w="835949"/>
                <a:gridCol w="843058"/>
                <a:gridCol w="843058"/>
                <a:gridCol w="794080"/>
                <a:gridCol w="747375"/>
                <a:gridCol w="747375"/>
                <a:gridCol w="779093"/>
                <a:gridCol w="779093"/>
              </a:tblGrid>
              <a:tr h="425796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43219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Co-morbid Conditions at Entry to Program 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Patients  (% Patients)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99924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Country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Chronic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Lung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Coronary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Artery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Peripheral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Vascular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Disease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Cerebro-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Vascular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Smoking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Diabetes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(Including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Diabetic Nephropathy 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8550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4906">
                <a:tc row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n=2453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347 (14%)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832 (34%)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442 (18%)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 (11%)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Current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298 (12%)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 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 (4%)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Suspected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(5%)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 (9%)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 (9%)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Former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1036 (42%)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 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1035 (42%)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1976 (81%)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1403 (57%)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1787 (73%)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2080 (85%)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Never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1110 (45%)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1315 (54%)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2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03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88327">
                <a:tc row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n=477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(14%)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(24%)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(13%)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(10%)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Current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(17%)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 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2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Suspected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Former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 (41%)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 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 (46%)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32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387 (81%)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 (67%)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 (82%)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419 (88%)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Never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 (42%)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 (50%)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7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2847975" y="4448175"/>
            <a:ext cx="5400675" cy="2800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1190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89" y="653918"/>
            <a:ext cx="1700655" cy="45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2.13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 descr="fig2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r="-3976" b="699"/>
          <a:stretch>
            <a:fillRect/>
          </a:stretch>
        </p:blipFill>
        <p:spPr bwMode="auto">
          <a:xfrm>
            <a:off x="611560" y="857746"/>
            <a:ext cx="7899860" cy="55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3808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2_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1" r="-4472" b="1033"/>
          <a:stretch>
            <a:fillRect/>
          </a:stretch>
        </p:blipFill>
        <p:spPr bwMode="auto">
          <a:xfrm>
            <a:off x="467544" y="764704"/>
            <a:ext cx="8136904" cy="537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9592" y="332656"/>
            <a:ext cx="8604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2.14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769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15616" y="620688"/>
            <a:ext cx="6948264" cy="5595590"/>
            <a:chOff x="102988864" y="109439955"/>
            <a:chExt cx="3203768" cy="234951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2988864" y="109439955"/>
              <a:ext cx="1137920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2.2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4" descr="fig2_2_co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8367" y="109659955"/>
              <a:ext cx="3194265" cy="2129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4680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2_15_col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5381" cy="537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1600" y="476672"/>
            <a:ext cx="11382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2.15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3005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2_16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39190" cy="509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3608" y="548680"/>
            <a:ext cx="11382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2.16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1137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2_17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47225" cy="51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1600" y="548680"/>
            <a:ext cx="11382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2.17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6110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g2_18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2" y="908720"/>
            <a:ext cx="8287422" cy="552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3608" y="548680"/>
            <a:ext cx="11382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2.18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8734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069013" y="2505075"/>
            <a:ext cx="3362325" cy="4483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89129"/>
              </p:ext>
            </p:extLst>
          </p:nvPr>
        </p:nvGraphicFramePr>
        <p:xfrm>
          <a:off x="1835697" y="116625"/>
          <a:ext cx="5328591" cy="6408719"/>
        </p:xfrm>
        <a:graphic>
          <a:graphicData uri="http://schemas.openxmlformats.org/drawingml/2006/table">
            <a:tbl>
              <a:tblPr/>
              <a:tblGrid>
                <a:gridCol w="1762667"/>
                <a:gridCol w="897808"/>
                <a:gridCol w="868268"/>
                <a:gridCol w="936097"/>
                <a:gridCol w="863751"/>
              </a:tblGrid>
              <a:tr h="352527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2.19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97018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Causes of ESRD   2008 - 2011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Patients (% Patients)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670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65084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340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8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575 (23%)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589 (24%)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497 (21%)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563 (23%)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 Nephropathy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8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Kidney 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(6%)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 (7%)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 (7%)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 (6%)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366 (14%)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 (14%)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318 (14%)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358 (15%)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 Nephropathy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867 (34%)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781 (32%)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823 (35%)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870 (35%)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40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 (10%)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 (11%)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 (12%)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298 (12%)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 diagnosis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 (7%)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 (6%)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 (6%)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 (6%)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9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 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84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340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 (21%)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 (21%)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 (22%)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 (24%)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6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 Nephropathy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4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Kidney 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1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(11%)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(11%)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(11%)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 Nephropathy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 (46%)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 (48%)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 (51%)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 (42%)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(12%)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(10%)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78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 diagnosis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2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NZ 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5983288" y="2536825"/>
            <a:ext cx="3535362" cy="44370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7504" y="6448251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521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5688013" y="7072313"/>
            <a:ext cx="3922712" cy="45085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86389"/>
              </p:ext>
            </p:extLst>
          </p:nvPr>
        </p:nvGraphicFramePr>
        <p:xfrm>
          <a:off x="1547664" y="188640"/>
          <a:ext cx="5688632" cy="6336687"/>
        </p:xfrm>
        <a:graphic>
          <a:graphicData uri="http://schemas.openxmlformats.org/drawingml/2006/table">
            <a:tbl>
              <a:tblPr/>
              <a:tblGrid>
                <a:gridCol w="3367321"/>
                <a:gridCol w="918687"/>
                <a:gridCol w="165731"/>
                <a:gridCol w="1236893"/>
              </a:tblGrid>
              <a:tr h="336277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2.20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00368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Types of Glomerulonephritis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1-Jan-2011  to 31-Dec-2011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(% of all GN)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298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27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Advanced Gn (unclassified=end stage)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Extra and intra capillary </a:t>
                      </a: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Gn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(rapidly progressive)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Familial Gn (including alports)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Focal and segmental proliferative GN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Focal </a:t>
                      </a: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sclerosing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Gn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(including </a:t>
                      </a: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hyalinosis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GN other (specify)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GN with systemic disease (specify)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Goodpastures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with linear </a:t>
                      </a: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IgG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and lung haemorrhage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Henoch-schonlein purpura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Membranous GN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Mesangial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proliferative (IgA+)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 (26%)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Mesangial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proliferative (IgA-)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Mesangial proliferative (no if studies)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(&lt;1%)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Mesangiocapillary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GN (dense deposit disease)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Mesangiocapillary GN (double contour)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Microscopic </a:t>
                      </a: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polyarteritis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Presumed GN (no biopsy)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(15%)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Primary focal </a:t>
                      </a: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sclerosing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GN/focal glomerular sclerosis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Proliferative Gn with linear IgG and no lung haemorrhage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(&lt;1%)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S.L.E.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Scleroderma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Secondary focal </a:t>
                      </a: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sclerosing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GN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Wegeners granulomatosis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5688013" y="7086600"/>
            <a:ext cx="3922712" cy="44973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363" y="6448251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4508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079625" y="2867025"/>
            <a:ext cx="6351588" cy="37036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820851"/>
              </p:ext>
            </p:extLst>
          </p:nvPr>
        </p:nvGraphicFramePr>
        <p:xfrm>
          <a:off x="323528" y="692696"/>
          <a:ext cx="8424936" cy="5473995"/>
        </p:xfrm>
        <a:graphic>
          <a:graphicData uri="http://schemas.openxmlformats.org/drawingml/2006/table">
            <a:tbl>
              <a:tblPr/>
              <a:tblGrid>
                <a:gridCol w="3008704"/>
                <a:gridCol w="677818"/>
                <a:gridCol w="152490"/>
                <a:gridCol w="622744"/>
                <a:gridCol w="2522933"/>
                <a:gridCol w="620604"/>
                <a:gridCol w="151630"/>
                <a:gridCol w="668013"/>
              </a:tblGrid>
              <a:tr h="401511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2.21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82414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Miscellaneous Causes of ESRD     1-Jan-2011  to  31-Dec-2011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6282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Renal 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(298)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NZ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(49)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Renal 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(298)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NZ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(49)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9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Lead nephropathy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Medullary cystic disease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Cadmium toxicity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Calculi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Interstitial nephritis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Loss of single kidney (trauma-surgery)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Haemolytic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uraemic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syndrome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Oxalosis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Cortical necrosis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Cystinosis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Lithium toxicity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Congenital renal hypoplasia and dysplasia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Calcineurin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inhibitor toxicity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Obstructed </a:t>
                      </a: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megaureter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Gout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Amyloid disease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Posterior urethral valves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Paraproteinaemia (including multiple myeloma)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Neuropathic bladder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Light chain nephropathy (not malignant)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Spina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bifida or </a:t>
                      </a: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myelomeningocoele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Bladder neck obstruction (incl. prostatomegaly)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Renal cell carcinoma (</a:t>
                      </a: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Grawitz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lower urinary tract abnormalities (with 2nd.reflux)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Transitional cell carcinoma urinary tract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Ureteric obstructive nephropathy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Obstructive nephropathy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4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2079625" y="2867025"/>
            <a:ext cx="6351588" cy="3694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463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2304256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2.22 - Australia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90" name="Picture 2" descr="Fig2_22_Aust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414918" cy="494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8429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259228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2.22 – New Zealand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14" name="Picture 2" descr="Fig2_22_NZ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38677" cy="51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804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125788" y="2363788"/>
            <a:ext cx="5211762" cy="4368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6251"/>
              </p:ext>
            </p:extLst>
          </p:nvPr>
        </p:nvGraphicFramePr>
        <p:xfrm>
          <a:off x="323528" y="620688"/>
          <a:ext cx="8424936" cy="5607103"/>
        </p:xfrm>
        <a:graphic>
          <a:graphicData uri="http://schemas.openxmlformats.org/drawingml/2006/table">
            <a:tbl>
              <a:tblPr/>
              <a:tblGrid>
                <a:gridCol w="3008704"/>
                <a:gridCol w="677818"/>
                <a:gridCol w="152490"/>
                <a:gridCol w="622744"/>
                <a:gridCol w="2522933"/>
                <a:gridCol w="620604"/>
                <a:gridCol w="151630"/>
                <a:gridCol w="668013"/>
              </a:tblGrid>
              <a:tr h="412663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2.21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95814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Miscellaneous Causes of ESRD     1-Jan-2011  to  31-Dec-2011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846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Renal 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(298)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NZ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(49)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Renal Disease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(298)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NZ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(49)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9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Lead nephropathy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Medullary cystic disease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Cadmium toxicity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Calculi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Interstitial nephritis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Loss of single kidney (trauma-surgery)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Haemolytic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uraemic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syndrome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Oxalosis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Cortical necrosis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Cystinosis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Lithium toxicity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Congenital renal hypoplasia and dysplasia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Calcineurin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inhibitor toxicity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Obstructed </a:t>
                      </a: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megaureter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Gout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Amyloid disease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Posterior urethral valves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Paraproteinaemia (including multiple myeloma)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Neuropathic bladder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Light chain nephropathy (not malignant)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Spina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bifida or </a:t>
                      </a:r>
                      <a:r>
                        <a:rPr lang="en-US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myelomeningocoele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Bladder neck obstruction (incl. </a:t>
                      </a: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prostatomegaly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Renal cell carcinoma (Grawitz)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lower urinary tract abnormalities (with 2nd.reflux)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Transitional cell carcinoma urinary tract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Ureteric obstructive nephropathy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Obstructive nephropathy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1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2079625" y="2867025"/>
            <a:ext cx="6351588" cy="3694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874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15616" y="641722"/>
            <a:ext cx="6948264" cy="5595590"/>
            <a:chOff x="106765689" y="112050695"/>
            <a:chExt cx="3206943" cy="235497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6765689" y="112050695"/>
              <a:ext cx="1137920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2.3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4" descr="fig2_3_co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78367" y="112276155"/>
              <a:ext cx="3194265" cy="2129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79512" y="6381328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039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172819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2.22- Australia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62" name="Picture 2" descr="Fig2_22_Aust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306999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251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2016224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2.22 – New Zealand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6" name="Picture 2" descr="Fig2_22_NZ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50645" cy="49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1975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74823"/>
              </p:ext>
            </p:extLst>
          </p:nvPr>
        </p:nvGraphicFramePr>
        <p:xfrm>
          <a:off x="971600" y="404669"/>
          <a:ext cx="7200800" cy="6097440"/>
        </p:xfrm>
        <a:graphic>
          <a:graphicData uri="http://schemas.openxmlformats.org/drawingml/2006/table">
            <a:tbl>
              <a:tblPr/>
              <a:tblGrid>
                <a:gridCol w="1398815"/>
                <a:gridCol w="1398815"/>
                <a:gridCol w="474262"/>
                <a:gridCol w="418411"/>
                <a:gridCol w="378883"/>
                <a:gridCol w="378883"/>
                <a:gridCol w="377210"/>
                <a:gridCol w="377210"/>
                <a:gridCol w="419116"/>
                <a:gridCol w="538126"/>
                <a:gridCol w="538126"/>
                <a:gridCol w="502943"/>
              </a:tblGrid>
              <a:tr h="342277">
                <a:tc gridSpan="1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4117">
                <a:tc gridSpan="1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Biopsy of New Patients  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91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Biopsy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Primary Renal 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NZ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7031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 Nephropathy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 T1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 T2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4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Kidney Disease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 diagnosis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 Total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46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7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 Nephropathy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 T1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 T2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4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Kidney Disease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6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 diagnosis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8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 Total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82">
                <a:tc gridSpan="2"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17469" marB="1746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45">
                <a:tc gridSpan="1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NOTE; Diabetes Type 2 non insulin requiring and Diabetes Type 2 requiring insulin are now combined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469" marR="17469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25788" y="2363788"/>
            <a:ext cx="5211762" cy="4367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7504" y="6448251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5470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99592" y="548680"/>
            <a:ext cx="9302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2.25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ig2_24_Aust_GN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88985" cy="55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9222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81716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9302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2.25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 descr="fig2_24_NZ_GN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5" y="908720"/>
            <a:ext cx="8388979" cy="55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7456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548680"/>
            <a:ext cx="9302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2.25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6" name="Picture 6" descr="fig2_25_Aust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94724" cy="537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79512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0846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620688"/>
            <a:ext cx="9302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2.25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7" name="Picture 3" descr="fig2_25_NZ_diab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69349" cy="537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590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96125"/>
              </p:ext>
            </p:extLst>
          </p:nvPr>
        </p:nvGraphicFramePr>
        <p:xfrm>
          <a:off x="1043608" y="620688"/>
          <a:ext cx="7128791" cy="5688631"/>
        </p:xfrm>
        <a:graphic>
          <a:graphicData uri="http://schemas.openxmlformats.org/drawingml/2006/table">
            <a:tbl>
              <a:tblPr/>
              <a:tblGrid>
                <a:gridCol w="1040705"/>
                <a:gridCol w="1000638"/>
                <a:gridCol w="1000638"/>
                <a:gridCol w="971707"/>
                <a:gridCol w="979563"/>
                <a:gridCol w="1067770"/>
                <a:gridCol w="1067770"/>
              </a:tblGrid>
              <a:tr h="529585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01833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Acceptance of Elderly New Patients 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(Number Per Million Population)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52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Country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77530">
                <a:tc row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60-64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 (257)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 (255)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 (229)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277 (230)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 (227)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5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65-69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 (308)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 (364)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 (330)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 (277)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 (303)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5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70-74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 (460)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317 (480)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 (444)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 (411)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 (375)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81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75-79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 (514)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 (517)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 (535)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 (489)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 (524)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3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80-84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 (432)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 (458)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 (392)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 (353)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 (352)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4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&gt;=85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(144)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(172)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(179)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(200)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(156)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1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1330 (348)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1446 (366)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1386 (341)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1318 (314)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1351 (313)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91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7530">
                <a:tc row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60-64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(294)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(307)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(325)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(404)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(249)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4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65-69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(343)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(392)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(437)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(397)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(416)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0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70-74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(384)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(405)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(507)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(350)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(324)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5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75-79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(278)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(277)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(468)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(314)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(208)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5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80-84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(119)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(90)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(202)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(223)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(230)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2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&gt;=85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(66)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(60)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(43)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(55)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7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 (280)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 (290)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 (364)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 (331)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 (274)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5581650" y="3106738"/>
            <a:ext cx="4013200" cy="3328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021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221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958975" y="7823200"/>
            <a:ext cx="6451600" cy="3719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6011"/>
              </p:ext>
            </p:extLst>
          </p:nvPr>
        </p:nvGraphicFramePr>
        <p:xfrm>
          <a:off x="517401" y="620688"/>
          <a:ext cx="8087047" cy="5550664"/>
        </p:xfrm>
        <a:graphic>
          <a:graphicData uri="http://schemas.openxmlformats.org/drawingml/2006/table">
            <a:tbl>
              <a:tblPr/>
              <a:tblGrid>
                <a:gridCol w="918777"/>
                <a:gridCol w="336613"/>
                <a:gridCol w="294541"/>
                <a:gridCol w="294527"/>
                <a:gridCol w="318831"/>
                <a:gridCol w="318831"/>
                <a:gridCol w="334331"/>
                <a:gridCol w="334331"/>
                <a:gridCol w="318831"/>
                <a:gridCol w="315570"/>
                <a:gridCol w="315570"/>
                <a:gridCol w="321809"/>
                <a:gridCol w="321809"/>
                <a:gridCol w="318831"/>
                <a:gridCol w="332971"/>
                <a:gridCol w="332971"/>
                <a:gridCol w="309633"/>
                <a:gridCol w="384016"/>
                <a:gridCol w="407022"/>
                <a:gridCol w="407022"/>
                <a:gridCol w="425105"/>
                <a:gridCol w="425105"/>
              </a:tblGrid>
              <a:tr h="380957">
                <a:tc gridSpan="2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2.5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18288">
                <a:tc gridSpan="2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Age and Gender of New Patients   1-Jan-2011  to  31-Dec-2011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 = Number of Patients)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039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Groups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(n=443)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(n=761)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ACT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(n=53)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(n=595)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(n=52)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(n=182)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(n=83)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(n=284)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</a:t>
                      </a:r>
                      <a:r>
                        <a:rPr lang="en-AU" sz="1100" b="1" kern="1400" cap="small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(n=2453)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NZ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(n=477)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3572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5431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00-04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42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05-14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1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6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6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6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6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6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6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2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15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42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Mean age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8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Mean age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648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Median age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034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range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2.7 - 90.7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0.2 - 89.3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16.7 - 90.2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0 - 89.8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26.4 - 84.2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3.5 - 90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19.6 - 67.6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3.7 - 90.7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0 - 90.7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1.5 - 87.1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958975" y="7823200"/>
            <a:ext cx="6451600" cy="3719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54219" y="817596"/>
            <a:ext cx="5526093" cy="730242"/>
            <a:chOff x="107219052" y="105662637"/>
            <a:chExt cx="5526649" cy="729538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721905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07261701" y="105996175"/>
              <a:ext cx="5484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5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7826"/>
            <a:ext cx="7313265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005649" y="171265"/>
            <a:ext cx="5158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242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4225" y="682526"/>
            <a:ext cx="5526087" cy="730250"/>
            <a:chOff x="107219052" y="105662637"/>
            <a:chExt cx="5526643" cy="7295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21905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61695" y="105996183"/>
              <a:ext cx="5484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8194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5818"/>
            <a:ext cx="7313265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7504" y="6356350"/>
            <a:ext cx="2895600" cy="365125"/>
          </a:xfrm>
        </p:spPr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1905176" y="313194"/>
            <a:ext cx="5302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89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63688" y="682526"/>
            <a:ext cx="5526087" cy="730250"/>
            <a:chOff x="107219052" y="105662637"/>
            <a:chExt cx="5526643" cy="7295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219052" y="105662637"/>
              <a:ext cx="766445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2.6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261695" y="105996183"/>
              <a:ext cx="5484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Incidence rates (95% confidence intervals) for new RRT patients by State. Note the Y axis scales for each State are different. ACT population data includes the adjacent area of NSW (serviced by Canberra).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9218" name="Picture 2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5818"/>
            <a:ext cx="7313265" cy="48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496" y="635635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942385" y="313194"/>
            <a:ext cx="5211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INCIDENCE RATES FOR NEW RRT PATIENTS BY 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019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5016</Words>
  <Application>Microsoft Office PowerPoint</Application>
  <PresentationFormat>On-screen Show (4:3)</PresentationFormat>
  <Paragraphs>2031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REPORT 2012 Chapter 2</dc:title>
  <dc:creator>ANZDATA Registry</dc:creator>
  <cp:keywords>Chapter 2 New Patients</cp:keywords>
  <cp:lastModifiedBy>Alan Hurst</cp:lastModifiedBy>
  <cp:revision>105</cp:revision>
  <dcterms:created xsi:type="dcterms:W3CDTF">2013-02-07T00:21:47Z</dcterms:created>
  <dcterms:modified xsi:type="dcterms:W3CDTF">2013-08-05T01:25:45Z</dcterms:modified>
</cp:coreProperties>
</file>