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14" y="-1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EF35FD-79E2-487D-B729-9C19EBDB57C0}" type="datetimeFigureOut">
              <a:rPr lang="en-AU" smtClean="0"/>
              <a:t>5/08/2013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DCF1B-CA25-44DB-87F0-1259B7B4131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137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57BF-5922-4B39-9A30-57F3C625E0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02848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57BF-5922-4B39-9A30-57F3C625E0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68159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57BF-5922-4B39-9A30-57F3C625E0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6829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57BF-5922-4B39-9A30-57F3C625E0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27921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57BF-5922-4B39-9A30-57F3C625E0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19730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57BF-5922-4B39-9A30-57F3C625E0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4558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57BF-5922-4B39-9A30-57F3C625E0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51027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57BF-5922-4B39-9A30-57F3C625E0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44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5496" y="6448251"/>
            <a:ext cx="2895600" cy="365125"/>
          </a:xfrm>
        </p:spPr>
        <p:txBody>
          <a:bodyPr/>
          <a:lstStyle>
            <a:lvl1pPr>
              <a:defRPr sz="900" baseline="0"/>
            </a:lvl1pPr>
          </a:lstStyle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5688" y="6271468"/>
            <a:ext cx="558800" cy="46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02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57BF-5922-4B39-9A30-57F3C625E0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50639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B57BF-5922-4B39-9A30-57F3C625E0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88293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ANZDATA Registry Annual Report 2012</a:t>
            </a: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B57BF-5922-4B39-9A30-57F3C625E02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609587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651031" y="288032"/>
            <a:ext cx="5801289" cy="6309320"/>
            <a:chOff x="115101937" y="107560230"/>
            <a:chExt cx="6930331" cy="9790836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116440828" y="108837831"/>
              <a:ext cx="5304325" cy="7154079"/>
              <a:chOff x="116345292" y="108837831"/>
              <a:chExt cx="5304325" cy="7154079"/>
            </a:xfrm>
          </p:grpSpPr>
          <p:sp>
            <p:nvSpPr>
              <p:cNvPr id="4" name="Rectangle 4"/>
              <p:cNvSpPr>
                <a:spLocks noChangeArrowheads="1"/>
              </p:cNvSpPr>
              <p:nvPr/>
            </p:nvSpPr>
            <p:spPr bwMode="auto">
              <a:xfrm>
                <a:off x="117878481" y="110192016"/>
                <a:ext cx="2494971" cy="5799894"/>
              </a:xfrm>
              <a:prstGeom prst="rect">
                <a:avLst/>
              </a:prstGeom>
              <a:solidFill>
                <a:srgbClr val="CCCC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AU" sz="1200" b="0" i="0" u="none" strike="noStrike" cap="none" normalizeH="0" baseline="0" dirty="0" smtClean="0">
                  <a:ln>
                    <a:noFill/>
                  </a:ln>
                  <a:solidFill>
                    <a:srgbClr val="003380"/>
                  </a:solidFill>
                  <a:effectLst/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lang="en-AU" sz="1200" dirty="0">
                  <a:solidFill>
                    <a:srgbClr val="003380"/>
                  </a:solidFill>
                  <a:latin typeface="Arial Black" pitchFamily="34" charset="0"/>
                  <a:cs typeface="Arial" pitchFamily="34" charset="0"/>
                </a:endParaRP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12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Stephen McDonald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" name="Rectangle 5"/>
              <p:cNvSpPr>
                <a:spLocks noChangeArrowheads="1"/>
              </p:cNvSpPr>
              <p:nvPr/>
            </p:nvSpPr>
            <p:spPr bwMode="auto">
              <a:xfrm>
                <a:off x="118876392" y="108837831"/>
                <a:ext cx="2773225" cy="1451256"/>
              </a:xfrm>
              <a:prstGeom prst="rect">
                <a:avLst/>
              </a:prstGeom>
              <a:solidFill>
                <a:srgbClr val="0033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200" b="0" i="0" u="none" strike="noStrike" cap="none" normalizeH="0" baseline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 CHAPTER 3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6" name="Rectangle 6"/>
              <p:cNvSpPr>
                <a:spLocks noChangeArrowheads="1"/>
              </p:cNvSpPr>
              <p:nvPr/>
            </p:nvSpPr>
            <p:spPr bwMode="auto">
              <a:xfrm>
                <a:off x="116345292" y="109563458"/>
                <a:ext cx="3406840" cy="1611621"/>
              </a:xfrm>
              <a:prstGeom prst="rect">
                <a:avLst/>
              </a:prstGeom>
              <a:solidFill>
                <a:srgbClr val="CCCC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0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2000" b="0" i="0" u="none" strike="noStrike" cap="none" normalizeH="0" baseline="0" dirty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 Black" pitchFamily="34" charset="0"/>
                    <a:cs typeface="Arial" pitchFamily="34" charset="0"/>
                  </a:rPr>
                  <a:t>DEATHS</a:t>
                </a:r>
                <a:endParaRPr kumimoji="0" lang="en-US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" name="Text Box 7"/>
              <p:cNvSpPr txBox="1">
                <a:spLocks noChangeArrowheads="1"/>
              </p:cNvSpPr>
              <p:nvPr/>
            </p:nvSpPr>
            <p:spPr bwMode="auto">
              <a:xfrm>
                <a:off x="117873749" y="115631206"/>
                <a:ext cx="2501354" cy="3604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in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  <p:txBody>
              <a:bodyPr vert="horz" wrap="square" lIns="36576" tIns="36576" rIns="36576" bIns="36576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AU" sz="900" b="0" i="0" u="none" strike="noStrike" cap="none" normalizeH="0" baseline="0" smtClean="0">
                    <a:ln>
                      <a:noFill/>
                    </a:ln>
                    <a:solidFill>
                      <a:srgbClr val="003380"/>
                    </a:solidFill>
                    <a:effectLst/>
                    <a:latin typeface="Arial" pitchFamily="34" charset="0"/>
                    <a:cs typeface="Arial" pitchFamily="34" charset="0"/>
                  </a:rPr>
                  <a:t>2012 Annual Report—35th Edition</a:t>
                </a:r>
                <a:endParaRPr kumimoji="0" lang="en-U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1032" name="Picture 8" descr="AnzDataHeader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01937" y="107560230"/>
              <a:ext cx="6646345" cy="7957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pic>
          <p:nvPicPr>
            <p:cNvPr id="1033" name="Picture 9" descr="ANZDATA Footer yellow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03324" y="116596943"/>
              <a:ext cx="6928944" cy="7541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30000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95536" y="620688"/>
            <a:ext cx="8316416" cy="5883622"/>
            <a:chOff x="107390537" y="108760274"/>
            <a:chExt cx="5416452" cy="3899121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395710" y="108760274"/>
              <a:ext cx="792000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3.9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0244" name="Picture 4" descr="causdeath_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390537" y="109048427"/>
              <a:ext cx="5416452" cy="36109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1987365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39552" y="476672"/>
            <a:ext cx="8028384" cy="6099646"/>
            <a:chOff x="107253346" y="106817559"/>
            <a:chExt cx="6029079" cy="4302502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253346" y="106817559"/>
              <a:ext cx="1249200" cy="2793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00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3.10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68" name="Picture 4" descr="causdeath_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54803" y="107101647"/>
              <a:ext cx="6027622" cy="4018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75180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259625"/>
              </p:ext>
            </p:extLst>
          </p:nvPr>
        </p:nvGraphicFramePr>
        <p:xfrm>
          <a:off x="323528" y="764704"/>
          <a:ext cx="8441401" cy="5034517"/>
        </p:xfrm>
        <a:graphic>
          <a:graphicData uri="http://schemas.openxmlformats.org/drawingml/2006/table">
            <a:tbl>
              <a:tblPr/>
              <a:tblGrid>
                <a:gridCol w="1350373"/>
                <a:gridCol w="506502"/>
                <a:gridCol w="506502"/>
                <a:gridCol w="506502"/>
                <a:gridCol w="506502"/>
                <a:gridCol w="506502"/>
                <a:gridCol w="506502"/>
                <a:gridCol w="506502"/>
                <a:gridCol w="506502"/>
                <a:gridCol w="506502"/>
                <a:gridCol w="506502"/>
                <a:gridCol w="506502"/>
                <a:gridCol w="506502"/>
                <a:gridCol w="506502"/>
                <a:gridCol w="506502"/>
              </a:tblGrid>
              <a:tr h="373826">
                <a:tc gridSpan="1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3.11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78154">
                <a:tc gridSpan="1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Modality at time of death and age at death –2011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77101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Cause of Death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Peritoneal Dialysis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Transplant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41964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0 - 44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45 - 64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65 - 74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≥75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0 - 44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45 - 64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65 - 74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≥75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0 - 44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45 - 64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65 - 74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≥75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8464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2552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Cardiovascular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Withdrawal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2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Cancer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Infection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2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360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Cardiovascular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Withdrawal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2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Cancer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Infection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52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20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6072188" y="8764588"/>
            <a:ext cx="6137275" cy="31623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92016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8255146"/>
              </p:ext>
            </p:extLst>
          </p:nvPr>
        </p:nvGraphicFramePr>
        <p:xfrm>
          <a:off x="755576" y="1108137"/>
          <a:ext cx="7601412" cy="4265079"/>
        </p:xfrm>
        <a:graphic>
          <a:graphicData uri="http://schemas.openxmlformats.org/drawingml/2006/table">
            <a:tbl>
              <a:tblPr/>
              <a:tblGrid>
                <a:gridCol w="1575220"/>
                <a:gridCol w="809899"/>
                <a:gridCol w="877790"/>
                <a:gridCol w="877790"/>
                <a:gridCol w="809878"/>
                <a:gridCol w="809899"/>
                <a:gridCol w="920468"/>
                <a:gridCol w="920468"/>
              </a:tblGrid>
              <a:tr h="441202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3.12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97178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Country at time of death and Modality at death among those </a:t>
                      </a:r>
                      <a:endParaRPr lang="en-AU" sz="1200" kern="1400" dirty="0" smtClean="0">
                        <a:solidFill>
                          <a:srgbClr val="000000"/>
                        </a:solidFill>
                        <a:effectLst/>
                        <a:latin typeface="Arial Black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 smtClean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who </a:t>
                      </a: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withdrew from dialysis and died in 2011</a:t>
                      </a: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69005">
                <a:tc row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Cause of Death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88573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HD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PD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GRAFT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</a:tr>
              <a:tr h="64136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Cardiovascular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319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Withdrawal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9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Cancer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19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Infection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194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Other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104775" y="5857875"/>
            <a:ext cx="4360863" cy="2176463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198438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641804"/>
              </p:ext>
            </p:extLst>
          </p:nvPr>
        </p:nvGraphicFramePr>
        <p:xfrm>
          <a:off x="1259632" y="476672"/>
          <a:ext cx="6627597" cy="6016332"/>
        </p:xfrm>
        <a:graphic>
          <a:graphicData uri="http://schemas.openxmlformats.org/drawingml/2006/table">
            <a:tbl>
              <a:tblPr/>
              <a:tblGrid>
                <a:gridCol w="2007051"/>
                <a:gridCol w="1203275"/>
                <a:gridCol w="1442946"/>
                <a:gridCol w="936082"/>
                <a:gridCol w="1038243"/>
              </a:tblGrid>
              <a:tr h="332697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3.13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01128"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Death due to withdrawal-2011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(Modality at time of death)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92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Withdrawal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Haemodialysis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Peritoneal Dialysis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Transplant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36345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Psychosocial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177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 refused further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Suicide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90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Cardiovascular comorbidity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Cerebrovascular comorbidity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10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Peripheral vascular comorbidity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Malignancy related withdrawal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Withdrawal due to dialysis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23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26186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1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Psychosocial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24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Patient refused further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Suicide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Cardiovascular comorbidity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Cerebrovascular comorbidity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Peripheral vascular comorbidity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Malignancy related withdrawal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079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Withdrawal due to dialysis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296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36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288925" y="7483475"/>
            <a:ext cx="4756150" cy="40100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23304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8199645"/>
              </p:ext>
            </p:extLst>
          </p:nvPr>
        </p:nvGraphicFramePr>
        <p:xfrm>
          <a:off x="611560" y="1268760"/>
          <a:ext cx="7829384" cy="3798228"/>
        </p:xfrm>
        <a:graphic>
          <a:graphicData uri="http://schemas.openxmlformats.org/drawingml/2006/table">
            <a:tbl>
              <a:tblPr/>
              <a:tblGrid>
                <a:gridCol w="964381"/>
                <a:gridCol w="633296"/>
                <a:gridCol w="622739"/>
                <a:gridCol w="622739"/>
                <a:gridCol w="567853"/>
                <a:gridCol w="559418"/>
                <a:gridCol w="573401"/>
                <a:gridCol w="608384"/>
                <a:gridCol w="608384"/>
                <a:gridCol w="696634"/>
                <a:gridCol w="696634"/>
                <a:gridCol w="675521"/>
              </a:tblGrid>
              <a:tr h="421990">
                <a:tc gridSpan="1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3.14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34380">
                <a:tc gridSpan="1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Dialysis patients who withdrew by age at death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time from first RRT-2011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605455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Time from first RRT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 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51662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0 - 44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45 - 64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65 - 74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≥75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0 - 44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45 - 64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65 - 74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≥75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1FF"/>
                    </a:solidFill>
                  </a:tcPr>
                </a:tc>
              </a:tr>
              <a:tr h="38573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1   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8  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040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4   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4  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0040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5   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17  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38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40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42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2  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12  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14  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9778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Total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77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269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495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22  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43  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40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107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258050" y="4419600"/>
            <a:ext cx="4949825" cy="214153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59913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79512" y="548680"/>
            <a:ext cx="8712968" cy="5667598"/>
            <a:chOff x="111024543" y="108682480"/>
            <a:chExt cx="5095297" cy="3050113"/>
          </a:xfrm>
        </p:grpSpPr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53209" y="108682480"/>
              <a:ext cx="4166631" cy="3050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1024543" y="108766208"/>
              <a:ext cx="927221" cy="386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3.15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7184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467544" y="764704"/>
            <a:ext cx="8208912" cy="5235550"/>
            <a:chOff x="111017819" y="111890102"/>
            <a:chExt cx="5109311" cy="3061721"/>
          </a:xfrm>
        </p:grpSpPr>
        <p:pic>
          <p:nvPicPr>
            <p:cNvPr id="614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944644" y="111890102"/>
              <a:ext cx="4182486" cy="3061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11017819" y="111979898"/>
              <a:ext cx="916589" cy="3227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3.16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26385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085066"/>
              </p:ext>
            </p:extLst>
          </p:nvPr>
        </p:nvGraphicFramePr>
        <p:xfrm>
          <a:off x="1200987" y="536679"/>
          <a:ext cx="6755389" cy="5879263"/>
        </p:xfrm>
        <a:graphic>
          <a:graphicData uri="http://schemas.openxmlformats.org/drawingml/2006/table">
            <a:tbl>
              <a:tblPr/>
              <a:tblGrid>
                <a:gridCol w="1276782"/>
                <a:gridCol w="1353531"/>
                <a:gridCol w="1657629"/>
                <a:gridCol w="2467447"/>
              </a:tblGrid>
              <a:tr h="382321">
                <a:tc gridSpan="4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Figure 3.1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14940"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Survival among People who Commenced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Dialysis 2002—2011 (Non-Indigenous) % (95% CI)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46824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Age at Start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Time Point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(Number of Years from dialysis start)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Proportion Surviving Aust (95 % CI)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Proportion </a:t>
                      </a:r>
                      <a:r>
                        <a:rPr lang="fr-FR" sz="1000" b="1" kern="1400" dirty="0" err="1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Surviving</a:t>
                      </a:r>
                      <a:r>
                        <a:rPr lang="fr-FR" sz="10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</a:t>
                      </a:r>
                      <a:endParaRPr lang="fr-FR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0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NZ (95 % CI)</a:t>
                      </a:r>
                      <a:endParaRPr lang="fr-FR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3869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0– 24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(95-98)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96 (90-98)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1780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93 (90-96)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(86-97)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209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90 (85-93)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78 (56-90)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918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25—44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97 (96-97)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99 (97-100)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373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(90-92)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94 (90-96)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403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(78-83)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73 (64-80)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114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45—64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92 (91-92)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91 (89-92)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4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(83-85)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81 (78-83)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4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60 (58-61)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53 (49-58)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114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65—74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 (84-86)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84 (81-87)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5157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72 (71-74)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71 (67-75)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1142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 (39-42)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34 (29-38)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651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75—84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 (79-81)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76 (72-80)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844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64 (62-65)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55 (50-60)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1676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27 (25-28)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 (14-24)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9883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85 +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69 (65-73)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 (46-78)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040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2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51 (46-55)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43 (26-59)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33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5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 (13-22)</a:t>
                      </a:r>
                      <a:endParaRPr lang="en-US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 (3-31)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830263" y="5549900"/>
            <a:ext cx="5302251" cy="4484688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894243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52175"/>
              </p:ext>
            </p:extLst>
          </p:nvPr>
        </p:nvGraphicFramePr>
        <p:xfrm>
          <a:off x="1746255" y="155082"/>
          <a:ext cx="5562049" cy="6411528"/>
        </p:xfrm>
        <a:graphic>
          <a:graphicData uri="http://schemas.openxmlformats.org/drawingml/2006/table">
            <a:tbl>
              <a:tblPr/>
              <a:tblGrid>
                <a:gridCol w="1428841"/>
                <a:gridCol w="172768"/>
                <a:gridCol w="594334"/>
                <a:gridCol w="568160"/>
                <a:gridCol w="740571"/>
                <a:gridCol w="740571"/>
                <a:gridCol w="658402"/>
                <a:gridCol w="658402"/>
              </a:tblGrid>
              <a:tr h="282780">
                <a:tc gridSpan="8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3.2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78049">
                <a:tc gridSpan="8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 Death Rates During Renal Replacement Therapy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7938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All Patients Included who Received Treatment During 2011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84665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Group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Dialysis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Mortality Rate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(per 100 patient years, 95% CI) 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Transplant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Mortality Rate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(per 100 patient years, 95% CI) 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259739">
                <a:tc row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Overall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Rate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Confidence Intervals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Rate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Confidence  Intervals 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365604">
                <a:tc v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 100 patient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Lower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Upper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Per 100 patient years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Lower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Upper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15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442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749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cap="small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Ages (Years)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8932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&lt; 25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539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25—44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32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45—64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683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65—84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45780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 ≥ 85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35.8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30.8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41.6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48.7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~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1605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cap="small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Diabetes (at RRT start) 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679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Non-diabetic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12.1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18.9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321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Type 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5828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Type 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17.6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0648">
                <a:tc gridSpan="5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cap="small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Coronary artery disease (at RRT start)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175273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10.0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75273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Yes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18.9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21.4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2319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b="1" kern="1400" cap="small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Indigenous 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09225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Non-Indigenous  (Australia)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15.0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2.4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05967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Non-Indigenous  (New Zealand)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877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Aboriginal /Torres Strait Islanders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13.3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6.5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1773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Maori  (in Australia)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19.5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 events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877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Maori  (in New Zealand)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16.8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20.1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8.0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8589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Pacific People  (in Australia)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8.4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0.7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11.3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27278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Pacific People  (in New Zealand)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11.1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8.7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14.3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0.1</a:t>
                      </a:r>
                      <a:endParaRPr lang="en-AU" sz="10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8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7.5</a:t>
                      </a:r>
                      <a:endParaRPr lang="en-AU" sz="10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25119" marR="25119" marT="12560" marB="12560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7446963" y="2503488"/>
            <a:ext cx="5595937" cy="6484937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56939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92088" y="641722"/>
            <a:ext cx="7524328" cy="5379566"/>
            <a:chOff x="107100744" y="112518051"/>
            <a:chExt cx="3070675" cy="2521110"/>
          </a:xfrm>
        </p:grpSpPr>
        <p:pic>
          <p:nvPicPr>
            <p:cNvPr id="4099" name="Picture 3" descr="foleygraph_dx_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100744" y="112805942"/>
              <a:ext cx="3070675" cy="2233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  <p:sp>
          <p:nvSpPr>
            <p:cNvPr id="3" name="Text Box 4"/>
            <p:cNvSpPr txBox="1">
              <a:spLocks noChangeArrowheads="1"/>
            </p:cNvSpPr>
            <p:nvPr/>
          </p:nvSpPr>
          <p:spPr bwMode="auto">
            <a:xfrm>
              <a:off x="107102210" y="112518051"/>
              <a:ext cx="1897944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3.3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75063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7584" y="692696"/>
            <a:ext cx="7524328" cy="5595590"/>
            <a:chOff x="110366421" y="112471607"/>
            <a:chExt cx="3093449" cy="2519906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10371199" y="112471607"/>
              <a:ext cx="1995701" cy="288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3.4  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5124" name="Picture 4" descr="foleygraph_tx_1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366421" y="112757634"/>
              <a:ext cx="3093449" cy="2233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222291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288950"/>
              </p:ext>
            </p:extLst>
          </p:nvPr>
        </p:nvGraphicFramePr>
        <p:xfrm>
          <a:off x="2330444" y="404664"/>
          <a:ext cx="4473804" cy="5767018"/>
        </p:xfrm>
        <a:graphic>
          <a:graphicData uri="http://schemas.openxmlformats.org/drawingml/2006/table">
            <a:tbl>
              <a:tblPr/>
              <a:tblGrid>
                <a:gridCol w="2320261"/>
                <a:gridCol w="2153543"/>
              </a:tblGrid>
              <a:tr h="457019">
                <a:tc gridSpan="2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3.5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43350">
                <a:tc gridSpan="2">
                  <a:txBody>
                    <a:bodyPr/>
                    <a:lstStyle/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Survival of Dialysis Patients by age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20550"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Age Groups at start of </a:t>
                      </a:r>
                      <a:b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</a:br>
                      <a:r>
                        <a:rPr lang="en-AU" sz="10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treatment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Median (25th and 75th centiles),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05462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35992" marB="35992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7755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Australia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659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0-24 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121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25-44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9.26 (5.37-*)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6701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45-64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6.26 (3.01-2.65)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090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4.10 (1.84-7.01)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92347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2.97 (1.30-5.27)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2187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85+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2.03 (0.73-3.97)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59030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9030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50" b="1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New Zealand 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200" kern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 </a:t>
                      </a: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87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0-24 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9.64 (7.92-*) 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858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25-44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7.28 (4.12-*)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70334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45-64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4.97 (2.65-8.05)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4813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65-74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3.59 (1.81-5.93)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955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75-84 years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2.51 (1.07-4.26)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795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85+ years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10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1.69 (0.96-3.58)</a:t>
                      </a:r>
                      <a:endParaRPr lang="en-US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7955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0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2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7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2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5992" marR="35992" marT="17996" marB="17996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-80963" y="5378450"/>
            <a:ext cx="2601913" cy="3822700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79164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5679226"/>
              </p:ext>
            </p:extLst>
          </p:nvPr>
        </p:nvGraphicFramePr>
        <p:xfrm>
          <a:off x="1837418" y="260648"/>
          <a:ext cx="5398878" cy="6254160"/>
        </p:xfrm>
        <a:graphic>
          <a:graphicData uri="http://schemas.openxmlformats.org/drawingml/2006/table">
            <a:tbl>
              <a:tblPr/>
              <a:tblGrid>
                <a:gridCol w="1006234"/>
                <a:gridCol w="1109765"/>
                <a:gridCol w="756626"/>
                <a:gridCol w="1119038"/>
                <a:gridCol w="236719"/>
                <a:gridCol w="1170496"/>
              </a:tblGrid>
              <a:tr h="330061">
                <a:tc gridSpan="6"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Figure 3.6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32916" marB="329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766255">
                <a:tc gridSpan="6">
                  <a:txBody>
                    <a:bodyPr/>
                    <a:lstStyle/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Survival by Age &amp; Comorbidity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11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amongst older age groups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  <a:p>
                      <a:pPr marR="0" indent="0" algn="ctr" rtl="0">
                        <a:spcBef>
                          <a:spcPts val="10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Median (25th and 75th centiles), years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32916" marB="32916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</a:tr>
              <a:tr h="533632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Age Groups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Any Vascular Disease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Diabetes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 dirty="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Australia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b="1" kern="1400">
                          <a:solidFill>
                            <a:srgbClr val="000000"/>
                          </a:solidFill>
                          <a:effectLst/>
                          <a:latin typeface="Arial Black"/>
                        </a:rPr>
                        <a:t>New Zealand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FF"/>
                    </a:solidFill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65-69 years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5.32 (2.04 -)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6.01 (2.67-7.68)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3.95 (1.93-8.29)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5.23 (4.20-8.69)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4.30 (2.08-7.04)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2.36 (0.87-4.81)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4.31 (1.41-6.96)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4.03 (1.41-4.27)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70-74 years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5.89 (3.24-8.38)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3.33 (2.27-4.41)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5.59 (2.39- 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3.92 (3.92-4.39)*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3,46 (0.96-5.81)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2.55 (1.63-4.45)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3.65 (1.80-4.97)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3.33 (1.78-4.88)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75-79 years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5.47 (2.14-8.31)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3.43 (3.43-3.43)*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5.59 (2.39- 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3.92 (3.92-4.39)*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4.00 (1.85-6.35)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1.42 (0.57-2.43)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3.08 (1.04-5.48)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2.97 (1.49-5.74)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80-84 years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3.41 (2.02-6.41)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2.69 (1.65-3.09)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4.34 (2.70-6.17)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0.67 (0.67-0.67)*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2.28(1.09-4.90)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2.82 (2.82-2.82)*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2.37 (1.29-4.55)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2.82 )2.82-2.82)*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85-89 years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2.25 (0.63-7.79)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2.39 (0.63-) 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0039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No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2.17 (1.32-3.58)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AU" sz="900" kern="1400" dirty="0">
                          <a:solidFill>
                            <a:srgbClr val="000000"/>
                          </a:solidFill>
                          <a:effectLst/>
                          <a:latin typeface="Tahoma"/>
                        </a:rPr>
                        <a:t>1.38 (1.38-4.91)*</a:t>
                      </a:r>
                      <a:endParaRPr lang="en-AU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3471">
                <a:tc>
                  <a:txBody>
                    <a:bodyPr/>
                    <a:lstStyle/>
                    <a:p>
                      <a:pPr marR="0" indent="0" algn="l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AU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Yes</a:t>
                      </a:r>
                      <a:endParaRPr lang="en-AU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1.57 (0.37-6.09)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 </a:t>
                      </a:r>
                      <a:endParaRPr lang="en-US" sz="1100" kern="140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spcBef>
                          <a:spcPts val="0"/>
                        </a:spcBef>
                        <a:spcAft>
                          <a:spcPts val="1400"/>
                        </a:spcAft>
                      </a:pPr>
                      <a:r>
                        <a:rPr lang="en-US" sz="900" kern="1400" dirty="0">
                          <a:solidFill>
                            <a:srgbClr val="000000"/>
                          </a:solidFill>
                          <a:effectLst/>
                          <a:latin typeface="Arial"/>
                        </a:rPr>
                        <a:t>*</a:t>
                      </a:r>
                      <a:endParaRPr lang="en-US" sz="1100" kern="1400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32916" marR="32916" marT="16458" marB="16458" anchor="ctr">
                    <a:lnL>
                      <a:noFill/>
                    </a:lnL>
                    <a:lnR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Control 1"/>
          <p:cNvSpPr>
            <a:spLocks noChangeArrowheads="1" noChangeShapeType="1"/>
          </p:cNvSpPr>
          <p:nvPr/>
        </p:nvSpPr>
        <p:spPr bwMode="auto">
          <a:xfrm>
            <a:off x="2141538" y="5026025"/>
            <a:ext cx="3778250" cy="4949825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351108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4056" y="548680"/>
            <a:ext cx="8244408" cy="6099646"/>
            <a:chOff x="107476047" y="105889756"/>
            <a:chExt cx="5572440" cy="398239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477671" y="105889756"/>
              <a:ext cx="2270851" cy="244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3.7  Australia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8196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76047" y="106128150"/>
              <a:ext cx="5572440" cy="37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3638327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04056" y="548680"/>
            <a:ext cx="8172400" cy="6027638"/>
            <a:chOff x="107487330" y="110398946"/>
            <a:chExt cx="5572665" cy="4056004"/>
          </a:xfrm>
        </p:grpSpPr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7487330" y="110398946"/>
              <a:ext cx="2684919" cy="313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  <p:txBody>
            <a:bodyPr vert="horz" wrap="square" lIns="36576" tIns="36576" rIns="36576" bIns="36576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A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Arial Black" pitchFamily="34" charset="0"/>
                  <a:cs typeface="Arial" pitchFamily="34" charset="0"/>
                </a:rPr>
                <a:t>Figure 3.8  New Zealand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9220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87555" y="110710950"/>
              <a:ext cx="5572440" cy="3744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CCCCCC"/>
                    </a:outerShdw>
                  </a:effectLst>
                </a14:hiddenEffects>
              </a:ext>
            </a:extLst>
          </p:spPr>
        </p:pic>
      </p:grp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ANZDATA Registry Annual Report 2012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190220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1392</Words>
  <Application>Microsoft Office PowerPoint</Application>
  <PresentationFormat>On-screen Show (4:3)</PresentationFormat>
  <Paragraphs>932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ANZDATA Report 2012 Chapter 3</dc:title>
  <dc:creator>ANZDATA Registry</dc:creator>
  <cp:keywords>2012 Chapter 3 Deaths</cp:keywords>
  <cp:lastModifiedBy>Alan Hurst</cp:lastModifiedBy>
  <cp:revision>24</cp:revision>
  <dcterms:created xsi:type="dcterms:W3CDTF">2013-06-19T03:44:44Z</dcterms:created>
  <dcterms:modified xsi:type="dcterms:W3CDTF">2013-08-05T01:29:27Z</dcterms:modified>
</cp:coreProperties>
</file>