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CC22D-1D1F-4E83-B02E-A6671648A89A}" type="datetimeFigureOut">
              <a:rPr lang="en-AU" smtClean="0"/>
              <a:t>5/08/2013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92C3-2EA0-4FCA-B090-2D48598157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01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81328"/>
            <a:ext cx="2895600" cy="365125"/>
          </a:xfrm>
        </p:spPr>
        <p:txBody>
          <a:bodyPr/>
          <a:lstStyle>
            <a:lvl1pPr>
              <a:defRPr sz="900" baseline="0"/>
            </a:lvl1pPr>
          </a:lstStyle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237312"/>
            <a:ext cx="558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A2D9-13FE-476C-85EC-9CCEDA200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57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A2D9-13FE-476C-85EC-9CCEDA200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361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A2D9-13FE-476C-85EC-9CCEDA200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44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A2D9-13FE-476C-85EC-9CCEDA200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38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A2D9-13FE-476C-85EC-9CCEDA200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454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A2D9-13FE-476C-85EC-9CCEDA200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77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A2D9-13FE-476C-85EC-9CCEDA200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357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36512" y="6448251"/>
            <a:ext cx="2679576" cy="365125"/>
          </a:xfrm>
        </p:spPr>
        <p:txBody>
          <a:bodyPr/>
          <a:lstStyle>
            <a:lvl1pPr>
              <a:defRPr sz="900" baseline="0"/>
            </a:lvl1pPr>
          </a:lstStyle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88" y="6237312"/>
            <a:ext cx="558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0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A2D9-13FE-476C-85EC-9CCEDA200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11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A2D9-13FE-476C-85EC-9CCEDA200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26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AA2D9-13FE-476C-85EC-9CCEDA200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857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126318" y="539368"/>
            <a:ext cx="4626158" cy="5365979"/>
            <a:chOff x="119064337" y="106936230"/>
            <a:chExt cx="7153020" cy="9790836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20228264" y="108213831"/>
              <a:ext cx="5989093" cy="7154079"/>
              <a:chOff x="120132728" y="108213831"/>
              <a:chExt cx="5989093" cy="7154079"/>
            </a:xfrm>
          </p:grpSpPr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121840881" y="109568015"/>
                <a:ext cx="2496623" cy="5799895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9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Nancy</a:t>
                </a:r>
                <a:r>
                  <a:rPr kumimoji="0" lang="en-AU" sz="900" b="0" i="0" u="none" strike="noStrike" cap="none" normalizeH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 Briggs</a:t>
                </a:r>
                <a:endPara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9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Kylie Hurst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9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Stephen McDonald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122838792" y="108213831"/>
                <a:ext cx="3283029" cy="1451255"/>
              </a:xfrm>
              <a:prstGeom prst="rect">
                <a:avLst/>
              </a:prstGeom>
              <a:solidFill>
                <a:srgbClr val="003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2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CHAPTER  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120132728" y="109369406"/>
                <a:ext cx="3406840" cy="18394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6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METHOD AND LOCATION OF DIALYSIS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 Box 7"/>
              <p:cNvSpPr txBox="1">
                <a:spLocks noChangeArrowheads="1"/>
              </p:cNvSpPr>
              <p:nvPr/>
            </p:nvSpPr>
            <p:spPr bwMode="auto">
              <a:xfrm>
                <a:off x="121836149" y="114756263"/>
                <a:ext cx="2501354" cy="360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9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2012 Annual Report—35th Edition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3" name="Picture 12" descr="AnzDataHead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64337" y="106936230"/>
              <a:ext cx="6646345" cy="79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ANZDATA Footer yello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65724" y="115972943"/>
              <a:ext cx="6928944" cy="75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678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6064" y="476672"/>
            <a:ext cx="7956376" cy="6093296"/>
            <a:chOff x="107709729" y="106878090"/>
            <a:chExt cx="5114520" cy="399983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715645" y="106878090"/>
              <a:ext cx="9144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4.7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09729" y="107133929"/>
              <a:ext cx="5114520" cy="37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307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576" y="476672"/>
            <a:ext cx="7596336" cy="6021288"/>
            <a:chOff x="107720642" y="110983568"/>
            <a:chExt cx="5119527" cy="400227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720642" y="110983568"/>
              <a:ext cx="9144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4.8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25649" y="111241845"/>
              <a:ext cx="5114520" cy="37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59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08112" y="476672"/>
            <a:ext cx="7092280" cy="5949280"/>
            <a:chOff x="107690122" y="106498732"/>
            <a:chExt cx="4794896" cy="3736843"/>
          </a:xfrm>
        </p:grpSpPr>
        <p:pic>
          <p:nvPicPr>
            <p:cNvPr id="3075" name="Picture 3" descr="rrt_state_20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90122" y="106748378"/>
              <a:ext cx="4794896" cy="3487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7696096" y="106498732"/>
              <a:ext cx="9144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4.9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26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0080" y="504056"/>
            <a:ext cx="7740352" cy="5877272"/>
            <a:chOff x="107308827" y="110496963"/>
            <a:chExt cx="5568462" cy="4304263"/>
          </a:xfrm>
        </p:grpSpPr>
        <p:pic>
          <p:nvPicPr>
            <p:cNvPr id="4099" name="Picture 3" descr="dialysis_state_20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5550" y="110756325"/>
              <a:ext cx="5561739" cy="4044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7308827" y="110496963"/>
              <a:ext cx="9144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4.10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321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0080" y="404664"/>
            <a:ext cx="7740352" cy="6093296"/>
            <a:chOff x="107444303" y="107688900"/>
            <a:chExt cx="5690370" cy="4294027"/>
          </a:xfrm>
        </p:grpSpPr>
        <p:pic>
          <p:nvPicPr>
            <p:cNvPr id="5123" name="Picture 3" descr="homed_time_country_12_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713" b="1636"/>
            <a:stretch>
              <a:fillRect/>
            </a:stretch>
          </p:blipFill>
          <p:spPr bwMode="auto">
            <a:xfrm>
              <a:off x="107444303" y="107941050"/>
              <a:ext cx="5690370" cy="4041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7447775" y="107688900"/>
              <a:ext cx="9144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4.11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541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0040" y="476672"/>
            <a:ext cx="8388424" cy="5949280"/>
            <a:chOff x="106895939" y="105890794"/>
            <a:chExt cx="6362928" cy="453985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898035" y="105890794"/>
              <a:ext cx="2380417" cy="294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4.12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8" name="Picture 4" descr="PD_state_tim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95939" y="106188701"/>
              <a:ext cx="6362928" cy="4241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2147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4056" y="404664"/>
            <a:ext cx="8100392" cy="5877272"/>
            <a:chOff x="106890379" y="110557944"/>
            <a:chExt cx="6362228" cy="444489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890379" y="110557944"/>
              <a:ext cx="2756935" cy="294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4.13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72" name="Picture 4" descr="homeHDnumbers_state_tim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0" b="1160"/>
            <a:stretch>
              <a:fillRect/>
            </a:stretch>
          </p:blipFill>
          <p:spPr bwMode="auto">
            <a:xfrm>
              <a:off x="106892235" y="110860937"/>
              <a:ext cx="6360372" cy="4141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3667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28" y="908720"/>
            <a:ext cx="8388424" cy="5013176"/>
            <a:chOff x="106999643" y="105859615"/>
            <a:chExt cx="6531122" cy="3505454"/>
          </a:xfrm>
        </p:grpSpPr>
        <p:pic>
          <p:nvPicPr>
            <p:cNvPr id="8195" name="Picture 3" descr="HHD_age_tim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" t="311" r="-113" b="311"/>
            <a:stretch>
              <a:fillRect/>
            </a:stretch>
          </p:blipFill>
          <p:spPr bwMode="auto">
            <a:xfrm>
              <a:off x="106999816" y="106122258"/>
              <a:ext cx="6530949" cy="3242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6999643" y="105859615"/>
              <a:ext cx="9144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4.14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0846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2048" y="908720"/>
            <a:ext cx="8316416" cy="4941168"/>
            <a:chOff x="106972138" y="110121056"/>
            <a:chExt cx="6553428" cy="3537899"/>
          </a:xfrm>
        </p:grpSpPr>
        <p:pic>
          <p:nvPicPr>
            <p:cNvPr id="9219" name="Picture 3" descr="PD_age_tim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72138" y="110382241"/>
              <a:ext cx="6553428" cy="3276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6983190" y="110121056"/>
              <a:ext cx="9144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4.15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3701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1746250" y="4391025"/>
            <a:ext cx="6499225" cy="32099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26825"/>
              </p:ext>
            </p:extLst>
          </p:nvPr>
        </p:nvGraphicFramePr>
        <p:xfrm>
          <a:off x="1691681" y="620685"/>
          <a:ext cx="5688631" cy="5328595"/>
        </p:xfrm>
        <a:graphic>
          <a:graphicData uri="http://schemas.openxmlformats.org/drawingml/2006/table">
            <a:tbl>
              <a:tblPr/>
              <a:tblGrid>
                <a:gridCol w="1315876"/>
                <a:gridCol w="1031062"/>
                <a:gridCol w="1229797"/>
                <a:gridCol w="1093135"/>
                <a:gridCol w="1018761"/>
              </a:tblGrid>
              <a:tr h="357121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</a:t>
                      </a:r>
                      <a:r>
                        <a:rPr lang="en-AU" sz="1200" kern="140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4.16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11103"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Home Modality (HD &amp; PD) aged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≥65 years, numbers by States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5071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Current state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 HD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HD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999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907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NSW/ACT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2,420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3,819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134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2,115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2,693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86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Qld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1,458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2,005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6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86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1,097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582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86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NZ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1,158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2,381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6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2,859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1,405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9,115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13,379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57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553265"/>
              </p:ext>
            </p:extLst>
          </p:nvPr>
        </p:nvGraphicFramePr>
        <p:xfrm>
          <a:off x="1115616" y="404664"/>
          <a:ext cx="6840760" cy="5760642"/>
        </p:xfrm>
        <a:graphic>
          <a:graphicData uri="http://schemas.openxmlformats.org/drawingml/2006/table">
            <a:tbl>
              <a:tblPr/>
              <a:tblGrid>
                <a:gridCol w="1128954"/>
                <a:gridCol w="1128954"/>
                <a:gridCol w="855521"/>
                <a:gridCol w="709758"/>
                <a:gridCol w="744007"/>
                <a:gridCol w="792198"/>
                <a:gridCol w="792198"/>
                <a:gridCol w="689170"/>
              </a:tblGrid>
              <a:tr h="413732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4.1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66588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Method and Location of Dialysis  2007 - 2011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2719"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Mode of Treatment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6235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3326">
                <a:tc row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Peritoneal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Dialysis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65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6369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5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468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2326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2343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2321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468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80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Satellite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4342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4647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4931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5300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5530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1594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7593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7924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8251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8595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8929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31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825">
                <a:tc row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NZ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Peritoneal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Dialysis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632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03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430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632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2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632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Satellite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6235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944813" y="3278188"/>
            <a:ext cx="3983037" cy="40116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9550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948238" y="8520113"/>
            <a:ext cx="3289300" cy="30749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84439"/>
              </p:ext>
            </p:extLst>
          </p:nvPr>
        </p:nvGraphicFramePr>
        <p:xfrm>
          <a:off x="467544" y="862009"/>
          <a:ext cx="8208912" cy="4799239"/>
        </p:xfrm>
        <a:graphic>
          <a:graphicData uri="http://schemas.openxmlformats.org/drawingml/2006/table">
            <a:tbl>
              <a:tblPr/>
              <a:tblGrid>
                <a:gridCol w="660646"/>
                <a:gridCol w="660646"/>
                <a:gridCol w="787972"/>
                <a:gridCol w="787972"/>
                <a:gridCol w="700420"/>
                <a:gridCol w="652757"/>
                <a:gridCol w="697013"/>
                <a:gridCol w="697013"/>
                <a:gridCol w="689373"/>
                <a:gridCol w="937550"/>
                <a:gridCol w="937550"/>
              </a:tblGrid>
              <a:tr h="296264">
                <a:tc gridSpan="1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</a:t>
                      </a:r>
                      <a:r>
                        <a:rPr lang="en-AU" sz="1200" kern="140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4.17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63929">
                <a:tc gridSpan="1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Home Dialysis  ≥65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By Australian State and Country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4863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Dialysis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7790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NSW/ACT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Qld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10771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888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 HD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030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1751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 HD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17514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1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 HD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14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1751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 HD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17514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1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 HD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31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914538"/>
              </p:ext>
            </p:extLst>
          </p:nvPr>
        </p:nvGraphicFramePr>
        <p:xfrm>
          <a:off x="1259632" y="476672"/>
          <a:ext cx="6552728" cy="5760639"/>
        </p:xfrm>
        <a:graphic>
          <a:graphicData uri="http://schemas.openxmlformats.org/drawingml/2006/table">
            <a:tbl>
              <a:tblPr/>
              <a:tblGrid>
                <a:gridCol w="1674225"/>
                <a:gridCol w="956475"/>
                <a:gridCol w="908909"/>
                <a:gridCol w="927722"/>
                <a:gridCol w="1033084"/>
                <a:gridCol w="1052313"/>
              </a:tblGrid>
              <a:tr h="426728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4.2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44668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Prevalence of Dialysis Dependent Patients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By State  2007 - 2011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(per Million Population)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04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2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46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Queensland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1807 (433)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1885 (441)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1957 (448)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2001 (452)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 (448)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6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South Wales*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3194 (478)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3360 (497)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3426 (500)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3484 (503)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3555 (508)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646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Aust. Capital Territory**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 (391)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 (422)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 (423)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245 (427)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 (453)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6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Victoria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2412 (463)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2485 (469)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2528 (469)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2612 (478)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2693 (487)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646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Tasmania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 (355)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 (359)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 (395)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 (378)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 (399)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6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South Australia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626 (396)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630 (394)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683 (423)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676 (415)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712 (435)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646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Northern Territory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368 (1711)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398 (1801)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417 (1838)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441 (1915)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468 (2023)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6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Western Australia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933 (441)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994 (456)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1002 (446)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1026 (447)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1097 (466)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3325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9730 (463)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10166 (475)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10451 (480)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10677 (484)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10998 (493)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816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25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2071 (490)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2106 (493)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2280 (528)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2385 (546)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2381 (541)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061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405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*  </a:t>
                      </a: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 population excludes residents of the Southern Area Health Service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  ACT population includes residents of the Southern Area Health Service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(Medical services in the ACT service the Southern Area Region of NSW)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927350" y="7675563"/>
            <a:ext cx="4011613" cy="38131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546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548680"/>
            <a:ext cx="7452320" cy="5661248"/>
            <a:chOff x="108192198" y="108118868"/>
            <a:chExt cx="4165174" cy="303792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192198" y="108118868"/>
              <a:ext cx="9144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4.3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100" name="Picture 4" descr="figure_4_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93252" y="108380714"/>
              <a:ext cx="4164120" cy="2776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049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548680"/>
            <a:ext cx="223224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4.4 - Australia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3" name="Picture 3" descr="figure_4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r="2025"/>
          <a:stretch>
            <a:fillRect/>
          </a:stretch>
        </p:blipFill>
        <p:spPr bwMode="auto">
          <a:xfrm>
            <a:off x="559035" y="692696"/>
            <a:ext cx="8045413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314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548680"/>
            <a:ext cx="288032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4.4 – Australia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7" name="Picture 3" descr="figure_4_4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r="2882"/>
          <a:stretch>
            <a:fillRect/>
          </a:stretch>
        </p:blipFill>
        <p:spPr bwMode="auto">
          <a:xfrm>
            <a:off x="659944" y="764704"/>
            <a:ext cx="7800488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724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620688"/>
            <a:ext cx="7524328" cy="5589240"/>
            <a:chOff x="108005143" y="108983726"/>
            <a:chExt cx="4164120" cy="303082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007371" y="108983726"/>
              <a:ext cx="9144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4.5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172" name="Picture 4" descr="figure_4_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5143" y="109238475"/>
              <a:ext cx="4164120" cy="2776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542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548680"/>
            <a:ext cx="223224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4.6 - Australia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figure_4_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r="4549"/>
          <a:stretch>
            <a:fillRect/>
          </a:stretch>
        </p:blipFill>
        <p:spPr bwMode="auto">
          <a:xfrm>
            <a:off x="755576" y="785690"/>
            <a:ext cx="7622033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974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548680"/>
            <a:ext cx="259228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4.6 – New Zealand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figure_4_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r="4547"/>
          <a:stretch>
            <a:fillRect/>
          </a:stretch>
        </p:blipFill>
        <p:spPr bwMode="auto">
          <a:xfrm>
            <a:off x="827584" y="836712"/>
            <a:ext cx="7452320" cy="546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313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752</Words>
  <Application>Microsoft Office PowerPoint</Application>
  <PresentationFormat>On-screen Show (4:3)</PresentationFormat>
  <Paragraphs>452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Anzdata Registry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Report 2012 Chapter 4</dc:title>
  <dc:creator>ANZDATA Registry</dc:creator>
  <cp:keywords>2012 Chapter 4 Method and Location of Daialysis</cp:keywords>
  <cp:lastModifiedBy>Alan Hurst</cp:lastModifiedBy>
  <cp:revision>30</cp:revision>
  <dcterms:created xsi:type="dcterms:W3CDTF">2013-02-07T01:09:14Z</dcterms:created>
  <dcterms:modified xsi:type="dcterms:W3CDTF">2013-08-05T01:33:29Z</dcterms:modified>
</cp:coreProperties>
</file>